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 id="2147483672" r:id="rId3"/>
  </p:sldMasterIdLst>
  <p:notesMasterIdLst>
    <p:notesMasterId r:id="rId15"/>
  </p:notesMasterIdLst>
  <p:handoutMasterIdLst>
    <p:handoutMasterId r:id="rId16"/>
  </p:handoutMasterIdLst>
  <p:sldIdLst>
    <p:sldId id="256" r:id="rId4"/>
    <p:sldId id="298" r:id="rId5"/>
    <p:sldId id="302" r:id="rId6"/>
    <p:sldId id="300" r:id="rId7"/>
    <p:sldId id="299" r:id="rId8"/>
    <p:sldId id="301" r:id="rId9"/>
    <p:sldId id="264" r:id="rId10"/>
    <p:sldId id="263" r:id="rId11"/>
    <p:sldId id="265" r:id="rId12"/>
    <p:sldId id="267" r:id="rId13"/>
    <p:sldId id="268" r:id="rId14"/>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98" y="7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22'!$C$32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22'!$D$32:$O$32</c:f>
              <c:numCache>
                <c:formatCode>0.0%</c:formatCode>
                <c:ptCount val="12"/>
                <c:pt idx="0">
                  <c:v>0.05</c:v>
                </c:pt>
                <c:pt idx="1">
                  <c:v>5.8999999999999997E-2</c:v>
                </c:pt>
                <c:pt idx="2">
                  <c:v>7.5999999999999998E-2</c:v>
                </c:pt>
                <c:pt idx="3">
                  <c:v>0.09</c:v>
                </c:pt>
                <c:pt idx="4">
                  <c:v>6.4000000000000001E-2</c:v>
                </c:pt>
                <c:pt idx="5">
                  <c:v>8.5000000000000006E-2</c:v>
                </c:pt>
                <c:pt idx="6">
                  <c:v>6.5000000000000002E-2</c:v>
                </c:pt>
                <c:pt idx="7">
                  <c:v>7.0000000000000007E-2</c:v>
                </c:pt>
                <c:pt idx="8">
                  <c:v>7.2999999999999995E-2</c:v>
                </c:pt>
                <c:pt idx="9">
                  <c:v>0.08</c:v>
                </c:pt>
                <c:pt idx="10">
                  <c:v>0.09</c:v>
                </c:pt>
                <c:pt idx="11">
                  <c:v>0.17299999999999999</c:v>
                </c:pt>
              </c:numCache>
            </c:numRef>
          </c:val>
          <c:extLst>
            <c:ext xmlns:c16="http://schemas.microsoft.com/office/drawing/2014/chart" uri="{C3380CC4-5D6E-409C-BE32-E72D297353CC}">
              <c16:uniqueId val="{00000000-2A1E-41D2-86B7-61334A2233EE}"/>
            </c:ext>
          </c:extLst>
        </c:ser>
        <c:ser>
          <c:idx val="1"/>
          <c:order val="1"/>
          <c:tx>
            <c:strRef>
              <c:f>'Partida 22'!$C$33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22'!$D$33:$O$33</c:f>
              <c:numCache>
                <c:formatCode>0.0%</c:formatCode>
                <c:ptCount val="12"/>
                <c:pt idx="0">
                  <c:v>6.4000000000000001E-2</c:v>
                </c:pt>
                <c:pt idx="1">
                  <c:v>7.0999999999999994E-2</c:v>
                </c:pt>
                <c:pt idx="2">
                  <c:v>0.09</c:v>
                </c:pt>
                <c:pt idx="3">
                  <c:v>6.2E-2</c:v>
                </c:pt>
                <c:pt idx="4">
                  <c:v>5.6000000000000001E-2</c:v>
                </c:pt>
                <c:pt idx="5">
                  <c:v>7.9000000000000001E-2</c:v>
                </c:pt>
                <c:pt idx="6">
                  <c:v>5.8000000000000003E-2</c:v>
                </c:pt>
                <c:pt idx="7">
                  <c:v>6.4000000000000001E-2</c:v>
                </c:pt>
                <c:pt idx="8">
                  <c:v>7.3999999999999996E-2</c:v>
                </c:pt>
                <c:pt idx="9">
                  <c:v>7.1999999999999995E-2</c:v>
                </c:pt>
                <c:pt idx="10">
                  <c:v>7.8E-2</c:v>
                </c:pt>
                <c:pt idx="11">
                  <c:v>0.13900000000000001</c:v>
                </c:pt>
              </c:numCache>
            </c:numRef>
          </c:val>
          <c:extLst>
            <c:ext xmlns:c16="http://schemas.microsoft.com/office/drawing/2014/chart" uri="{C3380CC4-5D6E-409C-BE32-E72D297353CC}">
              <c16:uniqueId val="{00000001-2A1E-41D2-86B7-61334A2233EE}"/>
            </c:ext>
          </c:extLst>
        </c:ser>
        <c:ser>
          <c:idx val="2"/>
          <c:order val="2"/>
          <c:tx>
            <c:strRef>
              <c:f>'Partida 22'!$C$34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22'!$D$34</c:f>
              <c:numCache>
                <c:formatCode>0.0%</c:formatCode>
                <c:ptCount val="1"/>
                <c:pt idx="0">
                  <c:v>4.8788274364109742E-2</c:v>
                </c:pt>
              </c:numCache>
            </c:numRef>
          </c:val>
          <c:extLst>
            <c:ext xmlns:c16="http://schemas.microsoft.com/office/drawing/2014/chart" uri="{C3380CC4-5D6E-409C-BE32-E72D297353CC}">
              <c16:uniqueId val="{00000002-2A1E-41D2-86B7-61334A2233EE}"/>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22'!$C$28</c:f>
              <c:strCache>
                <c:ptCount val="1"/>
                <c:pt idx="0">
                  <c:v>% Ejecución Ppto. Vigente 2017</c:v>
                </c:pt>
              </c:strCache>
            </c:strRef>
          </c:tx>
          <c:spPr>
            <a:ln>
              <a:solidFill>
                <a:srgbClr val="9BBB59"/>
              </a:solidFill>
            </a:ln>
          </c:spPr>
          <c:marker>
            <c:symbol val="none"/>
          </c:marker>
          <c:cat>
            <c:strRef>
              <c:f>'Partida 22'!$D$27:$O$27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22'!$D$28:$O$28</c:f>
              <c:numCache>
                <c:formatCode>0.0%</c:formatCode>
                <c:ptCount val="12"/>
                <c:pt idx="0">
                  <c:v>0.05</c:v>
                </c:pt>
                <c:pt idx="1">
                  <c:v>0.108</c:v>
                </c:pt>
                <c:pt idx="2">
                  <c:v>0.184</c:v>
                </c:pt>
                <c:pt idx="3">
                  <c:v>0.27400000000000002</c:v>
                </c:pt>
                <c:pt idx="4">
                  <c:v>0.33800000000000002</c:v>
                </c:pt>
                <c:pt idx="5">
                  <c:v>0.42299999999999999</c:v>
                </c:pt>
                <c:pt idx="6">
                  <c:v>0.48799999999999999</c:v>
                </c:pt>
                <c:pt idx="7">
                  <c:v>0.55300000000000005</c:v>
                </c:pt>
                <c:pt idx="8">
                  <c:v>0.626</c:v>
                </c:pt>
                <c:pt idx="9">
                  <c:v>0.70599999999999996</c:v>
                </c:pt>
                <c:pt idx="10">
                  <c:v>0.79500000000000004</c:v>
                </c:pt>
                <c:pt idx="11">
                  <c:v>0.96699999999999997</c:v>
                </c:pt>
              </c:numCache>
            </c:numRef>
          </c:val>
          <c:smooth val="0"/>
          <c:extLst>
            <c:ext xmlns:c16="http://schemas.microsoft.com/office/drawing/2014/chart" uri="{C3380CC4-5D6E-409C-BE32-E72D297353CC}">
              <c16:uniqueId val="{00000000-7664-4A40-B667-CEFE72E298B9}"/>
            </c:ext>
          </c:extLst>
        </c:ser>
        <c:ser>
          <c:idx val="1"/>
          <c:order val="1"/>
          <c:tx>
            <c:strRef>
              <c:f>'Partida 22'!$C$29</c:f>
              <c:strCache>
                <c:ptCount val="1"/>
                <c:pt idx="0">
                  <c:v>% Ejecución Ppto. Vigente 2018</c:v>
                </c:pt>
              </c:strCache>
            </c:strRef>
          </c:tx>
          <c:spPr>
            <a:ln>
              <a:solidFill>
                <a:srgbClr val="0070C0"/>
              </a:solidFill>
            </a:ln>
          </c:spPr>
          <c:marker>
            <c:symbol val="none"/>
          </c:marker>
          <c:cat>
            <c:strRef>
              <c:f>'Partida 22'!$D$27:$O$27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22'!$D$29:$O$29</c:f>
              <c:numCache>
                <c:formatCode>0.0%</c:formatCode>
                <c:ptCount val="12"/>
                <c:pt idx="0">
                  <c:v>6.4000000000000001E-2</c:v>
                </c:pt>
                <c:pt idx="1">
                  <c:v>0.13500000000000001</c:v>
                </c:pt>
                <c:pt idx="2">
                  <c:v>0.22500000000000001</c:v>
                </c:pt>
                <c:pt idx="3">
                  <c:v>0.28699999999999998</c:v>
                </c:pt>
                <c:pt idx="4">
                  <c:v>0.34300000000000003</c:v>
                </c:pt>
                <c:pt idx="5">
                  <c:v>0.42199999999999999</c:v>
                </c:pt>
                <c:pt idx="6">
                  <c:v>0.499</c:v>
                </c:pt>
                <c:pt idx="7">
                  <c:v>0.55100000000000005</c:v>
                </c:pt>
                <c:pt idx="8">
                  <c:v>0.63400000000000001</c:v>
                </c:pt>
                <c:pt idx="9">
                  <c:v>0.70599999999999996</c:v>
                </c:pt>
                <c:pt idx="10">
                  <c:v>0.78400000000000003</c:v>
                </c:pt>
                <c:pt idx="11">
                  <c:v>0.91200000000000003</c:v>
                </c:pt>
              </c:numCache>
            </c:numRef>
          </c:val>
          <c:smooth val="0"/>
          <c:extLst>
            <c:ext xmlns:c16="http://schemas.microsoft.com/office/drawing/2014/chart" uri="{C3380CC4-5D6E-409C-BE32-E72D297353CC}">
              <c16:uniqueId val="{00000001-7664-4A40-B667-CEFE72E298B9}"/>
            </c:ext>
          </c:extLst>
        </c:ser>
        <c:ser>
          <c:idx val="2"/>
          <c:order val="2"/>
          <c:tx>
            <c:strRef>
              <c:f>'Partida 22'!$C$30</c:f>
              <c:strCache>
                <c:ptCount val="1"/>
                <c:pt idx="0">
                  <c:v>% Ejecución Ppto. Vigente 2019</c:v>
                </c:pt>
              </c:strCache>
            </c:strRef>
          </c:tx>
          <c:spPr>
            <a:ln>
              <a:solidFill>
                <a:srgbClr val="C00000"/>
              </a:solidFill>
            </a:ln>
          </c:spPr>
          <c:marker>
            <c:symbol val="none"/>
          </c:marker>
          <c:dLbls>
            <c:spPr>
              <a:noFill/>
              <a:ln>
                <a:noFill/>
              </a:ln>
              <a:effectLst/>
            </c:spPr>
            <c:txPr>
              <a:bodyPr/>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22'!$D$30</c:f>
              <c:numCache>
                <c:formatCode>0.0%</c:formatCode>
                <c:ptCount val="1"/>
                <c:pt idx="0">
                  <c:v>4.8788274364109742E-2</c:v>
                </c:pt>
              </c:numCache>
            </c:numRef>
          </c:val>
          <c:smooth val="0"/>
          <c:extLst>
            <c:ext xmlns:c16="http://schemas.microsoft.com/office/drawing/2014/chart" uri="{C3380CC4-5D6E-409C-BE32-E72D297353CC}">
              <c16:uniqueId val="{00000002-7664-4A40-B667-CEFE72E298B9}"/>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29-04-2019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29-04-2019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5</a:t>
            </a:fld>
            <a:endParaRPr lang="es-CL"/>
          </a:p>
        </p:txBody>
      </p:sp>
    </p:spTree>
    <p:extLst>
      <p:ext uri="{BB962C8B-B14F-4D97-AF65-F5344CB8AC3E}">
        <p14:creationId xmlns:p14="http://schemas.microsoft.com/office/powerpoint/2010/main" val="343938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312101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29-04-2019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29-04-2019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29-04-2019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dirty="0">
              <a:solidFill>
                <a:prstClr val="black">
                  <a:tint val="75000"/>
                </a:prstClr>
              </a:solidFill>
            </a:endParaRPr>
          </a:p>
        </p:txBody>
      </p:sp>
    </p:spTree>
    <p:extLst>
      <p:ext uri="{BB962C8B-B14F-4D97-AF65-F5344CB8AC3E}">
        <p14:creationId xmlns:p14="http://schemas.microsoft.com/office/powerpoint/2010/main" val="168341046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85207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4071794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313030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solidFill>
                  <a:prstClr val="black">
                    <a:tint val="75000"/>
                  </a:prstClr>
                </a:solidFill>
              </a:rPr>
              <a:pPr/>
              <a:t>29-04-2019</a:t>
            </a:fld>
            <a:endParaRPr lang="es-CL">
              <a:solidFill>
                <a:prstClr val="black">
                  <a:tint val="75000"/>
                </a:prstClr>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9" name="8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8512086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solidFill>
                  <a:prstClr val="black">
                    <a:tint val="75000"/>
                  </a:prstClr>
                </a:solidFill>
              </a:rPr>
              <a:pPr/>
              <a:t>29-04-2019</a:t>
            </a:fld>
            <a:endParaRPr lang="es-CL">
              <a:solidFill>
                <a:prstClr val="black">
                  <a:tint val="75000"/>
                </a:prstClr>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444604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solidFill>
                  <a:prstClr val="black">
                    <a:tint val="75000"/>
                  </a:prstClr>
                </a:solidFill>
              </a:rPr>
              <a:pPr/>
              <a:t>29-04-2019</a:t>
            </a:fld>
            <a:endParaRPr lang="es-CL">
              <a:solidFill>
                <a:prstClr val="black">
                  <a:tint val="75000"/>
                </a:prstClr>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4" name="3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16304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29-04-2019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852428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7" name="6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546952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336961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solidFill>
                  <a:prstClr val="black">
                    <a:tint val="75000"/>
                  </a:prstClr>
                </a:solidFill>
              </a:rPr>
              <a:pPr/>
              <a:t>29-04-2019</a:t>
            </a:fld>
            <a:endParaRPr lang="es-CL">
              <a:solidFill>
                <a:prstClr val="black">
                  <a:tint val="75000"/>
                </a:prstClr>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solidFill>
                <a:prstClr val="black"/>
              </a:solidFill>
            </a:endParaRPr>
          </a:p>
        </p:txBody>
      </p:sp>
      <p:sp>
        <p:nvSpPr>
          <p:cNvPr id="6" name="5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86723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29-04-2019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29-04-2019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29-04-2019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29-04-2019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29-04-2019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89"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29-04-2019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72" name="Picture 2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96807" y="24118"/>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solidFill>
                  <a:prstClr val="black">
                    <a:tint val="75000"/>
                  </a:prstClr>
                </a:solidFill>
              </a:rPr>
              <a:pPr/>
              <a:t>29-04-2019</a:t>
            </a:fld>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solidFill>
                  <a:prstClr val="black">
                    <a:tint val="75000"/>
                  </a:prstClr>
                </a:solidFill>
              </a:rPr>
              <a:pPr/>
              <a:t>‹Nº›</a:t>
            </a:fld>
            <a:endParaRPr lang="es-CL">
              <a:solidFill>
                <a:prstClr val="black">
                  <a:tint val="75000"/>
                </a:prstClr>
              </a:solidFill>
            </a:endParaRPr>
          </a:p>
        </p:txBody>
      </p:sp>
      <p:pic>
        <p:nvPicPr>
          <p:cNvPr id="2244" name="Picture 196"/>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05014" y="0"/>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1870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5"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AL MES DE ENERO 2019</a:t>
            </a:r>
            <a:br>
              <a:rPr lang="es-CL" sz="2000" b="1" dirty="0">
                <a:latin typeface="+mn-lt"/>
              </a:rPr>
            </a:br>
            <a:r>
              <a:rPr lang="es-CL" sz="2000" b="1" dirty="0">
                <a:latin typeface="+mn-lt"/>
              </a:rPr>
              <a:t>PARTIDA 22:</a:t>
            </a:r>
            <a:br>
              <a:rPr lang="es-CL" sz="2000" b="1" dirty="0">
                <a:latin typeface="+mn-lt"/>
              </a:rPr>
            </a:br>
            <a:r>
              <a:rPr lang="es-CL" sz="2000" b="1" dirty="0">
                <a:latin typeface="+mn-lt"/>
              </a:rPr>
              <a:t>MINISTERIO SECRETARÍA DE LA PRESIDENCIA</a:t>
            </a:r>
          </a:p>
        </p:txBody>
      </p:sp>
      <p:sp>
        <p:nvSpPr>
          <p:cNvPr id="7" name="6 CuadroTexto"/>
          <p:cNvSpPr txBox="1"/>
          <p:nvPr/>
        </p:nvSpPr>
        <p:spPr>
          <a:xfrm>
            <a:off x="3955005" y="5661248"/>
            <a:ext cx="4536504" cy="276999"/>
          </a:xfrm>
          <a:prstGeom prst="rect">
            <a:avLst/>
          </a:prstGeom>
          <a:noFill/>
        </p:spPr>
        <p:txBody>
          <a:bodyPr wrap="square" rtlCol="0">
            <a:spAutoFit/>
          </a:bodyPr>
          <a:lstStyle/>
          <a:p>
            <a:pPr algn="r"/>
            <a:r>
              <a:rPr lang="es-CL" sz="1200" dirty="0"/>
              <a:t>Valparaíso, marzo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61" name="Picture 1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548680"/>
            <a:ext cx="4603203"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34615" y="5406525"/>
            <a:ext cx="7964776"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632272" y="836712"/>
            <a:ext cx="7848873"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04: GOBIERNO DIGITAL</a:t>
            </a:r>
          </a:p>
        </p:txBody>
      </p:sp>
      <p:sp>
        <p:nvSpPr>
          <p:cNvPr id="8" name="1 Título"/>
          <p:cNvSpPr txBox="1">
            <a:spLocks/>
          </p:cNvSpPr>
          <p:nvPr/>
        </p:nvSpPr>
        <p:spPr>
          <a:xfrm>
            <a:off x="613528" y="2132856"/>
            <a:ext cx="780695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7" name="Tabla 6">
            <a:extLst>
              <a:ext uri="{FF2B5EF4-FFF2-40B4-BE49-F238E27FC236}">
                <a16:creationId xmlns:a16="http://schemas.microsoft.com/office/drawing/2014/main" id="{90DE0FFC-EB92-4CF5-A51C-80C67F00D4CD}"/>
              </a:ext>
            </a:extLst>
          </p:cNvPr>
          <p:cNvGraphicFramePr>
            <a:graphicFrameLocks noGrp="1"/>
          </p:cNvGraphicFramePr>
          <p:nvPr/>
        </p:nvGraphicFramePr>
        <p:xfrm>
          <a:off x="628650" y="3012589"/>
          <a:ext cx="7886700" cy="1977410"/>
        </p:xfrm>
        <a:graphic>
          <a:graphicData uri="http://schemas.openxmlformats.org/drawingml/2006/table">
            <a:tbl>
              <a:tblPr/>
              <a:tblGrid>
                <a:gridCol w="724096">
                  <a:extLst>
                    <a:ext uri="{9D8B030D-6E8A-4147-A177-3AD203B41FA5}">
                      <a16:colId xmlns:a16="http://schemas.microsoft.com/office/drawing/2014/main" val="2234520670"/>
                    </a:ext>
                  </a:extLst>
                </a:gridCol>
                <a:gridCol w="267483">
                  <a:extLst>
                    <a:ext uri="{9D8B030D-6E8A-4147-A177-3AD203B41FA5}">
                      <a16:colId xmlns:a16="http://schemas.microsoft.com/office/drawing/2014/main" val="1266143909"/>
                    </a:ext>
                  </a:extLst>
                </a:gridCol>
                <a:gridCol w="267483">
                  <a:extLst>
                    <a:ext uri="{9D8B030D-6E8A-4147-A177-3AD203B41FA5}">
                      <a16:colId xmlns:a16="http://schemas.microsoft.com/office/drawing/2014/main" val="158380639"/>
                    </a:ext>
                  </a:extLst>
                </a:gridCol>
                <a:gridCol w="2423559">
                  <a:extLst>
                    <a:ext uri="{9D8B030D-6E8A-4147-A177-3AD203B41FA5}">
                      <a16:colId xmlns:a16="http://schemas.microsoft.com/office/drawing/2014/main" val="1442900603"/>
                    </a:ext>
                  </a:extLst>
                </a:gridCol>
                <a:gridCol w="724096">
                  <a:extLst>
                    <a:ext uri="{9D8B030D-6E8A-4147-A177-3AD203B41FA5}">
                      <a16:colId xmlns:a16="http://schemas.microsoft.com/office/drawing/2014/main" val="3085528232"/>
                    </a:ext>
                  </a:extLst>
                </a:gridCol>
                <a:gridCol w="724096">
                  <a:extLst>
                    <a:ext uri="{9D8B030D-6E8A-4147-A177-3AD203B41FA5}">
                      <a16:colId xmlns:a16="http://schemas.microsoft.com/office/drawing/2014/main" val="539502395"/>
                    </a:ext>
                  </a:extLst>
                </a:gridCol>
                <a:gridCol w="724096">
                  <a:extLst>
                    <a:ext uri="{9D8B030D-6E8A-4147-A177-3AD203B41FA5}">
                      <a16:colId xmlns:a16="http://schemas.microsoft.com/office/drawing/2014/main" val="2683530776"/>
                    </a:ext>
                  </a:extLst>
                </a:gridCol>
                <a:gridCol w="724096">
                  <a:extLst>
                    <a:ext uri="{9D8B030D-6E8A-4147-A177-3AD203B41FA5}">
                      <a16:colId xmlns:a16="http://schemas.microsoft.com/office/drawing/2014/main" val="645503752"/>
                    </a:ext>
                  </a:extLst>
                </a:gridCol>
                <a:gridCol w="659251">
                  <a:extLst>
                    <a:ext uri="{9D8B030D-6E8A-4147-A177-3AD203B41FA5}">
                      <a16:colId xmlns:a16="http://schemas.microsoft.com/office/drawing/2014/main" val="143308741"/>
                    </a:ext>
                  </a:extLst>
                </a:gridCol>
                <a:gridCol w="648444">
                  <a:extLst>
                    <a:ext uri="{9D8B030D-6E8A-4147-A177-3AD203B41FA5}">
                      <a16:colId xmlns:a16="http://schemas.microsoft.com/office/drawing/2014/main" val="3357019603"/>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09841682"/>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458278208"/>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3.039.585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3.039.585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66.765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20159076"/>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1.299.419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1.299.419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63.719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0911008"/>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879.057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879.057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39294488"/>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618.000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4238308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618.000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618.000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702280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002</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 de Modernización del Estado - BID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618.000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618.000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02612948"/>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243.109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243.109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1,1%</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72310966"/>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97107894"/>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32.960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32.960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6380374"/>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208.089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208.089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4263304725"/>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89611" y="5085184"/>
            <a:ext cx="7742591" cy="437133"/>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589611" y="764704"/>
            <a:ext cx="7860248"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05: CONSEJO DE AUDITORÍA INTERNA GENERAL DE GOBIERNO</a:t>
            </a:r>
          </a:p>
        </p:txBody>
      </p:sp>
      <p:sp>
        <p:nvSpPr>
          <p:cNvPr id="8" name="1 Título"/>
          <p:cNvSpPr txBox="1">
            <a:spLocks/>
          </p:cNvSpPr>
          <p:nvPr/>
        </p:nvSpPr>
        <p:spPr>
          <a:xfrm>
            <a:off x="589611" y="2060848"/>
            <a:ext cx="7860248" cy="29967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7" name="Tabla 6">
            <a:extLst>
              <a:ext uri="{FF2B5EF4-FFF2-40B4-BE49-F238E27FC236}">
                <a16:creationId xmlns:a16="http://schemas.microsoft.com/office/drawing/2014/main" id="{A1BB9047-A3FF-480F-97BE-3BE99777A21C}"/>
              </a:ext>
            </a:extLst>
          </p:cNvPr>
          <p:cNvGraphicFramePr>
            <a:graphicFrameLocks noGrp="1"/>
          </p:cNvGraphicFramePr>
          <p:nvPr/>
        </p:nvGraphicFramePr>
        <p:xfrm>
          <a:off x="628650" y="3150148"/>
          <a:ext cx="7886700" cy="1702292"/>
        </p:xfrm>
        <a:graphic>
          <a:graphicData uri="http://schemas.openxmlformats.org/drawingml/2006/table">
            <a:tbl>
              <a:tblPr/>
              <a:tblGrid>
                <a:gridCol w="724096">
                  <a:extLst>
                    <a:ext uri="{9D8B030D-6E8A-4147-A177-3AD203B41FA5}">
                      <a16:colId xmlns:a16="http://schemas.microsoft.com/office/drawing/2014/main" val="2541304097"/>
                    </a:ext>
                  </a:extLst>
                </a:gridCol>
                <a:gridCol w="267483">
                  <a:extLst>
                    <a:ext uri="{9D8B030D-6E8A-4147-A177-3AD203B41FA5}">
                      <a16:colId xmlns:a16="http://schemas.microsoft.com/office/drawing/2014/main" val="1840686809"/>
                    </a:ext>
                  </a:extLst>
                </a:gridCol>
                <a:gridCol w="267483">
                  <a:extLst>
                    <a:ext uri="{9D8B030D-6E8A-4147-A177-3AD203B41FA5}">
                      <a16:colId xmlns:a16="http://schemas.microsoft.com/office/drawing/2014/main" val="398580653"/>
                    </a:ext>
                  </a:extLst>
                </a:gridCol>
                <a:gridCol w="2423559">
                  <a:extLst>
                    <a:ext uri="{9D8B030D-6E8A-4147-A177-3AD203B41FA5}">
                      <a16:colId xmlns:a16="http://schemas.microsoft.com/office/drawing/2014/main" val="2646815261"/>
                    </a:ext>
                  </a:extLst>
                </a:gridCol>
                <a:gridCol w="724096">
                  <a:extLst>
                    <a:ext uri="{9D8B030D-6E8A-4147-A177-3AD203B41FA5}">
                      <a16:colId xmlns:a16="http://schemas.microsoft.com/office/drawing/2014/main" val="1733211967"/>
                    </a:ext>
                  </a:extLst>
                </a:gridCol>
                <a:gridCol w="724096">
                  <a:extLst>
                    <a:ext uri="{9D8B030D-6E8A-4147-A177-3AD203B41FA5}">
                      <a16:colId xmlns:a16="http://schemas.microsoft.com/office/drawing/2014/main" val="583399584"/>
                    </a:ext>
                  </a:extLst>
                </a:gridCol>
                <a:gridCol w="724096">
                  <a:extLst>
                    <a:ext uri="{9D8B030D-6E8A-4147-A177-3AD203B41FA5}">
                      <a16:colId xmlns:a16="http://schemas.microsoft.com/office/drawing/2014/main" val="2920120566"/>
                    </a:ext>
                  </a:extLst>
                </a:gridCol>
                <a:gridCol w="724096">
                  <a:extLst>
                    <a:ext uri="{9D8B030D-6E8A-4147-A177-3AD203B41FA5}">
                      <a16:colId xmlns:a16="http://schemas.microsoft.com/office/drawing/2014/main" val="718202445"/>
                    </a:ext>
                  </a:extLst>
                </a:gridCol>
                <a:gridCol w="659251">
                  <a:extLst>
                    <a:ext uri="{9D8B030D-6E8A-4147-A177-3AD203B41FA5}">
                      <a16:colId xmlns:a16="http://schemas.microsoft.com/office/drawing/2014/main" val="327049673"/>
                    </a:ext>
                  </a:extLst>
                </a:gridCol>
                <a:gridCol w="648444">
                  <a:extLst>
                    <a:ext uri="{9D8B030D-6E8A-4147-A177-3AD203B41FA5}">
                      <a16:colId xmlns:a16="http://schemas.microsoft.com/office/drawing/2014/main" val="20526731"/>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093996464"/>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330585574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1.339.007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1.339.007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78.131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9842718"/>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1.212.577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1.212.577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77.655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0160112"/>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109.228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109.228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6405865"/>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17.192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17.192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20039390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10.682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10.682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4906756"/>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87151307"/>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3201713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079923776"/>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1200"/>
              </a:spcBef>
              <a:spcAft>
                <a:spcPts val="1200"/>
              </a:spcAft>
            </a:pPr>
            <a:r>
              <a:rPr lang="es-CL" sz="1400" b="1" dirty="0">
                <a:latin typeface="+mn-lt"/>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a:pPr>
            <a:r>
              <a:rPr lang="es-CL" sz="1400" dirty="0">
                <a:solidFill>
                  <a:prstClr val="black"/>
                </a:solidFill>
                <a:ea typeface="+mn-ea"/>
                <a:cs typeface="+mn-cs"/>
              </a:rPr>
              <a:t>El Presupuesto 2019 de esta Partida asciende a $13.412 millones. En enero, el ministerio presentó un gasto por </a:t>
            </a:r>
            <a:r>
              <a:rPr lang="es-CL" sz="1400" b="1" dirty="0">
                <a:solidFill>
                  <a:prstClr val="black"/>
                </a:solidFill>
                <a:ea typeface="+mn-ea"/>
                <a:cs typeface="+mn-cs"/>
              </a:rPr>
              <a:t>$654 millones, equivalente a un 4,9%, inferior al 6,4% de ejecución registrado en el mismo mes del año anterior. </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Sin embargo, en esta baja ejecución presupuestaria, debe considerarse que el año 2018 existía en esta Partida el programa Consejo Nacional de la Infancia, que ya no se encuentra en 2019, y en su reemplazo en el ministerio de Desarrollo Social se creó la Subsecretaría de la Niñez.</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El Presupuesto 2019 se distribuye, por Subtítulos de gasto, en: Personal un 76%, en Bienes y Servicios de Consumo 17%, un 5% para transferencias corrientes y un 2% para Adquisición de Activos No Financieros. En cuanto a los programas, Secretaría de la Presidencia abarca el 67% de los recursos, mientras que Gobierno digital concentra el 22,7% y Consejo de Auditoría Interna un 10%.</a:t>
            </a:r>
          </a:p>
          <a:p>
            <a:pPr marL="342900" lvl="0" indent="-342900" algn="just">
              <a:spcBef>
                <a:spcPts val="1200"/>
              </a:spcBef>
              <a:spcAft>
                <a:spcPts val="1200"/>
              </a:spcAft>
              <a:buFont typeface="+mj-lt"/>
              <a:buAutoNum type="arabicPeriod"/>
            </a:pPr>
            <a:r>
              <a:rPr lang="es-MX" sz="1400" dirty="0">
                <a:solidFill>
                  <a:prstClr val="black"/>
                </a:solidFill>
                <a:ea typeface="+mn-ea"/>
                <a:cs typeface="+mn-cs"/>
              </a:rPr>
              <a:t>Según el contenido de la ley de presupuestos 2019, publicado por la DIPRES, la</a:t>
            </a:r>
            <a:r>
              <a:rPr lang="es-MX" sz="1400" b="1" dirty="0">
                <a:solidFill>
                  <a:prstClr val="black"/>
                </a:solidFill>
                <a:ea typeface="+mn-ea"/>
                <a:cs typeface="+mn-cs"/>
              </a:rPr>
              <a:t> Secretaría </a:t>
            </a:r>
            <a:r>
              <a:rPr lang="es-MX" sz="1400" dirty="0">
                <a:solidFill>
                  <a:prstClr val="black"/>
                </a:solidFill>
                <a:ea typeface="+mn-ea"/>
                <a:cs typeface="+mn-cs"/>
              </a:rPr>
              <a:t>contiene: “…</a:t>
            </a:r>
            <a:r>
              <a:rPr lang="es-CL" sz="1400" dirty="0">
                <a:solidFill>
                  <a:prstClr val="black"/>
                </a:solidFill>
                <a:ea typeface="+mn-ea"/>
                <a:cs typeface="+mn-cs"/>
              </a:rPr>
              <a:t>el financiamiento de 3 estudios Probidad y Transparencia, Reformas Políticas y Calidad de la Democracia (“Agenda </a:t>
            </a:r>
            <a:r>
              <a:rPr lang="es-CL" sz="1400" dirty="0" err="1">
                <a:solidFill>
                  <a:prstClr val="black"/>
                </a:solidFill>
                <a:ea typeface="+mn-ea"/>
                <a:cs typeface="+mn-cs"/>
              </a:rPr>
              <a:t>Segpres</a:t>
            </a:r>
            <a:r>
              <a:rPr lang="es-CL" sz="1400" dirty="0">
                <a:solidFill>
                  <a:prstClr val="black"/>
                </a:solidFill>
                <a:ea typeface="+mn-ea"/>
                <a:cs typeface="+mn-cs"/>
              </a:rPr>
              <a:t>”), Sociedad Civil, confianza social y construcción de consensos.</a:t>
            </a:r>
          </a:p>
        </p:txBody>
      </p:sp>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BB34E94-18B3-4431-91A7-CC7F5A7D7DAE}"/>
              </a:ext>
            </a:extLst>
          </p:cNvPr>
          <p:cNvSpPr>
            <a:spLocks noGrp="1"/>
          </p:cNvSpPr>
          <p:nvPr>
            <p:ph idx="1"/>
          </p:nvPr>
        </p:nvSpPr>
        <p:spPr/>
        <p:txBody>
          <a:bodyPr/>
          <a:lstStyle/>
          <a:p>
            <a:pPr algn="just"/>
            <a:r>
              <a:rPr lang="es-CL" sz="1400" b="1" dirty="0"/>
              <a:t>Programa Gobierno Digital</a:t>
            </a:r>
            <a:r>
              <a:rPr lang="es-CL" sz="1400" dirty="0"/>
              <a:t>: Este programa tiene por objetivo coordinar, orientar y apoyar a los distintos ministerios e instituciones del Estado para mejorar la entrega de bienes y servicios a los ciudadanos, a través del uso estratégico de las Tecnologías de Información y Comunicación, la innovación pública y la instalación de competencias, con el objetivo de contribuir a la disminución de brechas de desigualdad en Chile. Para el presenta año contempla el Proyecto de Transformación Digital M$1.121.639, que tendrá foco tanto en la transformación de los órganos de la Administración del Estado como en la innovación de los servicios que prestan, cuyo propósito es terminar con el papeleo más el Programa de Modernización del Estado.</a:t>
            </a:r>
          </a:p>
          <a:p>
            <a:pPr algn="just"/>
            <a:r>
              <a:rPr lang="es-CL" sz="1400" b="1" dirty="0"/>
              <a:t>Consejo de Auditoría Interna General de Gobierno</a:t>
            </a:r>
            <a:r>
              <a:rPr lang="es-CL" sz="1400" dirty="0"/>
              <a:t>, está enfocado principalmente al fortalecimiento y mejora de los procesos de auditoría interna gubernamental y gestión de riesgos en el Estado.</a:t>
            </a:r>
          </a:p>
        </p:txBody>
      </p:sp>
      <p:sp>
        <p:nvSpPr>
          <p:cNvPr id="5" name="Marcador de número de diapositiva 4">
            <a:extLst>
              <a:ext uri="{FF2B5EF4-FFF2-40B4-BE49-F238E27FC236}">
                <a16:creationId xmlns:a16="http://schemas.microsoft.com/office/drawing/2014/main" id="{5CC80DBC-1D50-4BAD-B55F-48C0EBEB8EC4}"/>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A8D48A08-0343-4E07-90CE-DAE6ED5AC8A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Tree>
    <p:extLst>
      <p:ext uri="{BB962C8B-B14F-4D97-AF65-F5344CB8AC3E}">
        <p14:creationId xmlns:p14="http://schemas.microsoft.com/office/powerpoint/2010/main" val="3692113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endParaRPr lang="es-MX" sz="1600" dirty="0">
              <a:solidFill>
                <a:prstClr val="black"/>
              </a:solidFill>
            </a:endParaRPr>
          </a:p>
          <a:p>
            <a:pPr lvl="0" algn="just">
              <a:spcBef>
                <a:spcPts val="1200"/>
              </a:spcBef>
              <a:spcAft>
                <a:spcPts val="1200"/>
              </a:spcAft>
              <a:buFont typeface="+mj-lt"/>
              <a:buAutoNum type="arabicPeriod" startAt="5"/>
            </a:pPr>
            <a:r>
              <a:rPr lang="es-MX" sz="1400" dirty="0">
                <a:solidFill>
                  <a:prstClr val="black"/>
                </a:solidFill>
              </a:rPr>
              <a:t>En cuanto a los Programas de la Partida y su distribución presupuestaria, es posible señalar que el 65% del presupuesto se asignó a Secretaría, un 16% a Gobierno Digital, 10% al Consejo de Auditoría Interna y 8,2% al Consejo Nacional de  la Infancia.</a:t>
            </a:r>
            <a:endParaRPr lang="es-CL" sz="1400" dirty="0">
              <a:solidFill>
                <a:prstClr val="black"/>
              </a:solidFill>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solidFill>
                  <a:prstClr val="black">
                    <a:tint val="75000"/>
                  </a:prstClr>
                </a:solidFill>
              </a:rPr>
              <a:pPr/>
              <a:t>4</a:t>
            </a:fld>
            <a:endParaRPr lang="es-CL">
              <a:solidFill>
                <a:prstClr val="black">
                  <a:tint val="75000"/>
                </a:prstClr>
              </a:solidFill>
            </a:endParaRPr>
          </a:p>
        </p:txBody>
      </p:sp>
      <p:sp>
        <p:nvSpPr>
          <p:cNvPr id="10"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pic>
        <p:nvPicPr>
          <p:cNvPr id="2" name="Imagen 1">
            <a:extLst>
              <a:ext uri="{FF2B5EF4-FFF2-40B4-BE49-F238E27FC236}">
                <a16:creationId xmlns:a16="http://schemas.microsoft.com/office/drawing/2014/main" id="{740DE2FC-3423-454F-9ABE-76310B1BCA2C}"/>
              </a:ext>
            </a:extLst>
          </p:cNvPr>
          <p:cNvPicPr>
            <a:picLocks noChangeAspect="1"/>
          </p:cNvPicPr>
          <p:nvPr/>
        </p:nvPicPr>
        <p:blipFill>
          <a:blip r:embed="rId2"/>
          <a:stretch>
            <a:fillRect/>
          </a:stretch>
        </p:blipFill>
        <p:spPr>
          <a:xfrm>
            <a:off x="460379" y="2132856"/>
            <a:ext cx="4111622" cy="2895851"/>
          </a:xfrm>
          <a:prstGeom prst="rect">
            <a:avLst/>
          </a:prstGeom>
        </p:spPr>
      </p:pic>
      <p:pic>
        <p:nvPicPr>
          <p:cNvPr id="4" name="Imagen 3">
            <a:extLst>
              <a:ext uri="{FF2B5EF4-FFF2-40B4-BE49-F238E27FC236}">
                <a16:creationId xmlns:a16="http://schemas.microsoft.com/office/drawing/2014/main" id="{752E4D9E-7933-4386-8FB1-B9783A99F63E}"/>
              </a:ext>
            </a:extLst>
          </p:cNvPr>
          <p:cNvPicPr>
            <a:picLocks noChangeAspect="1"/>
          </p:cNvPicPr>
          <p:nvPr/>
        </p:nvPicPr>
        <p:blipFill>
          <a:blip r:embed="rId3"/>
          <a:stretch>
            <a:fillRect/>
          </a:stretch>
        </p:blipFill>
        <p:spPr>
          <a:xfrm>
            <a:off x="4559412" y="2132856"/>
            <a:ext cx="4130568" cy="2895851"/>
          </a:xfrm>
          <a:prstGeom prst="rect">
            <a:avLst/>
          </a:prstGeom>
        </p:spPr>
      </p:pic>
    </p:spTree>
    <p:extLst>
      <p:ext uri="{BB962C8B-B14F-4D97-AF65-F5344CB8AC3E}">
        <p14:creationId xmlns:p14="http://schemas.microsoft.com/office/powerpoint/2010/main" val="3101924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5</a:t>
            </a:fld>
            <a:endParaRPr lang="es-CL"/>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7606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p:cNvSpPr>
            <a:spLocks noGrp="1"/>
          </p:cNvSpPr>
          <p:nvPr>
            <p:ph type="title"/>
          </p:nvPr>
        </p:nvSpPr>
        <p:spPr>
          <a:xfrm>
            <a:off x="467544" y="723473"/>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graphicFrame>
        <p:nvGraphicFramePr>
          <p:cNvPr id="8" name="1 Gráfico">
            <a:extLst>
              <a:ext uri="{FF2B5EF4-FFF2-40B4-BE49-F238E27FC236}">
                <a16:creationId xmlns:a16="http://schemas.microsoft.com/office/drawing/2014/main" id="{5DEE9E19-4B2C-479D-89DB-FF54FBE7F2B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076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0010" y="836712"/>
            <a:ext cx="77643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4" name="3 Marcador de pie de página"/>
          <p:cNvSpPr>
            <a:spLocks noGrp="1"/>
          </p:cNvSpPr>
          <p:nvPr>
            <p:ph type="ftr" sz="quarter" idx="11"/>
          </p:nvPr>
        </p:nvSpPr>
        <p:spPr>
          <a:xfrm>
            <a:off x="518849" y="4896752"/>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95536" y="2130246"/>
            <a:ext cx="7848872" cy="3186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8" name="Tabla 7">
            <a:extLst>
              <a:ext uri="{FF2B5EF4-FFF2-40B4-BE49-F238E27FC236}">
                <a16:creationId xmlns:a16="http://schemas.microsoft.com/office/drawing/2014/main" id="{9A7257D4-5E5F-4070-8D80-2E0FE2F666EA}"/>
              </a:ext>
            </a:extLst>
          </p:cNvPr>
          <p:cNvGraphicFramePr>
            <a:graphicFrameLocks noGrp="1"/>
          </p:cNvGraphicFramePr>
          <p:nvPr/>
        </p:nvGraphicFramePr>
        <p:xfrm>
          <a:off x="628650" y="3150148"/>
          <a:ext cx="7886700" cy="1702292"/>
        </p:xfrm>
        <a:graphic>
          <a:graphicData uri="http://schemas.openxmlformats.org/drawingml/2006/table">
            <a:tbl>
              <a:tblPr/>
              <a:tblGrid>
                <a:gridCol w="724096">
                  <a:extLst>
                    <a:ext uri="{9D8B030D-6E8A-4147-A177-3AD203B41FA5}">
                      <a16:colId xmlns:a16="http://schemas.microsoft.com/office/drawing/2014/main" val="3318425332"/>
                    </a:ext>
                  </a:extLst>
                </a:gridCol>
                <a:gridCol w="267483">
                  <a:extLst>
                    <a:ext uri="{9D8B030D-6E8A-4147-A177-3AD203B41FA5}">
                      <a16:colId xmlns:a16="http://schemas.microsoft.com/office/drawing/2014/main" val="636417558"/>
                    </a:ext>
                  </a:extLst>
                </a:gridCol>
                <a:gridCol w="267483">
                  <a:extLst>
                    <a:ext uri="{9D8B030D-6E8A-4147-A177-3AD203B41FA5}">
                      <a16:colId xmlns:a16="http://schemas.microsoft.com/office/drawing/2014/main" val="3274157216"/>
                    </a:ext>
                  </a:extLst>
                </a:gridCol>
                <a:gridCol w="2423559">
                  <a:extLst>
                    <a:ext uri="{9D8B030D-6E8A-4147-A177-3AD203B41FA5}">
                      <a16:colId xmlns:a16="http://schemas.microsoft.com/office/drawing/2014/main" val="1763660121"/>
                    </a:ext>
                  </a:extLst>
                </a:gridCol>
                <a:gridCol w="724096">
                  <a:extLst>
                    <a:ext uri="{9D8B030D-6E8A-4147-A177-3AD203B41FA5}">
                      <a16:colId xmlns:a16="http://schemas.microsoft.com/office/drawing/2014/main" val="2052449350"/>
                    </a:ext>
                  </a:extLst>
                </a:gridCol>
                <a:gridCol w="724096">
                  <a:extLst>
                    <a:ext uri="{9D8B030D-6E8A-4147-A177-3AD203B41FA5}">
                      <a16:colId xmlns:a16="http://schemas.microsoft.com/office/drawing/2014/main" val="2765965780"/>
                    </a:ext>
                  </a:extLst>
                </a:gridCol>
                <a:gridCol w="724096">
                  <a:extLst>
                    <a:ext uri="{9D8B030D-6E8A-4147-A177-3AD203B41FA5}">
                      <a16:colId xmlns:a16="http://schemas.microsoft.com/office/drawing/2014/main" val="1751215092"/>
                    </a:ext>
                  </a:extLst>
                </a:gridCol>
                <a:gridCol w="724096">
                  <a:extLst>
                    <a:ext uri="{9D8B030D-6E8A-4147-A177-3AD203B41FA5}">
                      <a16:colId xmlns:a16="http://schemas.microsoft.com/office/drawing/2014/main" val="2994369706"/>
                    </a:ext>
                  </a:extLst>
                </a:gridCol>
                <a:gridCol w="659251">
                  <a:extLst>
                    <a:ext uri="{9D8B030D-6E8A-4147-A177-3AD203B41FA5}">
                      <a16:colId xmlns:a16="http://schemas.microsoft.com/office/drawing/2014/main" val="2336511569"/>
                    </a:ext>
                  </a:extLst>
                </a:gridCol>
                <a:gridCol w="648444">
                  <a:extLst>
                    <a:ext uri="{9D8B030D-6E8A-4147-A177-3AD203B41FA5}">
                      <a16:colId xmlns:a16="http://schemas.microsoft.com/office/drawing/2014/main" val="2118625519"/>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575211838"/>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4164934749"/>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1.339.007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1.339.007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78.131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5,8%</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32980336"/>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1.212.577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1.212.577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77.655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54989990"/>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109.228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109.228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476</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0,4%</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0,4%</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8385807"/>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17.192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17.192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73377233"/>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10.682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10.682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151014541"/>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6.510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6.510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589657246"/>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007928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771956351"/>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7815" y="908720"/>
            <a:ext cx="75608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latin typeface="+mn-lt"/>
                <a:ea typeface="Verdana" pitchFamily="34" charset="0"/>
                <a:cs typeface="Verdana" pitchFamily="34" charset="0"/>
              </a:rPr>
              <a:t>EJECUCIÓN ACUMULADA DE GASTOS A ENERO 2019 </a:t>
            </a:r>
            <a:br>
              <a:rPr lang="es-CL" sz="1600" b="1" dirty="0">
                <a:solidFill>
                  <a:schemeClr val="tx1"/>
                </a:solidFill>
                <a:latin typeface="+mn-lt"/>
                <a:ea typeface="Verdana" pitchFamily="34" charset="0"/>
                <a:cs typeface="Verdana" pitchFamily="34" charset="0"/>
              </a:rPr>
            </a:br>
            <a:r>
              <a:rPr lang="es-CL" sz="1600" b="1" dirty="0">
                <a:solidFill>
                  <a:schemeClr val="tx1"/>
                </a:solidFill>
                <a:latin typeface="+mn-lt"/>
                <a:ea typeface="Verdana" pitchFamily="34" charset="0"/>
                <a:cs typeface="Verdana" pitchFamily="34" charset="0"/>
              </a:rPr>
              <a:t>PARTIDA 22,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3 Marcador de pie de página"/>
          <p:cNvSpPr txBox="1">
            <a:spLocks/>
          </p:cNvSpPr>
          <p:nvPr/>
        </p:nvSpPr>
        <p:spPr>
          <a:xfrm>
            <a:off x="750800" y="5157192"/>
            <a:ext cx="705678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755575" y="2276872"/>
            <a:ext cx="7488833" cy="333419"/>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7" name="Tabla 6">
            <a:extLst>
              <a:ext uri="{FF2B5EF4-FFF2-40B4-BE49-F238E27FC236}">
                <a16:creationId xmlns:a16="http://schemas.microsoft.com/office/drawing/2014/main" id="{BD410502-E035-4D0D-A341-8DF5F3060DC4}"/>
              </a:ext>
            </a:extLst>
          </p:cNvPr>
          <p:cNvGraphicFramePr>
            <a:graphicFrameLocks noGrp="1"/>
          </p:cNvGraphicFramePr>
          <p:nvPr/>
        </p:nvGraphicFramePr>
        <p:xfrm>
          <a:off x="628650" y="3292026"/>
          <a:ext cx="7886699" cy="1418536"/>
        </p:xfrm>
        <a:graphic>
          <a:graphicData uri="http://schemas.openxmlformats.org/drawingml/2006/table">
            <a:tbl>
              <a:tblPr/>
              <a:tblGrid>
                <a:gridCol w="749516">
                  <a:extLst>
                    <a:ext uri="{9D8B030D-6E8A-4147-A177-3AD203B41FA5}">
                      <a16:colId xmlns:a16="http://schemas.microsoft.com/office/drawing/2014/main" val="3431761139"/>
                    </a:ext>
                  </a:extLst>
                </a:gridCol>
                <a:gridCol w="276873">
                  <a:extLst>
                    <a:ext uri="{9D8B030D-6E8A-4147-A177-3AD203B41FA5}">
                      <a16:colId xmlns:a16="http://schemas.microsoft.com/office/drawing/2014/main" val="2136168764"/>
                    </a:ext>
                  </a:extLst>
                </a:gridCol>
                <a:gridCol w="2508642">
                  <a:extLst>
                    <a:ext uri="{9D8B030D-6E8A-4147-A177-3AD203B41FA5}">
                      <a16:colId xmlns:a16="http://schemas.microsoft.com/office/drawing/2014/main" val="3881176937"/>
                    </a:ext>
                  </a:extLst>
                </a:gridCol>
                <a:gridCol w="749516">
                  <a:extLst>
                    <a:ext uri="{9D8B030D-6E8A-4147-A177-3AD203B41FA5}">
                      <a16:colId xmlns:a16="http://schemas.microsoft.com/office/drawing/2014/main" val="3921502848"/>
                    </a:ext>
                  </a:extLst>
                </a:gridCol>
                <a:gridCol w="749516">
                  <a:extLst>
                    <a:ext uri="{9D8B030D-6E8A-4147-A177-3AD203B41FA5}">
                      <a16:colId xmlns:a16="http://schemas.microsoft.com/office/drawing/2014/main" val="4083379904"/>
                    </a:ext>
                  </a:extLst>
                </a:gridCol>
                <a:gridCol w="749516">
                  <a:extLst>
                    <a:ext uri="{9D8B030D-6E8A-4147-A177-3AD203B41FA5}">
                      <a16:colId xmlns:a16="http://schemas.microsoft.com/office/drawing/2014/main" val="2288042741"/>
                    </a:ext>
                  </a:extLst>
                </a:gridCol>
                <a:gridCol w="749516">
                  <a:extLst>
                    <a:ext uri="{9D8B030D-6E8A-4147-A177-3AD203B41FA5}">
                      <a16:colId xmlns:a16="http://schemas.microsoft.com/office/drawing/2014/main" val="3663913153"/>
                    </a:ext>
                  </a:extLst>
                </a:gridCol>
                <a:gridCol w="682396">
                  <a:extLst>
                    <a:ext uri="{9D8B030D-6E8A-4147-A177-3AD203B41FA5}">
                      <a16:colId xmlns:a16="http://schemas.microsoft.com/office/drawing/2014/main" val="2051150623"/>
                    </a:ext>
                  </a:extLst>
                </a:gridCol>
                <a:gridCol w="671208">
                  <a:extLst>
                    <a:ext uri="{9D8B030D-6E8A-4147-A177-3AD203B41FA5}">
                      <a16:colId xmlns:a16="http://schemas.microsoft.com/office/drawing/2014/main" val="316392503"/>
                    </a:ext>
                  </a:extLst>
                </a:gridCol>
              </a:tblGrid>
              <a:tr h="142746">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922" marR="8922" marT="89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922" marR="8922" marT="892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431461728"/>
                  </a:ext>
                </a:extLst>
              </a:tr>
              <a:tr h="437159">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922" marR="8922" marT="8922"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922" marR="8922" marT="8922"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922" marR="8922" marT="8922"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047249010"/>
                  </a:ext>
                </a:extLst>
              </a:tr>
              <a:tr h="187354">
                <a:tc>
                  <a:txBody>
                    <a:bodyPr/>
                    <a:lstStyle/>
                    <a:p>
                      <a:pPr algn="ctr" fontAlgn="ctr"/>
                      <a:r>
                        <a:rPr lang="es-CL" sz="800" b="1" i="0" u="none" strike="noStrike">
                          <a:solidFill>
                            <a:srgbClr val="000000"/>
                          </a:solidFill>
                          <a:effectLst/>
                          <a:latin typeface="Calibri" panose="020F0502020204030204" pitchFamily="34" charset="0"/>
                        </a:rPr>
                        <a:t>01</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1" i="0" u="none" strike="noStrike">
                          <a:solidFill>
                            <a:srgbClr val="000000"/>
                          </a:solidFill>
                          <a:effectLst/>
                          <a:latin typeface="Calibri" panose="020F0502020204030204" pitchFamily="34" charset="0"/>
                        </a:rPr>
                        <a:t>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Gral de la Presidencia de la República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13.412.731 </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654.384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922" marR="8922" marT="89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669178950"/>
                  </a:ext>
                </a:extLst>
              </a:tr>
              <a:tr h="240883">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General de la Presidencia de la República</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9.034.139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9.034.139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509.488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5,6%</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70922955"/>
                  </a:ext>
                </a:extLst>
              </a:tr>
              <a:tr h="205197">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Digital</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3.039.585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3.039.585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66.765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14404984"/>
                  </a:ext>
                </a:extLst>
              </a:tr>
              <a:tr h="205197">
                <a:tc>
                  <a:txBody>
                    <a:bodyPr/>
                    <a:lstStyle/>
                    <a:p>
                      <a:pPr algn="ctr" fontAlgn="ctr"/>
                      <a:r>
                        <a:rPr lang="es-CL" sz="800" b="1" i="0" u="none" strike="noStrike">
                          <a:solidFill>
                            <a:srgbClr val="000000"/>
                          </a:solidFill>
                          <a:effectLst/>
                          <a:latin typeface="Calibri" panose="020F0502020204030204" pitchFamily="34" charset="0"/>
                        </a:rPr>
                        <a:t>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de Auditoría Interna General de Gobierno</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1.339.007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1.339.007 </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78.131 </a:t>
                      </a:r>
                    </a:p>
                  </a:txBody>
                  <a:tcPr marL="8922" marR="8922" marT="8922"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5,8%</a:t>
                      </a:r>
                    </a:p>
                  </a:txBody>
                  <a:tcPr marL="8922" marR="8922" marT="8922"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5,8%</a:t>
                      </a:r>
                    </a:p>
                  </a:txBody>
                  <a:tcPr marL="8922" marR="8922" marT="8922"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36372574"/>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49" y="5517232"/>
            <a:ext cx="783367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606382" y="764704"/>
            <a:ext cx="7942830"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ENERO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01: SECRETARÍA GENERAL DE LA PRESIDENCIA DE LA REPÚBLICA</a:t>
            </a:r>
          </a:p>
        </p:txBody>
      </p:sp>
      <p:sp>
        <p:nvSpPr>
          <p:cNvPr id="9" name="1 Título"/>
          <p:cNvSpPr txBox="1">
            <a:spLocks/>
          </p:cNvSpPr>
          <p:nvPr/>
        </p:nvSpPr>
        <p:spPr>
          <a:xfrm>
            <a:off x="589611" y="1916832"/>
            <a:ext cx="7860248"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6" name="Tabla 5">
            <a:extLst>
              <a:ext uri="{FF2B5EF4-FFF2-40B4-BE49-F238E27FC236}">
                <a16:creationId xmlns:a16="http://schemas.microsoft.com/office/drawing/2014/main" id="{B1643A0D-F5B8-4A8A-8F85-E52EBAA32D56}"/>
              </a:ext>
            </a:extLst>
          </p:cNvPr>
          <p:cNvGraphicFramePr>
            <a:graphicFrameLocks noGrp="1"/>
          </p:cNvGraphicFramePr>
          <p:nvPr/>
        </p:nvGraphicFramePr>
        <p:xfrm>
          <a:off x="628650" y="2797653"/>
          <a:ext cx="7886700" cy="2407282"/>
        </p:xfrm>
        <a:graphic>
          <a:graphicData uri="http://schemas.openxmlformats.org/drawingml/2006/table">
            <a:tbl>
              <a:tblPr/>
              <a:tblGrid>
                <a:gridCol w="724096">
                  <a:extLst>
                    <a:ext uri="{9D8B030D-6E8A-4147-A177-3AD203B41FA5}">
                      <a16:colId xmlns:a16="http://schemas.microsoft.com/office/drawing/2014/main" val="2566537213"/>
                    </a:ext>
                  </a:extLst>
                </a:gridCol>
                <a:gridCol w="267483">
                  <a:extLst>
                    <a:ext uri="{9D8B030D-6E8A-4147-A177-3AD203B41FA5}">
                      <a16:colId xmlns:a16="http://schemas.microsoft.com/office/drawing/2014/main" val="3675106147"/>
                    </a:ext>
                  </a:extLst>
                </a:gridCol>
                <a:gridCol w="267483">
                  <a:extLst>
                    <a:ext uri="{9D8B030D-6E8A-4147-A177-3AD203B41FA5}">
                      <a16:colId xmlns:a16="http://schemas.microsoft.com/office/drawing/2014/main" val="3307758296"/>
                    </a:ext>
                  </a:extLst>
                </a:gridCol>
                <a:gridCol w="2423559">
                  <a:extLst>
                    <a:ext uri="{9D8B030D-6E8A-4147-A177-3AD203B41FA5}">
                      <a16:colId xmlns:a16="http://schemas.microsoft.com/office/drawing/2014/main" val="3348738875"/>
                    </a:ext>
                  </a:extLst>
                </a:gridCol>
                <a:gridCol w="724096">
                  <a:extLst>
                    <a:ext uri="{9D8B030D-6E8A-4147-A177-3AD203B41FA5}">
                      <a16:colId xmlns:a16="http://schemas.microsoft.com/office/drawing/2014/main" val="453862947"/>
                    </a:ext>
                  </a:extLst>
                </a:gridCol>
                <a:gridCol w="724096">
                  <a:extLst>
                    <a:ext uri="{9D8B030D-6E8A-4147-A177-3AD203B41FA5}">
                      <a16:colId xmlns:a16="http://schemas.microsoft.com/office/drawing/2014/main" val="3863254930"/>
                    </a:ext>
                  </a:extLst>
                </a:gridCol>
                <a:gridCol w="724096">
                  <a:extLst>
                    <a:ext uri="{9D8B030D-6E8A-4147-A177-3AD203B41FA5}">
                      <a16:colId xmlns:a16="http://schemas.microsoft.com/office/drawing/2014/main" val="3903918815"/>
                    </a:ext>
                  </a:extLst>
                </a:gridCol>
                <a:gridCol w="724096">
                  <a:extLst>
                    <a:ext uri="{9D8B030D-6E8A-4147-A177-3AD203B41FA5}">
                      <a16:colId xmlns:a16="http://schemas.microsoft.com/office/drawing/2014/main" val="3007165694"/>
                    </a:ext>
                  </a:extLst>
                </a:gridCol>
                <a:gridCol w="659251">
                  <a:extLst>
                    <a:ext uri="{9D8B030D-6E8A-4147-A177-3AD203B41FA5}">
                      <a16:colId xmlns:a16="http://schemas.microsoft.com/office/drawing/2014/main" val="2086812262"/>
                    </a:ext>
                  </a:extLst>
                </a:gridCol>
                <a:gridCol w="648444">
                  <a:extLst>
                    <a:ext uri="{9D8B030D-6E8A-4147-A177-3AD203B41FA5}">
                      <a16:colId xmlns:a16="http://schemas.microsoft.com/office/drawing/2014/main" val="1694467115"/>
                    </a:ext>
                  </a:extLst>
                </a:gridCol>
              </a:tblGrid>
              <a:tr h="137559">
                <a:tc rowSpan="2" gridSpan="4">
                  <a:txBody>
                    <a:bodyPr/>
                    <a:lstStyle/>
                    <a:p>
                      <a:pPr algn="ctr" fontAlgn="ctr"/>
                      <a:r>
                        <a:rPr lang="es-CL" sz="800" b="1" i="0" u="none" strike="noStrike">
                          <a:solidFill>
                            <a:srgbClr val="FFFFFF"/>
                          </a:solidFill>
                          <a:effectLst/>
                          <a:latin typeface="Calibri" panose="020F0502020204030204" pitchFamily="34" charset="0"/>
                        </a:rPr>
                        <a:t>Subtítulo</a:t>
                      </a:r>
                    </a:p>
                  </a:txBody>
                  <a:tcPr marL="8597" marR="8597" marT="859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597" marR="8597" marT="859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154438274"/>
                  </a:ext>
                </a:extLst>
              </a:tr>
              <a:tr h="421274">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597" marR="8597" marT="8597"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597" marR="8597" marT="8597"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597" marR="8597" marT="8597"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597" marR="8597" marT="8597"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763021832"/>
                  </a:ext>
                </a:extLst>
              </a:tr>
              <a:tr h="180546">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10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9.034.139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9.034.139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509.488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a:t>
                      </a:r>
                    </a:p>
                  </a:txBody>
                  <a:tcPr marL="8597" marR="8597" marT="8597"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5,6%</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6971523"/>
                  </a:ext>
                </a:extLst>
              </a:tr>
              <a:tr h="137559">
                <a:tc>
                  <a:txBody>
                    <a:bodyPr/>
                    <a:lstStyle/>
                    <a:p>
                      <a:pPr algn="ctr" fontAlgn="ctr"/>
                      <a:r>
                        <a:rPr lang="es-CL" sz="800" b="1" i="0" u="none" strike="noStrike">
                          <a:solidFill>
                            <a:srgbClr val="000000"/>
                          </a:solidFill>
                          <a:effectLst/>
                          <a:latin typeface="Calibri" panose="020F0502020204030204" pitchFamily="34" charset="0"/>
                        </a:rPr>
                        <a:t>21</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 EN PERSONAL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7.729.664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7.729.664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488.043</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6,3%</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24123367"/>
                  </a:ext>
                </a:extLst>
              </a:tr>
              <a:tr h="137559">
                <a:tc>
                  <a:txBody>
                    <a:bodyPr/>
                    <a:lstStyle/>
                    <a:p>
                      <a:pPr algn="ctr" fontAlgn="ctr"/>
                      <a:r>
                        <a:rPr lang="es-CL" sz="800" b="1" i="0" u="none" strike="noStrike">
                          <a:solidFill>
                            <a:srgbClr val="000000"/>
                          </a:solidFill>
                          <a:effectLst/>
                          <a:latin typeface="Calibri" panose="020F0502020204030204" pitchFamily="34" charset="0"/>
                        </a:rPr>
                        <a:t>22</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BIENES Y SERVICIOS DE CONSUMO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1.232.557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1.232.557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21.445</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1,7%</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87366711"/>
                  </a:ext>
                </a:extLst>
              </a:tr>
              <a:tr h="137559">
                <a:tc>
                  <a:txBody>
                    <a:bodyPr/>
                    <a:lstStyle/>
                    <a:p>
                      <a:pPr algn="ctr" fontAlgn="ctr"/>
                      <a:r>
                        <a:rPr lang="es-CL" sz="800" b="1" i="0" u="none" strike="noStrike">
                          <a:solidFill>
                            <a:srgbClr val="000000"/>
                          </a:solidFill>
                          <a:effectLst/>
                          <a:latin typeface="Calibri" panose="020F0502020204030204" pitchFamily="34" charset="0"/>
                        </a:rPr>
                        <a:t>24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TRANSFERENCIAS CORRIENTES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02930750"/>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03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 Otras Entidades Públicas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75980191"/>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001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Estudios para una Nueva Constitución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9039594"/>
                  </a:ext>
                </a:extLst>
              </a:tr>
              <a:tr h="137559">
                <a:tc>
                  <a:txBody>
                    <a:bodyPr/>
                    <a:lstStyle/>
                    <a:p>
                      <a:pPr algn="ctr" fontAlgn="ctr"/>
                      <a:r>
                        <a:rPr lang="es-CL" sz="800" b="1" i="0" u="none" strike="noStrike">
                          <a:solidFill>
                            <a:srgbClr val="000000"/>
                          </a:solidFill>
                          <a:effectLst/>
                          <a:latin typeface="Calibri" panose="020F0502020204030204" pitchFamily="34" charset="0"/>
                        </a:rPr>
                        <a:t>29</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ADQUISICIÓN DE ACTIVOS NO FINANCIEROS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70.888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70.888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34569340"/>
                  </a:ext>
                </a:extLst>
              </a:tr>
              <a:tr h="154754">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Mobiliario y Otros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515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515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18021143"/>
                  </a:ext>
                </a:extLst>
              </a:tr>
              <a:tr h="137559">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Máquinas y Equipos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2.524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2.524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1275399"/>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06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Equipos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32.319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32.319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4434355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Programas Informáticos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35.530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35.530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1169523"/>
                  </a:ext>
                </a:extLst>
              </a:tr>
              <a:tr h="137559">
                <a:tc>
                  <a:txBody>
                    <a:bodyPr/>
                    <a:lstStyle/>
                    <a:p>
                      <a:pPr algn="ctr" fontAlgn="ctr"/>
                      <a:r>
                        <a:rPr lang="es-CL" sz="800" b="1" i="0" u="none" strike="noStrike">
                          <a:solidFill>
                            <a:srgbClr val="000000"/>
                          </a:solidFill>
                          <a:effectLst/>
                          <a:latin typeface="Calibri" panose="020F0502020204030204" pitchFamily="34" charset="0"/>
                        </a:rPr>
                        <a:t>34</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1"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SERVICIO DE LA DEUDA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266896315"/>
                  </a:ext>
                </a:extLst>
              </a:tr>
              <a:tr h="137559">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07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Deuda Flotante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1.030 </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1.030 </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a:t>
                      </a:r>
                    </a:p>
                  </a:txBody>
                  <a:tcPr marL="8597" marR="8597" marT="8597"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597" marR="8597" marT="8597"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597" marR="8597" marT="8597"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81262458"/>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3173</TotalTime>
  <Words>1344</Words>
  <Application>Microsoft Office PowerPoint</Application>
  <PresentationFormat>Presentación en pantalla (4:3)</PresentationFormat>
  <Paragraphs>521</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3</vt:i4>
      </vt:variant>
      <vt:variant>
        <vt:lpstr>Servidores OLE incrustados</vt:lpstr>
      </vt:variant>
      <vt:variant>
        <vt:i4>1</vt:i4>
      </vt:variant>
      <vt:variant>
        <vt:lpstr>Títulos de diapositiva</vt:lpstr>
      </vt:variant>
      <vt:variant>
        <vt:i4>11</vt:i4>
      </vt:variant>
    </vt:vector>
  </HeadingPairs>
  <TitlesOfParts>
    <vt:vector size="19" baseType="lpstr">
      <vt:lpstr>Andalus</vt:lpstr>
      <vt:lpstr>Arial</vt:lpstr>
      <vt:lpstr>Calibri</vt:lpstr>
      <vt:lpstr>Times New Roman</vt:lpstr>
      <vt:lpstr>1_Tema de Office</vt:lpstr>
      <vt:lpstr>Tema de Office</vt:lpstr>
      <vt:lpstr>2_Tema de Office</vt:lpstr>
      <vt:lpstr>Imagen de mapa de bits</vt:lpstr>
      <vt:lpstr>EJECUCIÓN ACUMULADA DE GASTOS PRESUPUESTARIOS AL MES DE ENERO 2019 PARTIDA 22: MINISTERIO SECRETARÍA DE LA PRESIDENCIA</vt:lpstr>
      <vt:lpstr>EJECUCIÓN ACUMULADA DE GASTOS A ENERO 2019  PARTIDA 22 MINISTERIO SECRETARÍA GENERAL DE LA PRESIDENCIA</vt:lpstr>
      <vt:lpstr>EJECUCIÓN ACUMULADA DE GASTOS A ENERO 2019  PARTIDA 22 MINISTERIO SECRETARÍA GENERAL DE LA PRESIDENCIA</vt:lpstr>
      <vt:lpstr>EJECUCIÓN ACUMULADA DE GASTOS A ENERO 2019  PARTIDA 22 MINISTERIO SECRETARÍA GENERAL DE LA PRESIDENCIA</vt:lpstr>
      <vt:lpstr>EJECUCIÓN ACUMULADA DE GASTOS A ENERO 2019  PARTIDA 22 MINISTERIO SECRETARÍA GENERAL DE LA PRESIDENCIA</vt:lpstr>
      <vt:lpstr>COMPORTAMIENTO DE LA EJECUCIÓN ACUMULADA DE GASTOS A ENERO 2019  PARTIDA 22 MINISTERIO SECRETARÍA GENERAL DE LA PRESIDENCIA</vt:lpstr>
      <vt:lpstr>EJECUCIÓN ACUMULADA DE GASTOS A ENERO 2019  PARTIDA 22 MINISTERIO SECRETARÍA GENERAL DE LA PRESIDENCIA</vt:lpstr>
      <vt:lpstr>EJECUCIÓN ACUMULADA DE GASTOS A ENERO 2019  PARTIDA 22,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232</cp:revision>
  <cp:lastPrinted>2017-05-05T19:52:29Z</cp:lastPrinted>
  <dcterms:created xsi:type="dcterms:W3CDTF">2016-06-23T13:38:47Z</dcterms:created>
  <dcterms:modified xsi:type="dcterms:W3CDTF">2019-04-29T18:58:55Z</dcterms:modified>
</cp:coreProperties>
</file>