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5.7234990163563863E-2"/>
                  <c:y val="-9.72495671071466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18121756481928E-2"/>
                  <c:y val="-8.32342962147214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12'!$D$65:$D$68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12'!$M$64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3.093487004127126E-3"/>
                  <c:y val="1.59184980943563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3.093487004127126E-3"/>
                  <c:y val="1.9111752332207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12'!$L$65:$L$70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12'!$M$65:$M$70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2182232"/>
        <c:axId val="472184584"/>
      </c:barChart>
      <c:catAx>
        <c:axId val="47218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84584"/>
        <c:crosses val="autoZero"/>
        <c:auto val="1"/>
        <c:lblAlgn val="ctr"/>
        <c:lblOffset val="100"/>
        <c:noMultiLvlLbl val="0"/>
      </c:catAx>
      <c:valAx>
        <c:axId val="4721845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218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73371845221378E-3"/>
                  <c:y val="-1.10989595453204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94642737526852E-2"/>
                  <c:y val="1.816214360964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014180594870316E-2"/>
                  <c:y val="3.3297263284344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373949523541991E-2"/>
                  <c:y val="3.6324287219285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12'!$D$33:$G$33</c:f>
              <c:numCache>
                <c:formatCode>0.0%</c:formatCode>
                <c:ptCount val="4"/>
                <c:pt idx="0">
                  <c:v>0.11522603432846421</c:v>
                </c:pt>
                <c:pt idx="1">
                  <c:v>6.5083031326715779E-2</c:v>
                </c:pt>
                <c:pt idx="2">
                  <c:v>8.3262927405671094E-2</c:v>
                </c:pt>
                <c:pt idx="3">
                  <c:v>6.9754563173910503E-2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532664"/>
        <c:axId val="437530704"/>
      </c:barChart>
      <c:catAx>
        <c:axId val="43753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530704"/>
        <c:crosses val="autoZero"/>
        <c:auto val="1"/>
        <c:lblAlgn val="ctr"/>
        <c:lblOffset val="100"/>
        <c:noMultiLvlLbl val="0"/>
      </c:catAx>
      <c:valAx>
        <c:axId val="437530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53266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12'!$D$26:$G$26</c:f>
              <c:numCache>
                <c:formatCode>0.0%</c:formatCode>
                <c:ptCount val="4"/>
                <c:pt idx="0">
                  <c:v>0.11522603432846421</c:v>
                </c:pt>
                <c:pt idx="1">
                  <c:v>0.18019044714352767</c:v>
                </c:pt>
                <c:pt idx="2">
                  <c:v>0.25521838160229771</c:v>
                </c:pt>
                <c:pt idx="3">
                  <c:v>0.32287410786416004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181056"/>
        <c:axId val="472184192"/>
      </c:lineChart>
      <c:catAx>
        <c:axId val="4721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84192"/>
        <c:crosses val="autoZero"/>
        <c:auto val="1"/>
        <c:lblAlgn val="ctr"/>
        <c:lblOffset val="100"/>
        <c:noMultiLvlLbl val="0"/>
      </c:catAx>
      <c:valAx>
        <c:axId val="4721841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810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ABRIL DE 2020</a:t>
            </a:r>
            <a:r>
              <a:rPr lang="es-CL" sz="2000" b="1" cap="all" dirty="0">
                <a:latin typeface="+mn-lt"/>
              </a:rPr>
              <a:t/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511" y="5991225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93734"/>
              </p:ext>
            </p:extLst>
          </p:nvPr>
        </p:nvGraphicFramePr>
        <p:xfrm>
          <a:off x="414027" y="1772816"/>
          <a:ext cx="8139111" cy="4032441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287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6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33.306.779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10.435.396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21.441.795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976" y="5987291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60969"/>
              </p:ext>
            </p:extLst>
          </p:nvPr>
        </p:nvGraphicFramePr>
        <p:xfrm>
          <a:off x="430328" y="1761696"/>
          <a:ext cx="7962898" cy="4138960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627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3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169.984.959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15.444.954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64.458.901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15.627.311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152.971.350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27.347.698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152.238.907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27.206.868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7854" y="6244489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71507"/>
              </p:ext>
            </p:extLst>
          </p:nvPr>
        </p:nvGraphicFramePr>
        <p:xfrm>
          <a:off x="386225" y="1600197"/>
          <a:ext cx="8238910" cy="4525969"/>
        </p:xfrm>
        <a:graphic>
          <a:graphicData uri="http://schemas.openxmlformats.org/drawingml/2006/table">
            <a:tbl>
              <a:tblPr/>
              <a:tblGrid>
                <a:gridCol w="825431"/>
                <a:gridCol w="304917"/>
                <a:gridCol w="304917"/>
                <a:gridCol w="2762730"/>
                <a:gridCol w="825431"/>
                <a:gridCol w="825431"/>
                <a:gridCol w="825431"/>
                <a:gridCol w="825431"/>
                <a:gridCol w="739191"/>
              </a:tblGrid>
              <a:tr h="1395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73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1.360.706.129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99.682.507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444.739.773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102.171.684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56.932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33.314.928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7.008.109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-249.185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2.906.814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1.093.688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1.066.393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751.451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750.756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1.155.557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-548.982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57.523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943.365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-508.659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51.668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-36.829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1.248.782.581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100.423.742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272.631.717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548.728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1.245.929.375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100.423.742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272.082.989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283978,0%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13398365,2%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281" y="6037404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09370"/>
              </p:ext>
            </p:extLst>
          </p:nvPr>
        </p:nvGraphicFramePr>
        <p:xfrm>
          <a:off x="414338" y="1835528"/>
          <a:ext cx="8139111" cy="3969735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85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1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0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30.194.093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-916.390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-891.359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80.110.666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20.216.983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79.331.849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20.216.925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1932" y="6111050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99202"/>
              </p:ext>
            </p:extLst>
          </p:nvPr>
        </p:nvGraphicFramePr>
        <p:xfrm>
          <a:off x="414339" y="1778620"/>
          <a:ext cx="8201484" cy="4170654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706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6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72.406.508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7.615.291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66.247.946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10.962.085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65.987.567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10.800.601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98100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98506"/>
              </p:ext>
            </p:extLst>
          </p:nvPr>
        </p:nvGraphicFramePr>
        <p:xfrm>
          <a:off x="414336" y="1658229"/>
          <a:ext cx="8134487" cy="4069654"/>
        </p:xfrm>
        <a:graphic>
          <a:graphicData uri="http://schemas.openxmlformats.org/drawingml/2006/table">
            <a:tbl>
              <a:tblPr/>
              <a:tblGrid>
                <a:gridCol w="808022"/>
                <a:gridCol w="298486"/>
                <a:gridCol w="298486"/>
                <a:gridCol w="2773804"/>
                <a:gridCol w="808022"/>
                <a:gridCol w="808022"/>
                <a:gridCol w="808022"/>
                <a:gridCol w="808022"/>
                <a:gridCol w="723601"/>
              </a:tblGrid>
              <a:tr h="1718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1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41.582.269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3201" y="6032381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99361"/>
              </p:ext>
            </p:extLst>
          </p:nvPr>
        </p:nvGraphicFramePr>
        <p:xfrm>
          <a:off x="414339" y="1868116"/>
          <a:ext cx="8201484" cy="3937148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836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4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163.878.382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22.418.431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39.999.969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4.602.631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-536.430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23.975.486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23.975.486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949" y="5949280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60915"/>
              </p:ext>
            </p:extLst>
          </p:nvPr>
        </p:nvGraphicFramePr>
        <p:xfrm>
          <a:off x="414337" y="1768388"/>
          <a:ext cx="8201486" cy="4036875"/>
        </p:xfrm>
        <a:graphic>
          <a:graphicData uri="http://schemas.openxmlformats.org/drawingml/2006/table">
            <a:tbl>
              <a:tblPr/>
              <a:tblGrid>
                <a:gridCol w="829120"/>
                <a:gridCol w="306280"/>
                <a:gridCol w="306280"/>
                <a:gridCol w="2700830"/>
                <a:gridCol w="829120"/>
                <a:gridCol w="829120"/>
                <a:gridCol w="829120"/>
                <a:gridCol w="829120"/>
                <a:gridCol w="742496"/>
              </a:tblGrid>
              <a:tr h="180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5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711.466.071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-3.122.472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220.353.803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820.634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84.619.996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84.619.996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103.985.958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103.985.958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103.985.958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514" y="5943272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26812"/>
              </p:ext>
            </p:extLst>
          </p:nvPr>
        </p:nvGraphicFramePr>
        <p:xfrm>
          <a:off x="414338" y="1868122"/>
          <a:ext cx="8201484" cy="3937146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841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22.544.109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2.302.867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6.292.270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13.608.814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7.423.749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053" y="5875857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26998"/>
              </p:ext>
            </p:extLst>
          </p:nvPr>
        </p:nvGraphicFramePr>
        <p:xfrm>
          <a:off x="386224" y="1868114"/>
          <a:ext cx="8229598" cy="3552405"/>
        </p:xfrm>
        <a:graphic>
          <a:graphicData uri="http://schemas.openxmlformats.org/drawingml/2006/table">
            <a:tbl>
              <a:tblPr/>
              <a:tblGrid>
                <a:gridCol w="824498"/>
                <a:gridCol w="304572"/>
                <a:gridCol w="304572"/>
                <a:gridCol w="2759608"/>
                <a:gridCol w="824498"/>
                <a:gridCol w="824498"/>
                <a:gridCol w="824498"/>
                <a:gridCol w="824498"/>
                <a:gridCol w="738356"/>
              </a:tblGrid>
              <a:tr h="1738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3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873501"/>
              </p:ext>
            </p:extLst>
          </p:nvPr>
        </p:nvGraphicFramePr>
        <p:xfrm>
          <a:off x="414336" y="1607343"/>
          <a:ext cx="8210799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104" y="5754084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54625"/>
              </p:ext>
            </p:extLst>
          </p:nvPr>
        </p:nvGraphicFramePr>
        <p:xfrm>
          <a:off x="412105" y="1684167"/>
          <a:ext cx="8121283" cy="3771352"/>
        </p:xfrm>
        <a:graphic>
          <a:graphicData uri="http://schemas.openxmlformats.org/drawingml/2006/table">
            <a:tbl>
              <a:tblPr/>
              <a:tblGrid>
                <a:gridCol w="813646"/>
                <a:gridCol w="300564"/>
                <a:gridCol w="300564"/>
                <a:gridCol w="2723287"/>
                <a:gridCol w="813646"/>
                <a:gridCol w="813646"/>
                <a:gridCol w="813646"/>
                <a:gridCol w="813646"/>
                <a:gridCol w="728638"/>
              </a:tblGrid>
              <a:tr h="1850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68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-136.045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7.211.877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664525"/>
              </p:ext>
            </p:extLst>
          </p:nvPr>
        </p:nvGraphicFramePr>
        <p:xfrm>
          <a:off x="414336" y="1612106"/>
          <a:ext cx="8210799" cy="397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507205"/>
              </p:ext>
            </p:extLst>
          </p:nvPr>
        </p:nvGraphicFramePr>
        <p:xfrm>
          <a:off x="414337" y="1609724"/>
          <a:ext cx="8210798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677538"/>
              </p:ext>
            </p:extLst>
          </p:nvPr>
        </p:nvGraphicFramePr>
        <p:xfrm>
          <a:off x="414336" y="1614486"/>
          <a:ext cx="8229602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707054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69443"/>
              </p:ext>
            </p:extLst>
          </p:nvPr>
        </p:nvGraphicFramePr>
        <p:xfrm>
          <a:off x="414337" y="1974877"/>
          <a:ext cx="8201484" cy="3495040"/>
        </p:xfrm>
        <a:graphic>
          <a:graphicData uri="http://schemas.openxmlformats.org/drawingml/2006/table">
            <a:tbl>
              <a:tblPr/>
              <a:tblGrid>
                <a:gridCol w="955651"/>
                <a:gridCol w="2553158"/>
                <a:gridCol w="955651"/>
                <a:gridCol w="955651"/>
                <a:gridCol w="955651"/>
                <a:gridCol w="955651"/>
                <a:gridCol w="870071"/>
              </a:tblGrid>
              <a:tr h="20409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50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2.766.804.969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150.856.657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893.329.686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218.282.945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70.549.022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20.775.887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6.192.687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2.042.106.541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156.672.349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440.144.181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103.985.958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228.319.071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53129" y="58093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54375"/>
              </p:ext>
            </p:extLst>
          </p:nvPr>
        </p:nvGraphicFramePr>
        <p:xfrm>
          <a:off x="386224" y="1765369"/>
          <a:ext cx="8229600" cy="3247804"/>
        </p:xfrm>
        <a:graphic>
          <a:graphicData uri="http://schemas.openxmlformats.org/drawingml/2006/table">
            <a:tbl>
              <a:tblPr/>
              <a:tblGrid>
                <a:gridCol w="298932"/>
                <a:gridCol w="298932"/>
                <a:gridCol w="298932"/>
                <a:gridCol w="2681421"/>
                <a:gridCol w="801138"/>
                <a:gridCol w="801138"/>
                <a:gridCol w="801138"/>
                <a:gridCol w="801138"/>
                <a:gridCol w="729394"/>
                <a:gridCol w="717437"/>
              </a:tblGrid>
              <a:tr h="212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2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Programa Presupuestario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161.484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158.338.654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23.975.486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Rural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84.619.996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33" y="5532975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6692"/>
              </p:ext>
            </p:extLst>
          </p:nvPr>
        </p:nvGraphicFramePr>
        <p:xfrm>
          <a:off x="414338" y="1823223"/>
          <a:ext cx="8201484" cy="3549993"/>
        </p:xfrm>
        <a:graphic>
          <a:graphicData uri="http://schemas.openxmlformats.org/drawingml/2006/table">
            <a:tbl>
              <a:tblPr/>
              <a:tblGrid>
                <a:gridCol w="888439"/>
                <a:gridCol w="328191"/>
                <a:gridCol w="328191"/>
                <a:gridCol w="2307290"/>
                <a:gridCol w="888439"/>
                <a:gridCol w="888439"/>
                <a:gridCol w="888439"/>
                <a:gridCol w="888439"/>
                <a:gridCol w="795617"/>
              </a:tblGrid>
              <a:tr h="1737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9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22.285.871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16.550.672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4.080.112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99959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28957"/>
              </p:ext>
            </p:extLst>
          </p:nvPr>
        </p:nvGraphicFramePr>
        <p:xfrm>
          <a:off x="414338" y="1891935"/>
          <a:ext cx="8201484" cy="3891227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734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17.403.404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16.261.465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4049</Words>
  <Application>Microsoft Office PowerPoint</Application>
  <PresentationFormat>Presentación en pantalla (4:3)</PresentationFormat>
  <Paragraphs>2522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Tema de Office</vt:lpstr>
      <vt:lpstr>EJECUCIÓN ACUMULADA DE GASTOS PRESUPUESTARIOS al mes de ABRIL DE 2020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ABRIL DE 2020  PARTIDA 12 MINISTERIO DE OBRAS PÚBLICAS</vt:lpstr>
      <vt:lpstr>EJECUCIÓN ACUMULADA DE GASTOS A ABRIL DE 2020  PARTIDA 12 RESUMEN POR CAPÍTULOS</vt:lpstr>
      <vt:lpstr>EJECUCIÓN ACUMULADA DE GASTOS A ABRIL DE 2020  PARTIDA 12. CAPÍTULO 01. PROGRAMA 01: SECRETARÍA Y ADMINISTRACIÓN GENERAL</vt:lpstr>
      <vt:lpstr>EJECUCIÓN ACUMULADA DE GASTOS A ABRIL DE 2020  PARTIDA 12. CAPÍTULO 02. PROGRAMA 01: ADMINISTRACIÓN Y EJECUCIÓN DE OBRAS PÚBLICAS</vt:lpstr>
      <vt:lpstr>EJECUCIÓN ACUMULADA DE GASTOS A ABRIL DE 2020  PARTIDA 12. CAPÍTULO 02. PROGRAMA 02: DIRECCIÓN DE ARQUITECTURA</vt:lpstr>
      <vt:lpstr>EJECUCIÓN ACUMULADA DE GASTOS A ABRIL DE 2020  PARTIDA 12. CAPÍTULO 02. PROGRAMA 03: DIRECCIÓN DE OBRAS HIDRÁULICAS</vt:lpstr>
      <vt:lpstr>EJECUCIÓN ACUMULADA DE GASTOS A ABRIL DE 2020  PARTIDA 12. CAPÍTULO 02. PROGRAMA 04: DIRECCIÓN DE VIALIDAD</vt:lpstr>
      <vt:lpstr>EJECUCIÓN ACUMULADA DE GASTOS A ABRIL DE 2020  PARTIDA 12. CAPÍTULO 02. PROGRAMA 06: DIRECCIÓN DE OBRAS PORTUARIAS</vt:lpstr>
      <vt:lpstr>EJECUCIÓN ACUMULADA DE GASTOS A ABRIL DE 2020  PARTIDA 12. CAPÍTULO 02. PROGRAMA 07: DIRECCIÓN DE AEROPUERTOS</vt:lpstr>
      <vt:lpstr>EJECUCIÓN ACUMULADA DE GASTOS A ABRIL DE 2020  PARTIDA 12. CAPÍTULO 02. PROGRAMA 11: DIRECCIÓN DE PLANEAMIENTO</vt:lpstr>
      <vt:lpstr>EJECUCIÓN ACUMULADA DE GASTOS A ABRIL DE 2020  PARTIDA 12. CAPÍTULO 02. PROGRAMA 12: AGUA POTABLE RURAL</vt:lpstr>
      <vt:lpstr>EJECUCIÓN ACUMULADA DE GASTOS A ABRIL DE 2020  PARTIDA 12. CAPÍTULO 03. PROGRAMA 01: DIRECCIÓN GENERAL DE CONCESIONES DE OBRAS PÚBLICAS</vt:lpstr>
      <vt:lpstr>EJECUCIÓN ACUMULADA DE GASTOS A ABRIL DE 2020  PARTIDA 12. CAPÍTULO 04. PROGRAMA 01: DIRECCIÓN GENERAL DE AGUAS</vt:lpstr>
      <vt:lpstr>EJECUCIÓN ACUMULADA DE GASTOS A ABRIL DE 2020  PARTIDA 12. CAPÍTULO 05. PROGRAMA 01: INSTITUTO NACIONAL DE HIDRÁULICA</vt:lpstr>
      <vt:lpstr>EJECUCIÓN ACUMULADA DE GASTOS A ABRIL DE 2020  PARTIDA 12. CAPÍTULO 07. PROGRAMA 01: SUPERINTENDENCIA DE SERVICIOS SANITARIOS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10</cp:revision>
  <dcterms:created xsi:type="dcterms:W3CDTF">2020-01-02T19:48:16Z</dcterms:created>
  <dcterms:modified xsi:type="dcterms:W3CDTF">2020-07-23T15:14:47Z</dcterms:modified>
</cp:coreProperties>
</file>