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5-40A2-A577-D20D168B6667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5-40A2-A577-D20D168B6667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5-40A2-A577-D20D168B6667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5-40A2-A577-D20D168B6667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C5-40A2-A577-D20D168B6667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C5-40A2-A577-D20D168B6667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C5-40A2-A577-D20D168B6667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C5-40A2-A577-D20D168B6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18'!$D$31:$G$31</c:f>
              <c:numCache>
                <c:formatCode>0.0%</c:formatCode>
                <c:ptCount val="4"/>
                <c:pt idx="0">
                  <c:v>3.7889061600072542E-2</c:v>
                </c:pt>
                <c:pt idx="1">
                  <c:v>6.1304216727145394E-2</c:v>
                </c:pt>
                <c:pt idx="2">
                  <c:v>8.4761043958671928E-2</c:v>
                </c:pt>
                <c:pt idx="3">
                  <c:v>6.9932576854724496E-2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5-40A2-A577-D20D168B6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303363242385387E-2"/>
          <c:y val="0.12279158739624951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D-42A3-A5FF-F0C824DF3353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D-42A3-A5FF-F0C824DF3353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7142051168837538E-2"/>
                  <c:y val="-4.084222058587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FD-42A3-A5FF-F0C824DF3353}"/>
                </c:ext>
              </c:extLst>
            </c:dLbl>
            <c:dLbl>
              <c:idx val="1"/>
              <c:layout>
                <c:manualLayout>
                  <c:x val="-5.0186982441148324E-2"/>
                  <c:y val="-4.50703296588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FD-42A3-A5FF-F0C824DF3353}"/>
                </c:ext>
              </c:extLst>
            </c:dLbl>
            <c:dLbl>
              <c:idx val="2"/>
              <c:layout>
                <c:manualLayout>
                  <c:x val="-4.7748031496063027E-2"/>
                  <c:y val="-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FD-42A3-A5FF-F0C824DF3353}"/>
                </c:ext>
              </c:extLst>
            </c:dLbl>
            <c:dLbl>
              <c:idx val="3"/>
              <c:layout>
                <c:manualLayout>
                  <c:x val="-5.1679586563307456E-2"/>
                  <c:y val="-4.040405208970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FD-42A3-A5FF-F0C824DF3353}"/>
                </c:ext>
              </c:extLst>
            </c:dLbl>
            <c:dLbl>
              <c:idx val="4"/>
              <c:layout>
                <c:manualLayout>
                  <c:x val="-7.2351421188630569E-2"/>
                  <c:y val="-2.2038573867110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FD-42A3-A5FF-F0C824DF3353}"/>
                </c:ext>
              </c:extLst>
            </c:dLbl>
            <c:dLbl>
              <c:idx val="5"/>
              <c:layout>
                <c:manualLayout>
                  <c:x val="-3.7209302325581471E-2"/>
                  <c:y val="4.040405208970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FD-42A3-A5FF-F0C824DF3353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FD-42A3-A5FF-F0C824DF3353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FD-42A3-A5FF-F0C824DF3353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FD-42A3-A5FF-F0C824DF3353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FD-42A3-A5FF-F0C824DF3353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FD-42A3-A5FF-F0C824DF3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18'!$D$25:$G$25</c:f>
              <c:numCache>
                <c:formatCode>0.0%</c:formatCode>
                <c:ptCount val="4"/>
                <c:pt idx="0">
                  <c:v>3.7889061600072542E-2</c:v>
                </c:pt>
                <c:pt idx="1">
                  <c:v>9.9193278327217943E-2</c:v>
                </c:pt>
                <c:pt idx="2">
                  <c:v>0.18336291878350555</c:v>
                </c:pt>
                <c:pt idx="3">
                  <c:v>0.25347509633798904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BFD-42A3-A5FF-F0C824DF3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06-07-2020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18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D379F8-FF4B-4F21-9FCD-13B1C3CF5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52805"/>
              </p:ext>
            </p:extLst>
          </p:nvPr>
        </p:nvGraphicFramePr>
        <p:xfrm>
          <a:off x="539552" y="1851680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344018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9828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862051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884555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7057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6514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7478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4720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905036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411903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44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0657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23.423.351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-5.965.895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40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1.868.553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01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-152.163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65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95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08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9.344.697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87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9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6.388.856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00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99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6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19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0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07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5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A6CA84-480A-48C4-817A-27CC7CF11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01063"/>
              </p:ext>
            </p:extLst>
          </p:nvPr>
        </p:nvGraphicFramePr>
        <p:xfrm>
          <a:off x="539552" y="1835957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398744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90169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76609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841326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40646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78257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2905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06325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97325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756295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858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792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38.936.754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8.339.627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44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6.720.329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26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65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91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985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76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57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88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95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94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24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79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08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2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D138B6-88F4-4FF8-8601-58B4F59ED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06946"/>
              </p:ext>
            </p:extLst>
          </p:nvPr>
        </p:nvGraphicFramePr>
        <p:xfrm>
          <a:off x="527056" y="1639767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53547450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728754073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036583465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375535847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540105331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83221029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6813160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07231153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08083827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260262059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360623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89876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106.474.787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1.842.916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11.144.801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237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3.615.495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1.206.091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8801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833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882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595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4154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1129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207300,0%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207300,0%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472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207300,0%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207300,0%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843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406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015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587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2.129.749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730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2.129.749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379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295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592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68.766.333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7.070.483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94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68.726.333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7.070.483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580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496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45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420.424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3340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60.778.366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5.551.796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330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390.199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607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021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641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3231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356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852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620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0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C8A3C8-CB8B-40A0-B14B-B760B740A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9330"/>
              </p:ext>
            </p:extLst>
          </p:nvPr>
        </p:nvGraphicFramePr>
        <p:xfrm>
          <a:off x="602248" y="1674762"/>
          <a:ext cx="7939504" cy="3975599"/>
        </p:xfrm>
        <a:graphic>
          <a:graphicData uri="http://schemas.openxmlformats.org/drawingml/2006/table">
            <a:tbl>
              <a:tblPr/>
              <a:tblGrid>
                <a:gridCol w="266070">
                  <a:extLst>
                    <a:ext uri="{9D8B030D-6E8A-4147-A177-3AD203B41FA5}">
                      <a16:colId xmlns:a16="http://schemas.microsoft.com/office/drawing/2014/main" val="3239891759"/>
                    </a:ext>
                  </a:extLst>
                </a:gridCol>
                <a:gridCol w="266070">
                  <a:extLst>
                    <a:ext uri="{9D8B030D-6E8A-4147-A177-3AD203B41FA5}">
                      <a16:colId xmlns:a16="http://schemas.microsoft.com/office/drawing/2014/main" val="2857613428"/>
                    </a:ext>
                  </a:extLst>
                </a:gridCol>
                <a:gridCol w="266070">
                  <a:extLst>
                    <a:ext uri="{9D8B030D-6E8A-4147-A177-3AD203B41FA5}">
                      <a16:colId xmlns:a16="http://schemas.microsoft.com/office/drawing/2014/main" val="337557806"/>
                    </a:ext>
                  </a:extLst>
                </a:gridCol>
                <a:gridCol w="3001259">
                  <a:extLst>
                    <a:ext uri="{9D8B030D-6E8A-4147-A177-3AD203B41FA5}">
                      <a16:colId xmlns:a16="http://schemas.microsoft.com/office/drawing/2014/main" val="1258487257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3791231492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113473974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1202615778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1702286990"/>
                    </a:ext>
                  </a:extLst>
                </a:gridCol>
                <a:gridCol w="649209">
                  <a:extLst>
                    <a:ext uri="{9D8B030D-6E8A-4147-A177-3AD203B41FA5}">
                      <a16:colId xmlns:a16="http://schemas.microsoft.com/office/drawing/2014/main" val="2497669654"/>
                    </a:ext>
                  </a:extLst>
                </a:gridCol>
                <a:gridCol w="638566">
                  <a:extLst>
                    <a:ext uri="{9D8B030D-6E8A-4147-A177-3AD203B41FA5}">
                      <a16:colId xmlns:a16="http://schemas.microsoft.com/office/drawing/2014/main" val="29369427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872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425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84.401.823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18.421.139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97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3.732.971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97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11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4.692.320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35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25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00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5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49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21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25.324.968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25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25.324.968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81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730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10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579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40.404.694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40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40.404.694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58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46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87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57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78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31.070.353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10.288.577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9.563.727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55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22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35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61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88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0D65D5-C967-4E2C-A1F4-6F1A33B8E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25424"/>
              </p:ext>
            </p:extLst>
          </p:nvPr>
        </p:nvGraphicFramePr>
        <p:xfrm>
          <a:off x="585698" y="1680896"/>
          <a:ext cx="7886701" cy="423408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889206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08988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44255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47997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32885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93281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25197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7143814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294201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43134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89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133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57.369.154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18.828.604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2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48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34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67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77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9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49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67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18.075.017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91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18.075.017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92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65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4.641.710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31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9.840.725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58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9.840.725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65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53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66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6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2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2.360.601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19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10.607.971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252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69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2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2.612.014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80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9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41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54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3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88F685-857B-4912-B410-7B386AAC1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02939"/>
              </p:ext>
            </p:extLst>
          </p:nvPr>
        </p:nvGraphicFramePr>
        <p:xfrm>
          <a:off x="557673" y="1628800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708569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620850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220260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415152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90799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31256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90594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89439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079279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223702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1578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887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27.620.204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68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31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90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2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60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46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50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84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27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79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45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11.433.782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11.433.782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8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11.433.782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4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78.145.990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11.584.030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40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11.584.030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79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27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95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3.426.949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84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90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5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36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3.637.502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8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49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62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64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0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9041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51D2A0-AA34-4F44-ACBE-9CA66DD14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28123"/>
              </p:ext>
            </p:extLst>
          </p:nvPr>
        </p:nvGraphicFramePr>
        <p:xfrm>
          <a:off x="525996" y="1655544"/>
          <a:ext cx="7790414" cy="4351325"/>
        </p:xfrm>
        <a:graphic>
          <a:graphicData uri="http://schemas.openxmlformats.org/drawingml/2006/table">
            <a:tbl>
              <a:tblPr/>
              <a:tblGrid>
                <a:gridCol w="261073">
                  <a:extLst>
                    <a:ext uri="{9D8B030D-6E8A-4147-A177-3AD203B41FA5}">
                      <a16:colId xmlns:a16="http://schemas.microsoft.com/office/drawing/2014/main" val="3072323242"/>
                    </a:ext>
                  </a:extLst>
                </a:gridCol>
                <a:gridCol w="261073">
                  <a:extLst>
                    <a:ext uri="{9D8B030D-6E8A-4147-A177-3AD203B41FA5}">
                      <a16:colId xmlns:a16="http://schemas.microsoft.com/office/drawing/2014/main" val="750120705"/>
                    </a:ext>
                  </a:extLst>
                </a:gridCol>
                <a:gridCol w="261073">
                  <a:extLst>
                    <a:ext uri="{9D8B030D-6E8A-4147-A177-3AD203B41FA5}">
                      <a16:colId xmlns:a16="http://schemas.microsoft.com/office/drawing/2014/main" val="1071422645"/>
                    </a:ext>
                  </a:extLst>
                </a:gridCol>
                <a:gridCol w="2944902">
                  <a:extLst>
                    <a:ext uri="{9D8B030D-6E8A-4147-A177-3AD203B41FA5}">
                      <a16:colId xmlns:a16="http://schemas.microsoft.com/office/drawing/2014/main" val="1085544040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3330826483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1007841510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2147799401"/>
                    </a:ext>
                  </a:extLst>
                </a:gridCol>
                <a:gridCol w="699675">
                  <a:extLst>
                    <a:ext uri="{9D8B030D-6E8A-4147-A177-3AD203B41FA5}">
                      <a16:colId xmlns:a16="http://schemas.microsoft.com/office/drawing/2014/main" val="1364068656"/>
                    </a:ext>
                  </a:extLst>
                </a:gridCol>
                <a:gridCol w="637018">
                  <a:extLst>
                    <a:ext uri="{9D8B030D-6E8A-4147-A177-3AD203B41FA5}">
                      <a16:colId xmlns:a16="http://schemas.microsoft.com/office/drawing/2014/main" val="2852328441"/>
                    </a:ext>
                  </a:extLst>
                </a:gridCol>
                <a:gridCol w="626575">
                  <a:extLst>
                    <a:ext uri="{9D8B030D-6E8A-4147-A177-3AD203B41FA5}">
                      <a16:colId xmlns:a16="http://schemas.microsoft.com/office/drawing/2014/main" val="440561141"/>
                    </a:ext>
                  </a:extLst>
                </a:gridCol>
              </a:tblGrid>
              <a:tr h="119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80326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02288"/>
                  </a:ext>
                </a:extLst>
              </a:tr>
              <a:tr h="1570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231.203.170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2.013.966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74.363.419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0259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7.625.745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-15.597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2.827.427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0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802.190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-66.057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298.130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7223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8895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0292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113.746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1137460,0%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1137460,0%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8865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40629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113.746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1137460,0%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1137460,0%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4787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173.269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289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6252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130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41617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34.938.757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6.603.295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35065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34.938.757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1.576.592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6.603.295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4949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25.516.826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3073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25.516.826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5193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42.177.205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25.516.826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0725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145.485.658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28.621.210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38.993.580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605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144.959.855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38.993.580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89794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40273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8.444.360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6023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23.940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6338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7.460.440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0840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76.984.815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28.095.407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13.578.407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6499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4051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1.219.483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28442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983.439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3861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7.204.592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92766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68940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52618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50701"/>
                  </a:ext>
                </a:extLst>
              </a:tr>
              <a:tr h="119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9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02289"/>
            <a:ext cx="778824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6B202C-15F2-444D-B1D0-0B4431641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81642"/>
              </p:ext>
            </p:extLst>
          </p:nvPr>
        </p:nvGraphicFramePr>
        <p:xfrm>
          <a:off x="528176" y="1638237"/>
          <a:ext cx="7788241" cy="4351346"/>
        </p:xfrm>
        <a:graphic>
          <a:graphicData uri="http://schemas.openxmlformats.org/drawingml/2006/table">
            <a:tbl>
              <a:tblPr/>
              <a:tblGrid>
                <a:gridCol w="260999">
                  <a:extLst>
                    <a:ext uri="{9D8B030D-6E8A-4147-A177-3AD203B41FA5}">
                      <a16:colId xmlns:a16="http://schemas.microsoft.com/office/drawing/2014/main" val="2082161323"/>
                    </a:ext>
                  </a:extLst>
                </a:gridCol>
                <a:gridCol w="260999">
                  <a:extLst>
                    <a:ext uri="{9D8B030D-6E8A-4147-A177-3AD203B41FA5}">
                      <a16:colId xmlns:a16="http://schemas.microsoft.com/office/drawing/2014/main" val="1848945409"/>
                    </a:ext>
                  </a:extLst>
                </a:gridCol>
                <a:gridCol w="260999">
                  <a:extLst>
                    <a:ext uri="{9D8B030D-6E8A-4147-A177-3AD203B41FA5}">
                      <a16:colId xmlns:a16="http://schemas.microsoft.com/office/drawing/2014/main" val="1315930549"/>
                    </a:ext>
                  </a:extLst>
                </a:gridCol>
                <a:gridCol w="2944080">
                  <a:extLst>
                    <a:ext uri="{9D8B030D-6E8A-4147-A177-3AD203B41FA5}">
                      <a16:colId xmlns:a16="http://schemas.microsoft.com/office/drawing/2014/main" val="977430654"/>
                    </a:ext>
                  </a:extLst>
                </a:gridCol>
                <a:gridCol w="699481">
                  <a:extLst>
                    <a:ext uri="{9D8B030D-6E8A-4147-A177-3AD203B41FA5}">
                      <a16:colId xmlns:a16="http://schemas.microsoft.com/office/drawing/2014/main" val="1465892169"/>
                    </a:ext>
                  </a:extLst>
                </a:gridCol>
                <a:gridCol w="699481">
                  <a:extLst>
                    <a:ext uri="{9D8B030D-6E8A-4147-A177-3AD203B41FA5}">
                      <a16:colId xmlns:a16="http://schemas.microsoft.com/office/drawing/2014/main" val="1640475251"/>
                    </a:ext>
                  </a:extLst>
                </a:gridCol>
                <a:gridCol w="699481">
                  <a:extLst>
                    <a:ext uri="{9D8B030D-6E8A-4147-A177-3AD203B41FA5}">
                      <a16:colId xmlns:a16="http://schemas.microsoft.com/office/drawing/2014/main" val="424980813"/>
                    </a:ext>
                  </a:extLst>
                </a:gridCol>
                <a:gridCol w="699481">
                  <a:extLst>
                    <a:ext uri="{9D8B030D-6E8A-4147-A177-3AD203B41FA5}">
                      <a16:colId xmlns:a16="http://schemas.microsoft.com/office/drawing/2014/main" val="3854716647"/>
                    </a:ext>
                  </a:extLst>
                </a:gridCol>
                <a:gridCol w="636840">
                  <a:extLst>
                    <a:ext uri="{9D8B030D-6E8A-4147-A177-3AD203B41FA5}">
                      <a16:colId xmlns:a16="http://schemas.microsoft.com/office/drawing/2014/main" val="418558810"/>
                    </a:ext>
                  </a:extLst>
                </a:gridCol>
                <a:gridCol w="626400">
                  <a:extLst>
                    <a:ext uri="{9D8B030D-6E8A-4147-A177-3AD203B41FA5}">
                      <a16:colId xmlns:a16="http://schemas.microsoft.com/office/drawing/2014/main" val="1249542071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80131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909557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116.759.462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2.693.789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41.368.671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7752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4.623.364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1.585.622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342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436.844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-35.972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132.668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7462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1985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566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456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7383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3.236.542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4279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0493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0641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608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62913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4130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1.649.999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6100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25.844.867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17.665.194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4173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25.844.867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17.665.194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1069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17.665.194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9412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67.272.503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20.332.459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472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67.232.503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7.365.618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20.332.459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315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4440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510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5.012.445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2710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098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6.546.385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7347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24.070.508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6.922.041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7.007.042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013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1260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43.715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182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249.621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4777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1.470.403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7886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0528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1884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1833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5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827158-EDB8-4991-B6C3-63916A679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27464"/>
              </p:ext>
            </p:extLst>
          </p:nvPr>
        </p:nvGraphicFramePr>
        <p:xfrm>
          <a:off x="528176" y="1628800"/>
          <a:ext cx="7987175" cy="4107221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303540600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864068087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789850519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2659445599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44494195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82937117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3927737944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44394642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2202109964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7843934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704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26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224.166.109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84.317.438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46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5.191.268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481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44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60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7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91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08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896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9.196.573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59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9.196.573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58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30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24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35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120.908.269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35.389.117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21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35.389.117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00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70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10.462.072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51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11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6.994.006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21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12.143.498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37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84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89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41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06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69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06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61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9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E7D5A1-4630-4BEE-B52A-E49A77005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78699"/>
              </p:ext>
            </p:extLst>
          </p:nvPr>
        </p:nvGraphicFramePr>
        <p:xfrm>
          <a:off x="547816" y="1729128"/>
          <a:ext cx="7967535" cy="423408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815881886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341589715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973319916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180550214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855169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129405575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54180514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902919311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745632603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3701573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47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586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388.065.752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90.050.493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49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12.416.596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4.226.551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23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84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07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967920,0%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4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87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67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25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33.885.894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32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33.885.894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-355.602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5.618.987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68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10.409.293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68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10.409.293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83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53.539.756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-46.222.983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10.409.293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58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287.654.323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46.871.855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69.478.441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57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287.562.779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46.780.311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69.478.441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78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02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53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15.068.729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08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9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9.145.939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22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130.633.058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46.780.311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32.683.560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2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65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2.998.479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9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77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8.414.977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18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98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60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46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08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83254"/>
              </p:ext>
            </p:extLst>
          </p:nvPr>
        </p:nvGraphicFramePr>
        <p:xfrm>
          <a:off x="4644004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5"/>
            <a:ext cx="8087648" cy="398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2F941F-E923-457F-BCA1-77DBE7F94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23382"/>
              </p:ext>
            </p:extLst>
          </p:nvPr>
        </p:nvGraphicFramePr>
        <p:xfrm>
          <a:off x="541920" y="1646947"/>
          <a:ext cx="7973428" cy="4234085"/>
        </p:xfrm>
        <a:graphic>
          <a:graphicData uri="http://schemas.openxmlformats.org/drawingml/2006/table">
            <a:tbl>
              <a:tblPr/>
              <a:tblGrid>
                <a:gridCol w="267206">
                  <a:extLst>
                    <a:ext uri="{9D8B030D-6E8A-4147-A177-3AD203B41FA5}">
                      <a16:colId xmlns:a16="http://schemas.microsoft.com/office/drawing/2014/main" val="214583797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172944543"/>
                    </a:ext>
                  </a:extLst>
                </a:gridCol>
                <a:gridCol w="267206">
                  <a:extLst>
                    <a:ext uri="{9D8B030D-6E8A-4147-A177-3AD203B41FA5}">
                      <a16:colId xmlns:a16="http://schemas.microsoft.com/office/drawing/2014/main" val="1959878102"/>
                    </a:ext>
                  </a:extLst>
                </a:gridCol>
                <a:gridCol w="3014084">
                  <a:extLst>
                    <a:ext uri="{9D8B030D-6E8A-4147-A177-3AD203B41FA5}">
                      <a16:colId xmlns:a16="http://schemas.microsoft.com/office/drawing/2014/main" val="3495619115"/>
                    </a:ext>
                  </a:extLst>
                </a:gridCol>
                <a:gridCol w="716112">
                  <a:extLst>
                    <a:ext uri="{9D8B030D-6E8A-4147-A177-3AD203B41FA5}">
                      <a16:colId xmlns:a16="http://schemas.microsoft.com/office/drawing/2014/main" val="413542799"/>
                    </a:ext>
                  </a:extLst>
                </a:gridCol>
                <a:gridCol w="716112">
                  <a:extLst>
                    <a:ext uri="{9D8B030D-6E8A-4147-A177-3AD203B41FA5}">
                      <a16:colId xmlns:a16="http://schemas.microsoft.com/office/drawing/2014/main" val="3302352708"/>
                    </a:ext>
                  </a:extLst>
                </a:gridCol>
                <a:gridCol w="716112">
                  <a:extLst>
                    <a:ext uri="{9D8B030D-6E8A-4147-A177-3AD203B41FA5}">
                      <a16:colId xmlns:a16="http://schemas.microsoft.com/office/drawing/2014/main" val="2599723311"/>
                    </a:ext>
                  </a:extLst>
                </a:gridCol>
                <a:gridCol w="716112">
                  <a:extLst>
                    <a:ext uri="{9D8B030D-6E8A-4147-A177-3AD203B41FA5}">
                      <a16:colId xmlns:a16="http://schemas.microsoft.com/office/drawing/2014/main" val="1327532626"/>
                    </a:ext>
                  </a:extLst>
                </a:gridCol>
                <a:gridCol w="651983">
                  <a:extLst>
                    <a:ext uri="{9D8B030D-6E8A-4147-A177-3AD203B41FA5}">
                      <a16:colId xmlns:a16="http://schemas.microsoft.com/office/drawing/2014/main" val="3593934745"/>
                    </a:ext>
                  </a:extLst>
                </a:gridCol>
                <a:gridCol w="641295">
                  <a:extLst>
                    <a:ext uri="{9D8B030D-6E8A-4147-A177-3AD203B41FA5}">
                      <a16:colId xmlns:a16="http://schemas.microsoft.com/office/drawing/2014/main" val="4969553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210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650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276.922.358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62.150.622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93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1.518.341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88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070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60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10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84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6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68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98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41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9.176.492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85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9.176.492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61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7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84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9.360.490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30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219.123.869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58.029.319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40.571.432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76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219.003.869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40.571.432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80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8.546.451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76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15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81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125.586.665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57.909.319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78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00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66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55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6.349.690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44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9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98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3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0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719516"/>
            <a:ext cx="802865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2" y="1344186"/>
            <a:ext cx="8028655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3F8E0A-DF4F-4374-8FDD-700BCAB40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71099"/>
              </p:ext>
            </p:extLst>
          </p:nvPr>
        </p:nvGraphicFramePr>
        <p:xfrm>
          <a:off x="557672" y="1683027"/>
          <a:ext cx="8028652" cy="4107221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2054061704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1809216476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3022216990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176277127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63845861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291978713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00521173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589212384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586876861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39447288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541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90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181.359.082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49.525.798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59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94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55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40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78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95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52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9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11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29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27.069.236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722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27.069.236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23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15.511.681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40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15.511.681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77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17.813.103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15.511.681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08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131.350.401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27.620.270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39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131.348.668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27.620.270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35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21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13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4.048.053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51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78.219.916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27.328.567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15.376.407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56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90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1.390.195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52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08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46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12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83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8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724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2E2EF1-8FCD-416C-9C26-5829F527C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89605"/>
              </p:ext>
            </p:extLst>
          </p:nvPr>
        </p:nvGraphicFramePr>
        <p:xfrm>
          <a:off x="558849" y="1666315"/>
          <a:ext cx="7956502" cy="3726629"/>
        </p:xfrm>
        <a:graphic>
          <a:graphicData uri="http://schemas.openxmlformats.org/drawingml/2006/table">
            <a:tbl>
              <a:tblPr/>
              <a:tblGrid>
                <a:gridCol w="266639">
                  <a:extLst>
                    <a:ext uri="{9D8B030D-6E8A-4147-A177-3AD203B41FA5}">
                      <a16:colId xmlns:a16="http://schemas.microsoft.com/office/drawing/2014/main" val="3951146947"/>
                    </a:ext>
                  </a:extLst>
                </a:gridCol>
                <a:gridCol w="266639">
                  <a:extLst>
                    <a:ext uri="{9D8B030D-6E8A-4147-A177-3AD203B41FA5}">
                      <a16:colId xmlns:a16="http://schemas.microsoft.com/office/drawing/2014/main" val="327074402"/>
                    </a:ext>
                  </a:extLst>
                </a:gridCol>
                <a:gridCol w="266639">
                  <a:extLst>
                    <a:ext uri="{9D8B030D-6E8A-4147-A177-3AD203B41FA5}">
                      <a16:colId xmlns:a16="http://schemas.microsoft.com/office/drawing/2014/main" val="302900988"/>
                    </a:ext>
                  </a:extLst>
                </a:gridCol>
                <a:gridCol w="3007685">
                  <a:extLst>
                    <a:ext uri="{9D8B030D-6E8A-4147-A177-3AD203B41FA5}">
                      <a16:colId xmlns:a16="http://schemas.microsoft.com/office/drawing/2014/main" val="2333446485"/>
                    </a:ext>
                  </a:extLst>
                </a:gridCol>
                <a:gridCol w="714592">
                  <a:extLst>
                    <a:ext uri="{9D8B030D-6E8A-4147-A177-3AD203B41FA5}">
                      <a16:colId xmlns:a16="http://schemas.microsoft.com/office/drawing/2014/main" val="128629423"/>
                    </a:ext>
                  </a:extLst>
                </a:gridCol>
                <a:gridCol w="714592">
                  <a:extLst>
                    <a:ext uri="{9D8B030D-6E8A-4147-A177-3AD203B41FA5}">
                      <a16:colId xmlns:a16="http://schemas.microsoft.com/office/drawing/2014/main" val="4155475921"/>
                    </a:ext>
                  </a:extLst>
                </a:gridCol>
                <a:gridCol w="714592">
                  <a:extLst>
                    <a:ext uri="{9D8B030D-6E8A-4147-A177-3AD203B41FA5}">
                      <a16:colId xmlns:a16="http://schemas.microsoft.com/office/drawing/2014/main" val="1762053626"/>
                    </a:ext>
                  </a:extLst>
                </a:gridCol>
                <a:gridCol w="714592">
                  <a:extLst>
                    <a:ext uri="{9D8B030D-6E8A-4147-A177-3AD203B41FA5}">
                      <a16:colId xmlns:a16="http://schemas.microsoft.com/office/drawing/2014/main" val="2519684263"/>
                    </a:ext>
                  </a:extLst>
                </a:gridCol>
                <a:gridCol w="650599">
                  <a:extLst>
                    <a:ext uri="{9D8B030D-6E8A-4147-A177-3AD203B41FA5}">
                      <a16:colId xmlns:a16="http://schemas.microsoft.com/office/drawing/2014/main" val="1723910773"/>
                    </a:ext>
                  </a:extLst>
                </a:gridCol>
                <a:gridCol w="639933">
                  <a:extLst>
                    <a:ext uri="{9D8B030D-6E8A-4147-A177-3AD203B41FA5}">
                      <a16:colId xmlns:a16="http://schemas.microsoft.com/office/drawing/2014/main" val="15382111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765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013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35.825.826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11.673.819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3.055.414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1.017.104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28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89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83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21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72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337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61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98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2.637.501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83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7.050.307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2.637.501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26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82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37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51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21.478.902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673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21.478.902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09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92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81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2.807.251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04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4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37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197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03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0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C6ACD7-F61C-4CB2-A497-664E36F11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7589"/>
              </p:ext>
            </p:extLst>
          </p:nvPr>
        </p:nvGraphicFramePr>
        <p:xfrm>
          <a:off x="557672" y="1637325"/>
          <a:ext cx="7957681" cy="4107221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1121915269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862915207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167658884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2259877167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45259396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76592964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410478143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4285529453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700226223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0240509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365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791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63.480.513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3.169.833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255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98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55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28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13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29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22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69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29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5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28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3.082.450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10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46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3.499.924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01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7.072.568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4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20.432.543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7.072.568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3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72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30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050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7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82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9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44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07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44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7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03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E274BE-5F18-40FE-9758-446C775B9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96018"/>
              </p:ext>
            </p:extLst>
          </p:nvPr>
        </p:nvGraphicFramePr>
        <p:xfrm>
          <a:off x="529336" y="1656021"/>
          <a:ext cx="7725257" cy="4459027"/>
        </p:xfrm>
        <a:graphic>
          <a:graphicData uri="http://schemas.openxmlformats.org/drawingml/2006/table">
            <a:tbl>
              <a:tblPr/>
              <a:tblGrid>
                <a:gridCol w="258890">
                  <a:extLst>
                    <a:ext uri="{9D8B030D-6E8A-4147-A177-3AD203B41FA5}">
                      <a16:colId xmlns:a16="http://schemas.microsoft.com/office/drawing/2014/main" val="3214722131"/>
                    </a:ext>
                  </a:extLst>
                </a:gridCol>
                <a:gridCol w="258890">
                  <a:extLst>
                    <a:ext uri="{9D8B030D-6E8A-4147-A177-3AD203B41FA5}">
                      <a16:colId xmlns:a16="http://schemas.microsoft.com/office/drawing/2014/main" val="3512600947"/>
                    </a:ext>
                  </a:extLst>
                </a:gridCol>
                <a:gridCol w="258890">
                  <a:extLst>
                    <a:ext uri="{9D8B030D-6E8A-4147-A177-3AD203B41FA5}">
                      <a16:colId xmlns:a16="http://schemas.microsoft.com/office/drawing/2014/main" val="1318619531"/>
                    </a:ext>
                  </a:extLst>
                </a:gridCol>
                <a:gridCol w="2920271">
                  <a:extLst>
                    <a:ext uri="{9D8B030D-6E8A-4147-A177-3AD203B41FA5}">
                      <a16:colId xmlns:a16="http://schemas.microsoft.com/office/drawing/2014/main" val="585583567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1752548272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3700291288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3953805024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4147682372"/>
                    </a:ext>
                  </a:extLst>
                </a:gridCol>
                <a:gridCol w="631690">
                  <a:extLst>
                    <a:ext uri="{9D8B030D-6E8A-4147-A177-3AD203B41FA5}">
                      <a16:colId xmlns:a16="http://schemas.microsoft.com/office/drawing/2014/main" val="3764161916"/>
                    </a:ext>
                  </a:extLst>
                </a:gridCol>
                <a:gridCol w="621334">
                  <a:extLst>
                    <a:ext uri="{9D8B030D-6E8A-4147-A177-3AD203B41FA5}">
                      <a16:colId xmlns:a16="http://schemas.microsoft.com/office/drawing/2014/main" val="2883783493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68260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435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626.724.518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6.918.954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129.287.864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4324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19.187.613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-37.788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6.600.309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0769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2.249.767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-76.081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559.174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0125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8255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6339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346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2606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1.264.370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12643700,0%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12643700,0%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196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1.264.370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12643700,0%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12643700,0%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2619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51.455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-22.051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1289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-9.755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6723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-12.296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6142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75.620.186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6.684.874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9.878.571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6669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75.620.186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6.684.874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9.878.571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238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30.063.338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5255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30.063.338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6553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191.294.189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30.063.338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830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818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1252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324.319.338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72.890.967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8975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72.890.967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6112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468.172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5068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2187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22.696.586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3056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166.460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6838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12.676.225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9034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30.511.320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4232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934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152.977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17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185.636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0277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6.033.591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637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5417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5556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9242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8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51A6423-C119-4EDD-8333-8CE1AD6D2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98549"/>
              </p:ext>
            </p:extLst>
          </p:nvPr>
        </p:nvGraphicFramePr>
        <p:xfrm>
          <a:off x="566359" y="1730081"/>
          <a:ext cx="8011280" cy="4351327"/>
        </p:xfrm>
        <a:graphic>
          <a:graphicData uri="http://schemas.openxmlformats.org/drawingml/2006/table">
            <a:tbl>
              <a:tblPr/>
              <a:tblGrid>
                <a:gridCol w="268474">
                  <a:extLst>
                    <a:ext uri="{9D8B030D-6E8A-4147-A177-3AD203B41FA5}">
                      <a16:colId xmlns:a16="http://schemas.microsoft.com/office/drawing/2014/main" val="3512693947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246378756"/>
                    </a:ext>
                  </a:extLst>
                </a:gridCol>
                <a:gridCol w="268474">
                  <a:extLst>
                    <a:ext uri="{9D8B030D-6E8A-4147-A177-3AD203B41FA5}">
                      <a16:colId xmlns:a16="http://schemas.microsoft.com/office/drawing/2014/main" val="2458381545"/>
                    </a:ext>
                  </a:extLst>
                </a:gridCol>
                <a:gridCol w="3028393">
                  <a:extLst>
                    <a:ext uri="{9D8B030D-6E8A-4147-A177-3AD203B41FA5}">
                      <a16:colId xmlns:a16="http://schemas.microsoft.com/office/drawing/2014/main" val="1263164543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269580505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265059584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1329141319"/>
                    </a:ext>
                  </a:extLst>
                </a:gridCol>
                <a:gridCol w="719512">
                  <a:extLst>
                    <a:ext uri="{9D8B030D-6E8A-4147-A177-3AD203B41FA5}">
                      <a16:colId xmlns:a16="http://schemas.microsoft.com/office/drawing/2014/main" val="3280926852"/>
                    </a:ext>
                  </a:extLst>
                </a:gridCol>
                <a:gridCol w="655078">
                  <a:extLst>
                    <a:ext uri="{9D8B030D-6E8A-4147-A177-3AD203B41FA5}">
                      <a16:colId xmlns:a16="http://schemas.microsoft.com/office/drawing/2014/main" val="3722645921"/>
                    </a:ext>
                  </a:extLst>
                </a:gridCol>
                <a:gridCol w="644339">
                  <a:extLst>
                    <a:ext uri="{9D8B030D-6E8A-4147-A177-3AD203B41FA5}">
                      <a16:colId xmlns:a16="http://schemas.microsoft.com/office/drawing/2014/main" val="1901808348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00881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59625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80.755.706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-5.049.722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16.893.478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721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2.401.994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861.740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88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898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797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38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530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322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270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120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983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1869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070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2.004.041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84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2.004.041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4342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992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290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3.988.813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3137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62.603.820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11.425.520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13.881.508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366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62.315.583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11.137.283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13.881.508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855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0742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3.590.189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821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633.709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386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35.766.465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11.118.995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6.226.917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960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60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3.420.471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2619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2504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269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60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690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3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806512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2" y="1358974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ECB157-11FE-4043-BB79-EDB3219F7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57019"/>
              </p:ext>
            </p:extLst>
          </p:nvPr>
        </p:nvGraphicFramePr>
        <p:xfrm>
          <a:off x="557672" y="1694395"/>
          <a:ext cx="8028654" cy="3980357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109341104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1594314945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610984069"/>
                    </a:ext>
                  </a:extLst>
                </a:gridCol>
                <a:gridCol w="3034960">
                  <a:extLst>
                    <a:ext uri="{9D8B030D-6E8A-4147-A177-3AD203B41FA5}">
                      <a16:colId xmlns:a16="http://schemas.microsoft.com/office/drawing/2014/main" val="65084498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612239886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199147257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399918285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475306469"/>
                    </a:ext>
                  </a:extLst>
                </a:gridCol>
                <a:gridCol w="656499">
                  <a:extLst>
                    <a:ext uri="{9D8B030D-6E8A-4147-A177-3AD203B41FA5}">
                      <a16:colId xmlns:a16="http://schemas.microsoft.com/office/drawing/2014/main" val="2240109993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7431807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376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447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70.997.949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26.376.408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20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49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82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58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39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17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88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52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90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46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0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48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82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88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3.240.180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01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8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21.085.893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18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4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06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31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47.678.470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77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84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22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98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51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72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3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99704"/>
            <a:ext cx="7903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08F0E8-4C42-4F1D-8832-F58B4E0DD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27342"/>
              </p:ext>
            </p:extLst>
          </p:nvPr>
        </p:nvGraphicFramePr>
        <p:xfrm>
          <a:off x="557673" y="168531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098484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366278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300754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934904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76390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483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627547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46495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069405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948919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379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3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33.078.310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8.040.677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26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2.206.986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9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39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89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29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85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787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09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63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27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76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22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74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33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26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89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48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87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96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61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77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32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45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60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211237"/>
              </p:ext>
            </p:extLst>
          </p:nvPr>
        </p:nvGraphicFramePr>
        <p:xfrm>
          <a:off x="1403648" y="1916832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790313"/>
              </p:ext>
            </p:extLst>
          </p:nvPr>
        </p:nvGraphicFramePr>
        <p:xfrm>
          <a:off x="1308143" y="1844824"/>
          <a:ext cx="6548400" cy="34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065063-213A-4C77-A9FE-9C188F99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80420"/>
              </p:ext>
            </p:extLst>
          </p:nvPr>
        </p:nvGraphicFramePr>
        <p:xfrm>
          <a:off x="539551" y="1878372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32942035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55384786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676485073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593991947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318941521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1788859963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63812493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50276613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84324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42854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3.030.590.299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15.118.071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768.179.168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9393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152.368.738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-601.686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50.109.989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945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21.735.288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-2.142.125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4.782.903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3834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273.748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2737480,0%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2737480,0%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5973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8210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15.528.170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110552,3%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110552,3%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9970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1.715.132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4767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8.114.433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-781.926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1.029.286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8639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451.362.578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8.692.683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80.944.122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8770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579.418.724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-244.500.000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173.818.072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8553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1.812.128.337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254.451.125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436.167.327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0240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3.695.801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BC2C51-1894-4F4D-BCB5-818FD6E97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01719"/>
              </p:ext>
            </p:extLst>
          </p:nvPr>
        </p:nvGraphicFramePr>
        <p:xfrm>
          <a:off x="484630" y="1779401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175003182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4063731895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0179780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88393188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26485996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9290546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261610812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93547607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70313004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88252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1365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267.724.207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-8.166.975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74.929.675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4371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224.938.656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-2.198.891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70.463.465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61876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19.362.200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2.549.229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512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23.423.351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-5.965.895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1.916.981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767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38.936.754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-281.950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8.339.627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69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106.474.787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1.842.916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11.144.801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993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84.401.823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5.194.470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18.421.139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598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57.369.154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723.940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18.828.604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4789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146.344.819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-465.560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27.620.204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3428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231.203.170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2.013.966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74.363.419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1106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116.759.462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2.693.789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41.368.671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0424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224.166.109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216.270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84.317.438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7353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388.065.752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90.050.493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013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276.922.358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7.301.992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62.150.622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085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181.359.082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-641.363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49.525.798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3566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35.825.826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-634.433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11.673.819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209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63.480.513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3.169.833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14.846.431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5572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626.724.518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6.918.954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129.287.864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8823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80.755.706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-5.049.722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8772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70.997.949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-526.864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26.376.408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5557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33.078.310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8.040.677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6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6E84A8-FB6B-459D-B22D-0D7A86686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64483"/>
              </p:ext>
            </p:extLst>
          </p:nvPr>
        </p:nvGraphicFramePr>
        <p:xfrm>
          <a:off x="539549" y="1690181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707231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185819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53046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813018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20277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58999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3843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70750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4646710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088235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344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60821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224.938.656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-2.198.891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711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57.757.819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18.003.318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881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9.942.530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-1.391.753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042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944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179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039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676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035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898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872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970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339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282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0347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406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420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179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153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686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471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609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120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032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20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033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354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10.363.502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77CCE3-8F43-4557-9DBD-12B082AF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00350"/>
              </p:ext>
            </p:extLst>
          </p:nvPr>
        </p:nvGraphicFramePr>
        <p:xfrm>
          <a:off x="552873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569416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92789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6140577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48873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076440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5812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83146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05134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3526285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68900827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07061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87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37.250.152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3025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37.250.152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51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7835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795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73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748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490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83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2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969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25.277.407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353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8.298.806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226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94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92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0053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0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36712"/>
            <a:ext cx="783527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05215" y="1539672"/>
            <a:ext cx="7835274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3BF5A0-4A43-4DB3-ADE7-AE581A522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86405"/>
              </p:ext>
            </p:extLst>
          </p:nvPr>
        </p:nvGraphicFramePr>
        <p:xfrm>
          <a:off x="539551" y="1859059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456868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148011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20416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463519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14120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2634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572807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1263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616549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111947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698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30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19.362.200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81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45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36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80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93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2.165.116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9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2.165.116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9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2.165.116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3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9958</Words>
  <Application>Microsoft Office PowerPoint</Application>
  <PresentationFormat>Presentación en pantalla (4:3)</PresentationFormat>
  <Paragraphs>6165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ABRIL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ABRIL DE 2020  PARTIDA 18 MINISTERIO DE VIVIENDA Y URBANISMO</vt:lpstr>
      <vt:lpstr>EJECUCIÓN ACUMULADA DE GASTOS A ABRIL DE 2020  PARTIDA 18 RESUMEN POR CAPÍTULOS</vt:lpstr>
      <vt:lpstr>EJECUCIÓN ACUMULADA DE GASTOS A ABRIL DE 2020  PARTIDA 18. CAPÍTULO 01. PROGRAMA 01: SUBSECRETARÍA DE VIVIENDA Y URBANISMO</vt:lpstr>
      <vt:lpstr>EJECUCIÓN ACUMULADA DE GASTOS A ABRIL DE 2020  PARTIDA 18. CAPÍTULO 01. PROGRAMA 01: SUBSECRETARÍA DE VIVIENDA Y URBANISMO</vt:lpstr>
      <vt:lpstr>EJECUCIÓN ACUMULADA DE GASTOS A ABRIL DE 2020  PARTIDA 18. CAPÍTULO 01. PROGRAMA 02: ASENTAMIENTOS PRECARIOS</vt:lpstr>
      <vt:lpstr>EJECUCIÓN ACUMULADA DE GASTOS A ABRIL DE 2020  PARTIDA 18. CAPÍTULO 01. PROGRAMA 04: RECUPERACIÓN DE BARRIOS</vt:lpstr>
      <vt:lpstr>EJECUCIÓN ACUMULADA DE GASTOS A ABRIL DE 2020  PARTIDA 18. CAPÍTULO 02. PROGRAMA 01: PARQUE METROPOLITANO</vt:lpstr>
      <vt:lpstr>EJECUCIÓN ACUMULADA DE GASTOS A ABRIL DE 2020  PARTIDA 18. CAPÍTULO 21. PROGRAMA 01: SERVIU I REGIÓN</vt:lpstr>
      <vt:lpstr>EJECUCIÓN ACUMULADA DE GASTOS A ABRIL DE 2020  PARTIDA 18. CAPÍTULO 22. PROGRAMA 01: SERVIU II REGIÓN</vt:lpstr>
      <vt:lpstr>EJECUCIÓN ACUMULADA DE GASTOS A ABRIL DE 2020  PARTIDA 18. CAPÍTULO 23. PROGRAMA 01: SERVIU III REGIÓN</vt:lpstr>
      <vt:lpstr>EJECUCIÓN ACUMULADA DE GASTOS A ABRIL DE 2020  PARTIDA 18. CAPÍTULO 24. PROGRAMA 01: SERVIU IV REGIÓN</vt:lpstr>
      <vt:lpstr>EJECUCIÓN ACUMULADA DE GASTOS A ABRIL DE 2020  PARTIDA 18. CAPÍTULO 25. PROGRAMA 01: SERVIU V REGIÓN</vt:lpstr>
      <vt:lpstr>EJECUCIÓN ACUMULADA DE GASTOS A ABRIL DE 2020  PARTIDA 18. CAPÍTULO 26. PROGRAMA 01: SERVIU VI REGIÓN</vt:lpstr>
      <vt:lpstr>EJECUCIÓN ACUMULADA DE GASTOS A ABRIL DE 2020  PARTIDA 18. CAPÍTULO 27. PROGRAMA 01: SERVIU VII REGIÓN</vt:lpstr>
      <vt:lpstr>EJECUCIÓN ACUMULADA DE GASTOS A ABRIL DE 2020  PARTIDA 18. CAPÍTULO 28. PROGRAMA 01: SERVIU VIII REGIÓN</vt:lpstr>
      <vt:lpstr>EJECUCIÓN ACUMULADA DE GASTOS A ABRIL DE 2020  PARTIDA 18. CAPÍTULO 29. PROGRAMA 01: SERVIU IX REGIÓN</vt:lpstr>
      <vt:lpstr>EJECUCIÓN ACUMULADA DE GASTOS A ABRIL DE 2020  PARTIDA 18. CAPÍTULO 30. PROGRAMA 01: SERVIU X REGIÓN</vt:lpstr>
      <vt:lpstr>EJECUCIÓN ACUMULADA DE GASTOS A ABRIL DE 2020  PARTIDA 18. CAPÍTULO 31. PROGRAMA 01: SERVIU XI REGIÓN</vt:lpstr>
      <vt:lpstr>EJECUCIÓN ACUMULADA DE GASTOS A ABRIL DE 2020  PARTIDA 18. CAPÍTULO 32. PROGRAMA 01: SERVIU XII REGIÓN</vt:lpstr>
      <vt:lpstr>EJECUCIÓN ACUMULADA DE GASTOS A ABRIL DE 2020  PARTIDA 18. CAPÍTULO 33. PROGRAMA 01: SERVIU REGIÓN METROPOLITANA</vt:lpstr>
      <vt:lpstr>EJECUCIÓN ACUMULADA DE GASTOS A ABRIL DE 2020  PARTIDA 18. CAPÍTULO 34. PROGRAMA 01: SERVIU XIV REGIÓN</vt:lpstr>
      <vt:lpstr>EJECUCIÓN ACUMULADA DE GASTOS A ABRIL DE 2020  PARTIDA 18. CAPÍTULO 35. PROGRAMA 01: SERVIU XV REGIÓN</vt:lpstr>
      <vt:lpstr>EJECUCIÓN ACUMULADA DE GASTOS A ABRIL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36</cp:revision>
  <dcterms:created xsi:type="dcterms:W3CDTF">2019-12-13T17:53:17Z</dcterms:created>
  <dcterms:modified xsi:type="dcterms:W3CDTF">2020-07-06T20:53:45Z</dcterms:modified>
</cp:coreProperties>
</file>