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EDB-4CF6-A49D-552E4B51F1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2545849480413693"/>
          <c:y val="5.2970868130478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11528704"/>
        <c:axId val="311529488"/>
      </c:barChart>
      <c:catAx>
        <c:axId val="31152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1529488"/>
        <c:crosses val="autoZero"/>
        <c:auto val="1"/>
        <c:lblAlgn val="ctr"/>
        <c:lblOffset val="100"/>
        <c:noMultiLvlLbl val="0"/>
      </c:catAx>
      <c:valAx>
        <c:axId val="31152948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1152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ED-47BE-B323-C25523053C21}"/>
            </c:ext>
          </c:extLst>
        </c:ser>
        <c:ser>
          <c:idx val="1"/>
          <c:order val="2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7.73371845221378E-3"/>
                  <c:y val="8.281570798790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ED-47BE-B323-C25523053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19'!$D$30:$G$30</c:f>
              <c:numCache>
                <c:formatCode>0.0%</c:formatCode>
                <c:ptCount val="4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6.9096100687083176E-2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ED-47BE-B323-C25523053C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516968"/>
        <c:axId val="313518144"/>
      </c:barChart>
      <c:catAx>
        <c:axId val="31351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3518144"/>
        <c:crosses val="autoZero"/>
        <c:auto val="1"/>
        <c:lblAlgn val="ctr"/>
        <c:lblOffset val="100"/>
        <c:noMultiLvlLbl val="0"/>
      </c:catAx>
      <c:valAx>
        <c:axId val="3135181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351696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8E-4B6D-B2BE-DE0EA3F728FB}"/>
            </c:ext>
          </c:extLst>
        </c:ser>
        <c:ser>
          <c:idx val="1"/>
          <c:order val="2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8E-4B6D-B2BE-DE0EA3F728FB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8E-4B6D-B2BE-DE0EA3F728FB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8E-4B6D-B2BE-DE0EA3F728FB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8E-4B6D-B2BE-DE0EA3F728FB}"/>
                </c:ext>
              </c:extLst>
            </c:dLbl>
            <c:dLbl>
              <c:idx val="4"/>
              <c:layout>
                <c:manualLayout>
                  <c:x val="-6.230529595015584E-2"/>
                  <c:y val="-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8E-4B6D-B2BE-DE0EA3F728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19'!$D$23:$G$23</c:f>
              <c:numCache>
                <c:formatCode>0.0%</c:formatCode>
                <c:ptCount val="4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0.28889986204449203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E8E-4B6D-B2BE-DE0EA3F72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72528"/>
        <c:axId val="489371744"/>
      </c:lineChart>
      <c:catAx>
        <c:axId val="48937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9371744"/>
        <c:crosses val="autoZero"/>
        <c:auto val="1"/>
        <c:lblAlgn val="ctr"/>
        <c:lblOffset val="100"/>
        <c:noMultiLvlLbl val="0"/>
      </c:catAx>
      <c:valAx>
        <c:axId val="489371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93725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B0BB-DAEA-4294-8F5D-644D9B6AA32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5AD7-33DB-4F9D-B183-4D2571C8C7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9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9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37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443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1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5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8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4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6488" y="5682076"/>
            <a:ext cx="8096961" cy="2846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32328"/>
              </p:ext>
            </p:extLst>
          </p:nvPr>
        </p:nvGraphicFramePr>
        <p:xfrm>
          <a:off x="456489" y="1937662"/>
          <a:ext cx="8230310" cy="3651573"/>
        </p:xfrm>
        <a:graphic>
          <a:graphicData uri="http://schemas.openxmlformats.org/drawingml/2006/table">
            <a:tbl>
              <a:tblPr/>
              <a:tblGrid>
                <a:gridCol w="824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9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4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94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28.699.914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-27.924.998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4.046.724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-132.300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19.719.138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-28.295.000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19.716.060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-28.295.000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623.002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794" y="5646429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008604"/>
              </p:ext>
            </p:extLst>
          </p:nvPr>
        </p:nvGraphicFramePr>
        <p:xfrm>
          <a:off x="433794" y="1882217"/>
          <a:ext cx="8182029" cy="3355810"/>
        </p:xfrm>
        <a:graphic>
          <a:graphicData uri="http://schemas.openxmlformats.org/drawingml/2006/table">
            <a:tbl>
              <a:tblPr/>
              <a:tblGrid>
                <a:gridCol w="819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7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0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4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10.869.115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-4.110.550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7.191.609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0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3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697" y="5685599"/>
            <a:ext cx="8186654" cy="28098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819104"/>
              </p:ext>
            </p:extLst>
          </p:nvPr>
        </p:nvGraphicFramePr>
        <p:xfrm>
          <a:off x="444202" y="1700808"/>
          <a:ext cx="8171621" cy="3454527"/>
        </p:xfrm>
        <a:graphic>
          <a:graphicData uri="http://schemas.openxmlformats.org/drawingml/2006/table">
            <a:tbl>
              <a:tblPr/>
              <a:tblGrid>
                <a:gridCol w="818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0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6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11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11.407.343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3.257.772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8.137.658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2.661.277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2.629.150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1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12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784" y="6084292"/>
            <a:ext cx="8242408" cy="26418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163411"/>
              </p:ext>
            </p:extLst>
          </p:nvPr>
        </p:nvGraphicFramePr>
        <p:xfrm>
          <a:off x="414339" y="1580618"/>
          <a:ext cx="8210794" cy="4495800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955.857.213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93.139.160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303.211.287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3.534.387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791.815.979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-7.080.000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208.284.315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791.815.979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-7.080.000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208.284.315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15.993.374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2.810.330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170.564.312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49.104.890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156.369.095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62.766.677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0202" y="5281525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170411"/>
              </p:ext>
            </p:extLst>
          </p:nvPr>
        </p:nvGraphicFramePr>
        <p:xfrm>
          <a:off x="386225" y="1747677"/>
          <a:ext cx="8300578" cy="3049471"/>
        </p:xfrm>
        <a:graphic>
          <a:graphicData uri="http://schemas.openxmlformats.org/drawingml/2006/table">
            <a:tbl>
              <a:tblPr/>
              <a:tblGrid>
                <a:gridCol w="83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3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539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0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1.097.928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5369" y="5646300"/>
            <a:ext cx="8179767" cy="31777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419755"/>
              </p:ext>
            </p:extLst>
          </p:nvPr>
        </p:nvGraphicFramePr>
        <p:xfrm>
          <a:off x="414338" y="1940647"/>
          <a:ext cx="8201487" cy="3154494"/>
        </p:xfrm>
        <a:graphic>
          <a:graphicData uri="http://schemas.openxmlformats.org/drawingml/2006/table">
            <a:tbl>
              <a:tblPr/>
              <a:tblGrid>
                <a:gridCol w="81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6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6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6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5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77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1.589.427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7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36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3308" y="6076717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3308" y="120091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02922"/>
              </p:ext>
            </p:extLst>
          </p:nvPr>
        </p:nvGraphicFramePr>
        <p:xfrm>
          <a:off x="353307" y="1520312"/>
          <a:ext cx="8333492" cy="4486275"/>
        </p:xfrm>
        <a:graphic>
          <a:graphicData uri="http://schemas.openxmlformats.org/drawingml/2006/table">
            <a:tbl>
              <a:tblPr/>
              <a:tblGrid>
                <a:gridCol w="834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4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4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49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49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76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63.616.265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-2.348.582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8.408.734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2.694.871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359.342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124.962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7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3650" y="5649297"/>
            <a:ext cx="820148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F0D3D6D-E95E-4918-ACBF-8A803A37E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3424"/>
              </p:ext>
            </p:extLst>
          </p:nvPr>
        </p:nvGraphicFramePr>
        <p:xfrm>
          <a:off x="414338" y="1914833"/>
          <a:ext cx="8201486" cy="2800350"/>
        </p:xfrm>
        <a:graphic>
          <a:graphicData uri="http://schemas.openxmlformats.org/drawingml/2006/table">
            <a:tbl>
              <a:tblPr/>
              <a:tblGrid>
                <a:gridCol w="829120">
                  <a:extLst>
                    <a:ext uri="{9D8B030D-6E8A-4147-A177-3AD203B41FA5}">
                      <a16:colId xmlns:a16="http://schemas.microsoft.com/office/drawing/2014/main" val="1449637077"/>
                    </a:ext>
                  </a:extLst>
                </a:gridCol>
                <a:gridCol w="306280">
                  <a:extLst>
                    <a:ext uri="{9D8B030D-6E8A-4147-A177-3AD203B41FA5}">
                      <a16:colId xmlns:a16="http://schemas.microsoft.com/office/drawing/2014/main" val="1126794738"/>
                    </a:ext>
                  </a:extLst>
                </a:gridCol>
                <a:gridCol w="306280">
                  <a:extLst>
                    <a:ext uri="{9D8B030D-6E8A-4147-A177-3AD203B41FA5}">
                      <a16:colId xmlns:a16="http://schemas.microsoft.com/office/drawing/2014/main" val="3260469098"/>
                    </a:ext>
                  </a:extLst>
                </a:gridCol>
                <a:gridCol w="2700830">
                  <a:extLst>
                    <a:ext uri="{9D8B030D-6E8A-4147-A177-3AD203B41FA5}">
                      <a16:colId xmlns:a16="http://schemas.microsoft.com/office/drawing/2014/main" val="665753979"/>
                    </a:ext>
                  </a:extLst>
                </a:gridCol>
                <a:gridCol w="829120">
                  <a:extLst>
                    <a:ext uri="{9D8B030D-6E8A-4147-A177-3AD203B41FA5}">
                      <a16:colId xmlns:a16="http://schemas.microsoft.com/office/drawing/2014/main" val="4285971942"/>
                    </a:ext>
                  </a:extLst>
                </a:gridCol>
                <a:gridCol w="829120">
                  <a:extLst>
                    <a:ext uri="{9D8B030D-6E8A-4147-A177-3AD203B41FA5}">
                      <a16:colId xmlns:a16="http://schemas.microsoft.com/office/drawing/2014/main" val="2499975016"/>
                    </a:ext>
                  </a:extLst>
                </a:gridCol>
                <a:gridCol w="829120">
                  <a:extLst>
                    <a:ext uri="{9D8B030D-6E8A-4147-A177-3AD203B41FA5}">
                      <a16:colId xmlns:a16="http://schemas.microsoft.com/office/drawing/2014/main" val="18329950"/>
                    </a:ext>
                  </a:extLst>
                </a:gridCol>
                <a:gridCol w="829120">
                  <a:extLst>
                    <a:ext uri="{9D8B030D-6E8A-4147-A177-3AD203B41FA5}">
                      <a16:colId xmlns:a16="http://schemas.microsoft.com/office/drawing/2014/main" val="3000509231"/>
                    </a:ext>
                  </a:extLst>
                </a:gridCol>
                <a:gridCol w="742496">
                  <a:extLst>
                    <a:ext uri="{9D8B030D-6E8A-4147-A177-3AD203B41FA5}">
                      <a16:colId xmlns:a16="http://schemas.microsoft.com/office/drawing/2014/main" val="343358192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577166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751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832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828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507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644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576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559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9778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7201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117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7435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785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6434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745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252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944195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11653"/>
              </p:ext>
            </p:extLst>
          </p:nvPr>
        </p:nvGraphicFramePr>
        <p:xfrm>
          <a:off x="414336" y="1506535"/>
          <a:ext cx="8229602" cy="4269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3784" y="592100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004902"/>
              </p:ext>
            </p:extLst>
          </p:nvPr>
        </p:nvGraphicFramePr>
        <p:xfrm>
          <a:off x="414336" y="1602580"/>
          <a:ext cx="8210799" cy="398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11323" y="5496645"/>
            <a:ext cx="7416824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190210"/>
              </p:ext>
            </p:extLst>
          </p:nvPr>
        </p:nvGraphicFramePr>
        <p:xfrm>
          <a:off x="414337" y="1895474"/>
          <a:ext cx="8210798" cy="3067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3331" y="5669048"/>
            <a:ext cx="7272808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752673"/>
              </p:ext>
            </p:extLst>
          </p:nvPr>
        </p:nvGraphicFramePr>
        <p:xfrm>
          <a:off x="414336" y="1914524"/>
          <a:ext cx="8210799" cy="360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81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44562"/>
            <a:ext cx="8033281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15956"/>
              </p:ext>
            </p:extLst>
          </p:nvPr>
        </p:nvGraphicFramePr>
        <p:xfrm>
          <a:off x="427150" y="2023912"/>
          <a:ext cx="8197988" cy="2767288"/>
        </p:xfrm>
        <a:graphic>
          <a:graphicData uri="http://schemas.openxmlformats.org/drawingml/2006/table">
            <a:tbl>
              <a:tblPr/>
              <a:tblGrid>
                <a:gridCol w="955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2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927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03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1.233.164.971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57.640.810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356.261.190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43.515.727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14.134.554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792.178.553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-7.170.000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208.311.577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2.361.126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33.838.581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-35.987.250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177.275.807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17.458.852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153.178.624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94.279.142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113.108.097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0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7167" y="5514942"/>
            <a:ext cx="8146217" cy="311150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003204"/>
              </p:ext>
            </p:extLst>
          </p:nvPr>
        </p:nvGraphicFramePr>
        <p:xfrm>
          <a:off x="414338" y="1811935"/>
          <a:ext cx="8210797" cy="3345255"/>
        </p:xfrm>
        <a:graphic>
          <a:graphicData uri="http://schemas.openxmlformats.org/drawingml/2006/table">
            <a:tbl>
              <a:tblPr/>
              <a:tblGrid>
                <a:gridCol w="34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7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32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7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1.168.352.968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59.999.792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349.731.026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16.326.057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33.352.818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28.699.914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-27.924.998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2.686.244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10.869.115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-4.110.550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11.407.343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3.257.772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955.857.213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93.139.160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303.211.287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1.097.928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2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5.877.665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63.616.265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-2.348.582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6.163.013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5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1.195.738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01" y="6223859"/>
            <a:ext cx="8088098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87923"/>
              </p:ext>
            </p:extLst>
          </p:nvPr>
        </p:nvGraphicFramePr>
        <p:xfrm>
          <a:off x="590551" y="1772807"/>
          <a:ext cx="7962898" cy="4451051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9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16.326.057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12.409.403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4.057.806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88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525007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267534"/>
              </p:ext>
            </p:extLst>
          </p:nvPr>
        </p:nvGraphicFramePr>
        <p:xfrm>
          <a:off x="538288" y="1883312"/>
          <a:ext cx="7962898" cy="3201873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36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33.352.818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14.527.068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14.527.068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5.744.528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18.825.444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17.381.086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6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3318</Words>
  <Application>Microsoft Office PowerPoint</Application>
  <PresentationFormat>Presentación en pantalla (4:3)</PresentationFormat>
  <Paragraphs>1859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ABRIL DE 2020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ABRIL DE 2020  PARTIDA 19 MINISTERIO DE TRANSPORTES Y TELECOMUNICACIONES</vt:lpstr>
      <vt:lpstr>EJECUCIÓN ACUMULADA DE GASTOS A ABRIL DE 2020  PARTIDA 19 RESUMEN POR CAPÍTULOS</vt:lpstr>
      <vt:lpstr>EJECUCIÓN ACUMULADA DE GASTOS A ABRIL DE 2020  PARTIDA 19. CAPÍTULO 01. PROGRAMA 01: SECRETARÍA Y ADMINISTRACIÓN GENERAL DE TRANSPORTE</vt:lpstr>
      <vt:lpstr>EJECUCIÓN ACUMULADA DE GASTOS A ABRIL DE 2020  PARTIDA 19. CAPÍTULO 01. PROGRAMA 02: EMPRESA DE LOS FERROCARRILES DEL ESTADO</vt:lpstr>
      <vt:lpstr>EJECUCIÓN ACUMULADA DE GASTOS A ABRIL DE 2020  PARTIDA 19. CAPÍTULO 01. PROGRAMA 03: TRANSANTIAGO</vt:lpstr>
      <vt:lpstr>EJECUCIÓN ACUMULADA DE GASTOS A ABRIL DE 2020  PARTIDA 19. CAPÍTULO 01. PROGRAMA 04: UNIDAD OPERATIVA DE CONTROL DE TRÁNSITO</vt:lpstr>
      <vt:lpstr>EJECUCIÓN ACUMULADA DE GASTOS A ABRIL DE 2020  PARTIDA 19. CAPÍTULO 01. PROGRAMA 05: FISCALIZACIÓN Y CONTROL</vt:lpstr>
      <vt:lpstr>EJECUCIÓN ACUMULADA DE GASTOS A ABRIL DE 2020  PARTIDA 19. CAPÍTULO 01. PROGRAMA 06: SUBSIDIO NACIONAL AL TRANSPORTE PÚBLICO</vt:lpstr>
      <vt:lpstr>EJECUCIÓN ACUMULADA DE GASTOS A ABRIL DE 2020  PARTIDA 19. CAPÍTULO 01. PROGRAMA 07: PROGRAMA DESARROLLO LOGÍSTICO</vt:lpstr>
      <vt:lpstr>EJECUCIÓN ACUMULADA DE GASTOS A ABRIL DE 2020  PARTIDA 19. CAPÍTULO 01. PROGRAMA 08: PROGRAMA DE VIALIDAD Y TRANSPORTE URBANO: SECTRA</vt:lpstr>
      <vt:lpstr>EJECUCIÓN ACUMULADA DE GASTOS A ABRIL DE 2020  PARTIDA 19. CAPÍTULO 02. PROGRAMA 01: SUBSECRETARÍA DE TELECOMUNICACIONES</vt:lpstr>
      <vt:lpstr>EJECUCIÓN ACUMULADA DE GASTOS A ABRIL DE 2020  PARTIDA 19. CAPÍTULO 03. PROGRAMA 01: JUNTA DE AERONÁUTICA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</cp:revision>
  <dcterms:created xsi:type="dcterms:W3CDTF">2020-01-06T14:24:22Z</dcterms:created>
  <dcterms:modified xsi:type="dcterms:W3CDTF">2020-09-14T19:03:45Z</dcterms:modified>
</cp:coreProperties>
</file>