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27'!$D$27:$O$27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45-49B4-BC21-F1411946D9DD}"/>
            </c:ext>
          </c:extLst>
        </c:ser>
        <c:ser>
          <c:idx val="0"/>
          <c:order val="1"/>
          <c:tx>
            <c:strRef>
              <c:f>'Partida 27'!$C$28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45-49B4-BC21-F1411946D9DD}"/>
            </c:ext>
          </c:extLst>
        </c:ser>
        <c:ser>
          <c:idx val="1"/>
          <c:order val="2"/>
          <c:tx>
            <c:strRef>
              <c:f>'Partida 27'!$C$29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45-49B4-BC21-F1411946D9DD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45-49B4-BC21-F1411946D9DD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45-49B4-BC21-F1411946D9DD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45-49B4-BC21-F1411946D9DD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45-49B4-BC21-F1411946D9DD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45-49B4-BC21-F1411946D9DD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45-49B4-BC21-F1411946D9DD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45-49B4-BC21-F1411946D9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27'!$D$29:$G$29</c:f>
              <c:numCache>
                <c:formatCode>0.0%</c:formatCode>
                <c:ptCount val="4"/>
                <c:pt idx="0">
                  <c:v>0.13935926954185776</c:v>
                </c:pt>
                <c:pt idx="1">
                  <c:v>7.5977208273805968E-2</c:v>
                </c:pt>
                <c:pt idx="2">
                  <c:v>0.13971320958839281</c:v>
                </c:pt>
                <c:pt idx="3">
                  <c:v>0.31010054490483996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45-49B4-BC21-F1411946D9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27'!$D$21:$O$21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61-4581-B135-92AB4FE5DFDE}"/>
            </c:ext>
          </c:extLst>
        </c:ser>
        <c:ser>
          <c:idx val="0"/>
          <c:order val="1"/>
          <c:tx>
            <c:strRef>
              <c:f>'Partida 27'!$C$22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61-4581-B135-92AB4FE5DFDE}"/>
            </c:ext>
          </c:extLst>
        </c:ser>
        <c:ser>
          <c:idx val="1"/>
          <c:order val="2"/>
          <c:tx>
            <c:strRef>
              <c:f>'Partida 27'!$C$23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D61-4581-B135-92AB4FE5DFDE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61-4581-B135-92AB4FE5DFDE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61-4581-B135-92AB4FE5DFDE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61-4581-B135-92AB4FE5DFDE}"/>
                </c:ext>
              </c:extLst>
            </c:dLbl>
            <c:dLbl>
              <c:idx val="3"/>
              <c:layout>
                <c:manualLayout>
                  <c:x val="-6.6882416396979505E-2"/>
                  <c:y val="-3.5073339180730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61-4581-B135-92AB4FE5DFDE}"/>
                </c:ext>
              </c:extLst>
            </c:dLbl>
            <c:dLbl>
              <c:idx val="4"/>
              <c:layout>
                <c:manualLayout>
                  <c:x val="-1.2944983818770227E-2"/>
                  <c:y val="1.4029335672292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61-4581-B135-92AB4FE5DFDE}"/>
                </c:ext>
              </c:extLst>
            </c:dLbl>
            <c:dLbl>
              <c:idx val="5"/>
              <c:layout>
                <c:manualLayout>
                  <c:x val="-5.3937432578209356E-2"/>
                  <c:y val="4.208800701687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61-4581-B135-92AB4FE5DFDE}"/>
                </c:ext>
              </c:extLst>
            </c:dLbl>
            <c:dLbl>
              <c:idx val="6"/>
              <c:layout>
                <c:manualLayout>
                  <c:x val="-7.3354908306364611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61-4581-B135-92AB4FE5D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27'!$D$23:$G$23</c:f>
              <c:numCache>
                <c:formatCode>0.0%</c:formatCode>
                <c:ptCount val="4"/>
                <c:pt idx="0">
                  <c:v>0.13935926954185776</c:v>
                </c:pt>
                <c:pt idx="1">
                  <c:v>0.21533647781566373</c:v>
                </c:pt>
                <c:pt idx="2">
                  <c:v>0.35504968740405651</c:v>
                </c:pt>
                <c:pt idx="3">
                  <c:v>0.66785456325841064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D61-4581-B135-92AB4FE5D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36362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ACCE5D-55B8-4C1D-BE75-391D9951F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63175"/>
              </p:ext>
            </p:extLst>
          </p:nvPr>
        </p:nvGraphicFramePr>
        <p:xfrm>
          <a:off x="541633" y="1844824"/>
          <a:ext cx="8087648" cy="2232903"/>
        </p:xfrm>
        <a:graphic>
          <a:graphicData uri="http://schemas.openxmlformats.org/drawingml/2006/table">
            <a:tbl>
              <a:tblPr/>
              <a:tblGrid>
                <a:gridCol w="260556">
                  <a:extLst>
                    <a:ext uri="{9D8B030D-6E8A-4147-A177-3AD203B41FA5}">
                      <a16:colId xmlns:a16="http://schemas.microsoft.com/office/drawing/2014/main" val="1122976970"/>
                    </a:ext>
                  </a:extLst>
                </a:gridCol>
                <a:gridCol w="260556">
                  <a:extLst>
                    <a:ext uri="{9D8B030D-6E8A-4147-A177-3AD203B41FA5}">
                      <a16:colId xmlns:a16="http://schemas.microsoft.com/office/drawing/2014/main" val="1516305775"/>
                    </a:ext>
                  </a:extLst>
                </a:gridCol>
                <a:gridCol w="260556">
                  <a:extLst>
                    <a:ext uri="{9D8B030D-6E8A-4147-A177-3AD203B41FA5}">
                      <a16:colId xmlns:a16="http://schemas.microsoft.com/office/drawing/2014/main" val="2066584945"/>
                    </a:ext>
                  </a:extLst>
                </a:gridCol>
                <a:gridCol w="3251735">
                  <a:extLst>
                    <a:ext uri="{9D8B030D-6E8A-4147-A177-3AD203B41FA5}">
                      <a16:colId xmlns:a16="http://schemas.microsoft.com/office/drawing/2014/main" val="895822348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3614213610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839917776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465955713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3901797305"/>
                    </a:ext>
                  </a:extLst>
                </a:gridCol>
                <a:gridCol w="635756">
                  <a:extLst>
                    <a:ext uri="{9D8B030D-6E8A-4147-A177-3AD203B41FA5}">
                      <a16:colId xmlns:a16="http://schemas.microsoft.com/office/drawing/2014/main" val="1335993444"/>
                    </a:ext>
                  </a:extLst>
                </a:gridCol>
                <a:gridCol w="625333">
                  <a:extLst>
                    <a:ext uri="{9D8B030D-6E8A-4147-A177-3AD203B41FA5}">
                      <a16:colId xmlns:a16="http://schemas.microsoft.com/office/drawing/2014/main" val="1646198503"/>
                    </a:ext>
                  </a:extLst>
                </a:gridCol>
              </a:tblGrid>
              <a:tr h="12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55915"/>
                  </a:ext>
                </a:extLst>
              </a:tr>
              <a:tr h="373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23200"/>
                  </a:ext>
                </a:extLst>
              </a:tr>
              <a:tr h="160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17.486.382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-2.452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16.446.934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987953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8658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25848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7.228.631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62197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6.926.199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330838"/>
                  </a:ext>
                </a:extLst>
              </a:tr>
              <a:tr h="14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6.490.012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0310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436.187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0928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302.432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49707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302.432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55517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6396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5301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009363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9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18316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669244"/>
              </p:ext>
            </p:extLst>
          </p:nvPr>
        </p:nvGraphicFramePr>
        <p:xfrm>
          <a:off x="1619249" y="1844824"/>
          <a:ext cx="5905501" cy="360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208285"/>
              </p:ext>
            </p:extLst>
          </p:nvPr>
        </p:nvGraphicFramePr>
        <p:xfrm>
          <a:off x="1628775" y="1844824"/>
          <a:ext cx="5886450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00553D-D256-4269-B658-75DBCF960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284419"/>
              </p:ext>
            </p:extLst>
          </p:nvPr>
        </p:nvGraphicFramePr>
        <p:xfrm>
          <a:off x="548640" y="1782641"/>
          <a:ext cx="8044210" cy="1646359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2793981549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624526968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120869086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542449245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430499844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137745322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719171430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3478013580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054765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66955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59.562.143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-453.671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39.778.849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87277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16.655.862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-311.345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5.396.680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2129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4.394.938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920.677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0702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8912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19.604.219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06133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12.736.692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49950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8064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1.083.193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70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2F4E32-834E-4ECF-8E16-259AE29B9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06700"/>
              </p:ext>
            </p:extLst>
          </p:nvPr>
        </p:nvGraphicFramePr>
        <p:xfrm>
          <a:off x="539551" y="1763818"/>
          <a:ext cx="8120951" cy="1230589"/>
        </p:xfrm>
        <a:graphic>
          <a:graphicData uri="http://schemas.openxmlformats.org/drawingml/2006/table">
            <a:tbl>
              <a:tblPr/>
              <a:tblGrid>
                <a:gridCol w="281587">
                  <a:extLst>
                    <a:ext uri="{9D8B030D-6E8A-4147-A177-3AD203B41FA5}">
                      <a16:colId xmlns:a16="http://schemas.microsoft.com/office/drawing/2014/main" val="2193496476"/>
                    </a:ext>
                  </a:extLst>
                </a:gridCol>
                <a:gridCol w="281587">
                  <a:extLst>
                    <a:ext uri="{9D8B030D-6E8A-4147-A177-3AD203B41FA5}">
                      <a16:colId xmlns:a16="http://schemas.microsoft.com/office/drawing/2014/main" val="2533673829"/>
                    </a:ext>
                  </a:extLst>
                </a:gridCol>
                <a:gridCol w="3176295">
                  <a:extLst>
                    <a:ext uri="{9D8B030D-6E8A-4147-A177-3AD203B41FA5}">
                      <a16:colId xmlns:a16="http://schemas.microsoft.com/office/drawing/2014/main" val="2584037441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587367704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859063596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1033897000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404918079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1861839899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3309181637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285196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798538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7.113.588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-175.908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2.984.252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312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52.448.555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-277.763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36.794.597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5718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27.096.090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-264.567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12.989.669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09919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8.773.383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1771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17.486.382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16.446.934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782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5F6053-A6D8-4E60-AEF7-36A2CBE18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080392"/>
              </p:ext>
            </p:extLst>
          </p:nvPr>
        </p:nvGraphicFramePr>
        <p:xfrm>
          <a:off x="540712" y="1926469"/>
          <a:ext cx="8135743" cy="2892311"/>
        </p:xfrm>
        <a:graphic>
          <a:graphicData uri="http://schemas.openxmlformats.org/drawingml/2006/table">
            <a:tbl>
              <a:tblPr/>
              <a:tblGrid>
                <a:gridCol w="272646">
                  <a:extLst>
                    <a:ext uri="{9D8B030D-6E8A-4147-A177-3AD203B41FA5}">
                      <a16:colId xmlns:a16="http://schemas.microsoft.com/office/drawing/2014/main" val="1935761301"/>
                    </a:ext>
                  </a:extLst>
                </a:gridCol>
                <a:gridCol w="272646">
                  <a:extLst>
                    <a:ext uri="{9D8B030D-6E8A-4147-A177-3AD203B41FA5}">
                      <a16:colId xmlns:a16="http://schemas.microsoft.com/office/drawing/2014/main" val="1018859440"/>
                    </a:ext>
                  </a:extLst>
                </a:gridCol>
                <a:gridCol w="272646">
                  <a:extLst>
                    <a:ext uri="{9D8B030D-6E8A-4147-A177-3AD203B41FA5}">
                      <a16:colId xmlns:a16="http://schemas.microsoft.com/office/drawing/2014/main" val="3434264460"/>
                    </a:ext>
                  </a:extLst>
                </a:gridCol>
                <a:gridCol w="3075441">
                  <a:extLst>
                    <a:ext uri="{9D8B030D-6E8A-4147-A177-3AD203B41FA5}">
                      <a16:colId xmlns:a16="http://schemas.microsoft.com/office/drawing/2014/main" val="840835965"/>
                    </a:ext>
                  </a:extLst>
                </a:gridCol>
                <a:gridCol w="730690">
                  <a:extLst>
                    <a:ext uri="{9D8B030D-6E8A-4147-A177-3AD203B41FA5}">
                      <a16:colId xmlns:a16="http://schemas.microsoft.com/office/drawing/2014/main" val="502910932"/>
                    </a:ext>
                  </a:extLst>
                </a:gridCol>
                <a:gridCol w="730690">
                  <a:extLst>
                    <a:ext uri="{9D8B030D-6E8A-4147-A177-3AD203B41FA5}">
                      <a16:colId xmlns:a16="http://schemas.microsoft.com/office/drawing/2014/main" val="1498273421"/>
                    </a:ext>
                  </a:extLst>
                </a:gridCol>
                <a:gridCol w="730690">
                  <a:extLst>
                    <a:ext uri="{9D8B030D-6E8A-4147-A177-3AD203B41FA5}">
                      <a16:colId xmlns:a16="http://schemas.microsoft.com/office/drawing/2014/main" val="4039202037"/>
                    </a:ext>
                  </a:extLst>
                </a:gridCol>
                <a:gridCol w="730690">
                  <a:extLst>
                    <a:ext uri="{9D8B030D-6E8A-4147-A177-3AD203B41FA5}">
                      <a16:colId xmlns:a16="http://schemas.microsoft.com/office/drawing/2014/main" val="3592658198"/>
                    </a:ext>
                  </a:extLst>
                </a:gridCol>
                <a:gridCol w="665255">
                  <a:extLst>
                    <a:ext uri="{9D8B030D-6E8A-4147-A177-3AD203B41FA5}">
                      <a16:colId xmlns:a16="http://schemas.microsoft.com/office/drawing/2014/main" val="1468752695"/>
                    </a:ext>
                  </a:extLst>
                </a:gridCol>
                <a:gridCol w="654349">
                  <a:extLst>
                    <a:ext uri="{9D8B030D-6E8A-4147-A177-3AD203B41FA5}">
                      <a16:colId xmlns:a16="http://schemas.microsoft.com/office/drawing/2014/main" val="401171200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15784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5583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6298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4.980.502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1.660.184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9473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30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2294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836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6874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9532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6348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9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1267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752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9821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908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8369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0881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054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630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00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A4E3111-B8BD-413A-A303-7D8915C53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411860"/>
              </p:ext>
            </p:extLst>
          </p:nvPr>
        </p:nvGraphicFramePr>
        <p:xfrm>
          <a:off x="584100" y="1940447"/>
          <a:ext cx="8030188" cy="3411707"/>
        </p:xfrm>
        <a:graphic>
          <a:graphicData uri="http://schemas.openxmlformats.org/drawingml/2006/table">
            <a:tbl>
              <a:tblPr/>
              <a:tblGrid>
                <a:gridCol w="269109">
                  <a:extLst>
                    <a:ext uri="{9D8B030D-6E8A-4147-A177-3AD203B41FA5}">
                      <a16:colId xmlns:a16="http://schemas.microsoft.com/office/drawing/2014/main" val="57974400"/>
                    </a:ext>
                  </a:extLst>
                </a:gridCol>
                <a:gridCol w="269109">
                  <a:extLst>
                    <a:ext uri="{9D8B030D-6E8A-4147-A177-3AD203B41FA5}">
                      <a16:colId xmlns:a16="http://schemas.microsoft.com/office/drawing/2014/main" val="2911870527"/>
                    </a:ext>
                  </a:extLst>
                </a:gridCol>
                <a:gridCol w="269109">
                  <a:extLst>
                    <a:ext uri="{9D8B030D-6E8A-4147-A177-3AD203B41FA5}">
                      <a16:colId xmlns:a16="http://schemas.microsoft.com/office/drawing/2014/main" val="2151775584"/>
                    </a:ext>
                  </a:extLst>
                </a:gridCol>
                <a:gridCol w="3035539">
                  <a:extLst>
                    <a:ext uri="{9D8B030D-6E8A-4147-A177-3AD203B41FA5}">
                      <a16:colId xmlns:a16="http://schemas.microsoft.com/office/drawing/2014/main" val="4165805089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2059016352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748056830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4036103358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976329175"/>
                    </a:ext>
                  </a:extLst>
                </a:gridCol>
                <a:gridCol w="656623">
                  <a:extLst>
                    <a:ext uri="{9D8B030D-6E8A-4147-A177-3AD203B41FA5}">
                      <a16:colId xmlns:a16="http://schemas.microsoft.com/office/drawing/2014/main" val="1133386"/>
                    </a:ext>
                  </a:extLst>
                </a:gridCol>
                <a:gridCol w="645859">
                  <a:extLst>
                    <a:ext uri="{9D8B030D-6E8A-4147-A177-3AD203B41FA5}">
                      <a16:colId xmlns:a16="http://schemas.microsoft.com/office/drawing/2014/main" val="320806711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8534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59351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27.096.090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12.989.669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769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11.475.528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9880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475.633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472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12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8171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6.661.138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468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6.661.138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903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4.922.543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485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8035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252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03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902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80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4608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649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1505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3242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254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8208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5921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9715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1244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C383AC-A532-4E3E-BD62-6A796DCC5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36401"/>
              </p:ext>
            </p:extLst>
          </p:nvPr>
        </p:nvGraphicFramePr>
        <p:xfrm>
          <a:off x="539552" y="1801065"/>
          <a:ext cx="8124440" cy="2113217"/>
        </p:xfrm>
        <a:graphic>
          <a:graphicData uri="http://schemas.openxmlformats.org/drawingml/2006/table">
            <a:tbl>
              <a:tblPr/>
              <a:tblGrid>
                <a:gridCol w="272267">
                  <a:extLst>
                    <a:ext uri="{9D8B030D-6E8A-4147-A177-3AD203B41FA5}">
                      <a16:colId xmlns:a16="http://schemas.microsoft.com/office/drawing/2014/main" val="1439175938"/>
                    </a:ext>
                  </a:extLst>
                </a:gridCol>
                <a:gridCol w="272267">
                  <a:extLst>
                    <a:ext uri="{9D8B030D-6E8A-4147-A177-3AD203B41FA5}">
                      <a16:colId xmlns:a16="http://schemas.microsoft.com/office/drawing/2014/main" val="3101095800"/>
                    </a:ext>
                  </a:extLst>
                </a:gridCol>
                <a:gridCol w="272267">
                  <a:extLst>
                    <a:ext uri="{9D8B030D-6E8A-4147-A177-3AD203B41FA5}">
                      <a16:colId xmlns:a16="http://schemas.microsoft.com/office/drawing/2014/main" val="1415349931"/>
                    </a:ext>
                  </a:extLst>
                </a:gridCol>
                <a:gridCol w="3071168">
                  <a:extLst>
                    <a:ext uri="{9D8B030D-6E8A-4147-A177-3AD203B41FA5}">
                      <a16:colId xmlns:a16="http://schemas.microsoft.com/office/drawing/2014/main" val="614478499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4115880334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1804453864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2380520266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1563720788"/>
                    </a:ext>
                  </a:extLst>
                </a:gridCol>
                <a:gridCol w="664331">
                  <a:extLst>
                    <a:ext uri="{9D8B030D-6E8A-4147-A177-3AD203B41FA5}">
                      <a16:colId xmlns:a16="http://schemas.microsoft.com/office/drawing/2014/main" val="3786883896"/>
                    </a:ext>
                  </a:extLst>
                </a:gridCol>
                <a:gridCol w="653440">
                  <a:extLst>
                    <a:ext uri="{9D8B030D-6E8A-4147-A177-3AD203B41FA5}">
                      <a16:colId xmlns:a16="http://schemas.microsoft.com/office/drawing/2014/main" val="132845379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40921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687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8.773.383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7.660.426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5755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639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0420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6.016.882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4556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3.964.248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9654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3.964.248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4616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2444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2.052.634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458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2.052.634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535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8597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1699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54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1639</Words>
  <Application>Microsoft Office PowerPoint</Application>
  <PresentationFormat>Presentación en pantalla (4:3)</PresentationFormat>
  <Paragraphs>892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ABRIL DE 2020 PARTIDA 27: MINISTERIO DE LA MUJER Y LA EQUIDAD DE GÉNERO</vt:lpstr>
      <vt:lpstr>EJECUCIÓN ACUMULADA DE GASTOS A ABRIL DE 2020  PARTIDA 27 MINISTERIO DE LA MUJER Y EQUIDAD DE GÉNERO</vt:lpstr>
      <vt:lpstr>Presentación de PowerPoint</vt:lpstr>
      <vt:lpstr>Presentación de PowerPoint</vt:lpstr>
      <vt:lpstr>EJECUCIÓN ACUMULADA DE GASTOS A ABRIL DE 2020  PARTIDA 27 MINISTERIO DE LA MUJER Y EQUIDAD DE GÉNERO</vt:lpstr>
      <vt:lpstr>EJECUCIÓN ACUMULADA DE GASTOS A ABRIL DE 2020  PARTIDA 27 RESUMEN POR CAPÍTULOS</vt:lpstr>
      <vt:lpstr>EJECUCIÓN ACUMULADA DE GASTOS A ABRIL DE 2020  PARTIDA 27. CAPÍTULO 01. PROGRAMA 01:  SUBSECRETARÍA DE LA MUJER Y LA EQUIDAD DE GÉNERO</vt:lpstr>
      <vt:lpstr>EJECUCIÓN ACUMULADA DE GASTOS A ABRIL DE 2020  PARTIDA 27. CAPÍTULO 02. PROGRAMA 01:  SERVICIO NACIONAL DE LA MUJER Y LA EQUIDAD DE GÉNERO</vt:lpstr>
      <vt:lpstr>EJECUCIÓN ACUMULADA DE GASTOS A ABRIL DE 2020  PARTIDA 27. CAPÍTULO 02. PROGRAMA 02:  MUJER Y TRABAJO </vt:lpstr>
      <vt:lpstr>EJECUCIÓN ACUMULADA DE GASTOS A ABRIL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231</cp:revision>
  <cp:lastPrinted>2019-10-06T20:09:36Z</cp:lastPrinted>
  <dcterms:created xsi:type="dcterms:W3CDTF">2016-06-23T13:38:47Z</dcterms:created>
  <dcterms:modified xsi:type="dcterms:W3CDTF">2020-07-10T20:02:25Z</dcterms:modified>
</cp:coreProperties>
</file>