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6"/>
  </p:notesMasterIdLst>
  <p:sldIdLst>
    <p:sldId id="257" r:id="rId2"/>
    <p:sldId id="258" r:id="rId3"/>
    <p:sldId id="259" r:id="rId4"/>
    <p:sldId id="260" r:id="rId5"/>
    <p:sldId id="261" r:id="rId6"/>
    <p:sldId id="27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b="1" i="0" baseline="0">
                <a:effectLst/>
              </a:rPr>
              <a:t>Distribución Presupuesto Inicial por Subtítulos de Gasto</a:t>
            </a:r>
            <a:endParaRPr lang="es-CL" sz="1200" b="1">
              <a:effectLst/>
            </a:endParaRPr>
          </a:p>
        </c:rich>
      </c:tx>
      <c:layout>
        <c:manualLayout>
          <c:xMode val="edge"/>
          <c:yMode val="edge"/>
          <c:x val="0.16619196607046632"/>
          <c:y val="1.4453477868112014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6142253741461124E-2"/>
          <c:y val="0.25148937683602562"/>
          <c:w val="0.97875302011089671"/>
          <c:h val="0.47745869164728399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D74E-4E19-90E0-036F2E54377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D74E-4E19-90E0-036F2E54377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D74E-4E19-90E0-036F2E543773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D74E-4E19-90E0-036F2E543773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D74E-4E19-90E0-036F2E543773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D74E-4E19-90E0-036F2E543773}"/>
              </c:ext>
            </c:extLst>
          </c:dPt>
          <c:dLbls>
            <c:dLbl>
              <c:idx val="3"/>
              <c:layout>
                <c:manualLayout>
                  <c:x val="-3.1081742535487029E-2"/>
                  <c:y val="1.4678687008784096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74E-4E19-90E0-036F2E543773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'Partida 29'!$C$59:$C$64</c:f>
              <c:strCache>
                <c:ptCount val="6"/>
                <c:pt idx="0">
                  <c:v>Gastos en Personal</c:v>
                </c:pt>
                <c:pt idx="1">
                  <c:v>Bienes y Servicios de Consumo</c:v>
                </c:pt>
                <c:pt idx="2">
                  <c:v>Transferencias Corrientes</c:v>
                </c:pt>
                <c:pt idx="3">
                  <c:v>Iniciativas de Inversión</c:v>
                </c:pt>
                <c:pt idx="4">
                  <c:v>Transferencias de Capital</c:v>
                </c:pt>
                <c:pt idx="5">
                  <c:v>Otros</c:v>
                </c:pt>
              </c:strCache>
            </c:strRef>
          </c:cat>
          <c:val>
            <c:numRef>
              <c:f>'Partida 29'!$D$59:$D$64</c:f>
              <c:numCache>
                <c:formatCode>#,##0</c:formatCode>
                <c:ptCount val="6"/>
                <c:pt idx="0">
                  <c:v>59647468</c:v>
                </c:pt>
                <c:pt idx="1">
                  <c:v>22898160</c:v>
                </c:pt>
                <c:pt idx="2">
                  <c:v>100084943</c:v>
                </c:pt>
                <c:pt idx="3">
                  <c:v>4527393</c:v>
                </c:pt>
                <c:pt idx="4">
                  <c:v>6911078</c:v>
                </c:pt>
                <c:pt idx="5">
                  <c:v>6549451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D74E-4E19-90E0-036F2E54377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8620743599103092E-2"/>
          <c:y val="0.86327522067871598"/>
          <c:w val="0.97600337209504462"/>
          <c:h val="0.1150445625191160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1200" b="1" i="0" baseline="0">
                <a:effectLst/>
              </a:rPr>
              <a:t>Distribución Presupuesto Inicial por Programa</a:t>
            </a:r>
          </a:p>
          <a:p>
            <a:pPr>
              <a:defRPr sz="12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1200" b="1" i="0" baseline="0">
                <a:effectLst/>
              </a:rPr>
              <a:t>(en millones de $)</a:t>
            </a:r>
            <a:endParaRPr lang="es-CL" sz="1200">
              <a:effectLst/>
            </a:endParaRPr>
          </a:p>
        </c:rich>
      </c:tx>
      <c:layout>
        <c:manualLayout>
          <c:xMode val="edge"/>
          <c:yMode val="edge"/>
          <c:x val="0.25108183057759342"/>
          <c:y val="1.0884352186783483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'Partida 29'!$I$61:$I$66</c:f>
              <c:strCache>
                <c:ptCount val="6"/>
                <c:pt idx="0">
                  <c:v>Subse. de las Culturas y las Artes</c:v>
                </c:pt>
                <c:pt idx="1">
                  <c:v>Fondos Culturales y Artísticos</c:v>
                </c:pt>
                <c:pt idx="2">
                  <c:v>Subs. del Patrimonio Cultural</c:v>
                </c:pt>
                <c:pt idx="3">
                  <c:v>Serv. Nac. del Patrimonio Cultural</c:v>
                </c:pt>
                <c:pt idx="4">
                  <c:v>Red de Bibliotecas Públicas</c:v>
                </c:pt>
                <c:pt idx="5">
                  <c:v>Consejo de Monumentos Nacionales</c:v>
                </c:pt>
              </c:strCache>
            </c:strRef>
          </c:cat>
          <c:val>
            <c:numRef>
              <c:f>'Partida 29'!$J$61:$J$66</c:f>
              <c:numCache>
                <c:formatCode>#,##0</c:formatCode>
                <c:ptCount val="6"/>
                <c:pt idx="0">
                  <c:v>86092600000</c:v>
                </c:pt>
                <c:pt idx="1">
                  <c:v>42126011000</c:v>
                </c:pt>
                <c:pt idx="2">
                  <c:v>2104377000</c:v>
                </c:pt>
                <c:pt idx="3">
                  <c:v>57514894000</c:v>
                </c:pt>
                <c:pt idx="4">
                  <c:v>7003102000</c:v>
                </c:pt>
                <c:pt idx="5">
                  <c:v>5777509000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8F5-4D98-9C55-8D8AEBDE9022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164790272"/>
        <c:axId val="164792960"/>
      </c:barChart>
      <c:catAx>
        <c:axId val="1647902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168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s-CL"/>
          </a:p>
        </c:txPr>
        <c:crossAx val="164792960"/>
        <c:crosses val="autoZero"/>
        <c:auto val="1"/>
        <c:lblAlgn val="ctr"/>
        <c:lblOffset val="100"/>
        <c:noMultiLvlLbl val="0"/>
      </c:catAx>
      <c:valAx>
        <c:axId val="164792960"/>
        <c:scaling>
          <c:orientation val="minMax"/>
        </c:scaling>
        <c:delete val="1"/>
        <c:axPos val="l"/>
        <c:numFmt formatCode="#,##0" sourceLinked="1"/>
        <c:majorTickMark val="out"/>
        <c:minorTickMark val="none"/>
        <c:tickLblPos val="nextTo"/>
        <c:crossAx val="164790272"/>
        <c:crosses val="autoZero"/>
        <c:crossBetween val="between"/>
        <c:dispUnits>
          <c:builtInUnit val="m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</c:dispUnitsLbl>
        </c:dispUnits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3175" cap="flat" cmpd="sng" algn="ctr">
      <a:solidFill>
        <a:sysClr val="windowText" lastClr="000000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 i="0" baseline="0">
                <a:effectLst/>
              </a:rPr>
              <a:t>% Ejecución Acumulada  2018 - 2019 - 2020</a:t>
            </a:r>
            <a:endParaRPr lang="es-CL" sz="1200">
              <a:effectLst/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9.6700803484276066E-2"/>
          <c:y val="0.1257142677573492"/>
          <c:w val="0.88341519176235084"/>
          <c:h val="0.57204384137070852"/>
        </c:manualLayout>
      </c:layout>
      <c:lineChart>
        <c:grouping val="standard"/>
        <c:varyColors val="0"/>
        <c:ser>
          <c:idx val="2"/>
          <c:order val="0"/>
          <c:tx>
            <c:strRef>
              <c:f>'Partida 29'!$C$20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29'!$D$19:$O$19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29'!$D$20:$O$20</c:f>
              <c:numCache>
                <c:formatCode>0.0%</c:formatCode>
                <c:ptCount val="12"/>
                <c:pt idx="0">
                  <c:v>4.4220323153200625E-2</c:v>
                </c:pt>
                <c:pt idx="1">
                  <c:v>0.18886700218827912</c:v>
                </c:pt>
                <c:pt idx="2">
                  <c:v>0.26685721697225184</c:v>
                </c:pt>
                <c:pt idx="3">
                  <c:v>0.31161146679225926</c:v>
                </c:pt>
                <c:pt idx="4">
                  <c:v>0.35443090023315321</c:v>
                </c:pt>
                <c:pt idx="5">
                  <c:v>0.41461100354722663</c:v>
                </c:pt>
                <c:pt idx="6">
                  <c:v>0.48257336777887005</c:v>
                </c:pt>
                <c:pt idx="7">
                  <c:v>0.55631921262213024</c:v>
                </c:pt>
                <c:pt idx="8">
                  <c:v>0.62140760639053516</c:v>
                </c:pt>
                <c:pt idx="9">
                  <c:v>0.6767762912300036</c:v>
                </c:pt>
                <c:pt idx="10">
                  <c:v>0.68597713979397645</c:v>
                </c:pt>
                <c:pt idx="11">
                  <c:v>0.87045696073867651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EF0-4F96-8379-F1C9424C96B5}"/>
            </c:ext>
          </c:extLst>
        </c:ser>
        <c:ser>
          <c:idx val="1"/>
          <c:order val="1"/>
          <c:tx>
            <c:strRef>
              <c:f>'Partida 29'!$C$21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>
              <a:solidFill>
                <a:srgbClr val="4F81BD"/>
              </a:solidFill>
            </a:ln>
          </c:spPr>
          <c:marker>
            <c:symbol val="none"/>
          </c:marker>
          <c:cat>
            <c:strRef>
              <c:f>'Partida 29'!$D$19:$O$19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29'!$D$21:$O$21</c:f>
              <c:numCache>
                <c:formatCode>0.0%</c:formatCode>
                <c:ptCount val="12"/>
                <c:pt idx="0">
                  <c:v>4.5857071044580776E-2</c:v>
                </c:pt>
                <c:pt idx="1">
                  <c:v>0.12577858464891137</c:v>
                </c:pt>
                <c:pt idx="2">
                  <c:v>0.26048616862761192</c:v>
                </c:pt>
                <c:pt idx="3">
                  <c:v>0.3327555477648913</c:v>
                </c:pt>
                <c:pt idx="4">
                  <c:v>0.3890051871839908</c:v>
                </c:pt>
                <c:pt idx="5">
                  <c:v>0.45367588589596824</c:v>
                </c:pt>
                <c:pt idx="6">
                  <c:v>0.52656162063434608</c:v>
                </c:pt>
                <c:pt idx="7">
                  <c:v>0.59552774774358397</c:v>
                </c:pt>
                <c:pt idx="8">
                  <c:v>0.65567426704869147</c:v>
                </c:pt>
                <c:pt idx="9">
                  <c:v>0.70552552956186476</c:v>
                </c:pt>
                <c:pt idx="10">
                  <c:v>0.77732792109935456</c:v>
                </c:pt>
                <c:pt idx="11">
                  <c:v>0.96752980970302327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EF0-4F96-8379-F1C9424C96B5}"/>
            </c:ext>
          </c:extLst>
        </c:ser>
        <c:ser>
          <c:idx val="0"/>
          <c:order val="2"/>
          <c:tx>
            <c:strRef>
              <c:f>'Partida 29'!$C$22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 w="28575" cap="rnd">
              <a:solidFill>
                <a:srgbClr val="C0504D"/>
              </a:solidFill>
              <a:round/>
            </a:ln>
            <a:effectLst>
              <a:outerShdw blurRad="40000" dist="23000" dir="5400000" rotWithShape="0">
                <a:sysClr val="windowText" lastClr="000000">
                  <a:alpha val="35000"/>
                </a:sysClr>
              </a:outerShdw>
            </a:effectLst>
          </c:spPr>
          <c:marker>
            <c:symbol val="none"/>
          </c:marker>
          <c:dLbls>
            <c:dLbl>
              <c:idx val="0"/>
              <c:layout>
                <c:manualLayout>
                  <c:x val="-4.6396011091203913E-2"/>
                  <c:y val="-3.99092913515394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EF0-4F96-8379-F1C9424C96B5}"/>
                </c:ext>
              </c:extLst>
            </c:dLbl>
            <c:dLbl>
              <c:idx val="1"/>
              <c:layout>
                <c:manualLayout>
                  <c:x val="-3.3140007922288509E-2"/>
                  <c:y val="2.90249391647559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EF0-4F96-8379-F1C9424C96B5}"/>
                </c:ext>
              </c:extLst>
            </c:dLbl>
            <c:dLbl>
              <c:idx val="2"/>
              <c:layout>
                <c:manualLayout>
                  <c:x val="-4.4186677229718009E-2"/>
                  <c:y val="-2.90249391647560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EF0-4F96-8379-F1C9424C96B5}"/>
                </c:ext>
              </c:extLst>
            </c:dLbl>
            <c:dLbl>
              <c:idx val="3"/>
              <c:layout>
                <c:manualLayout>
                  <c:x val="-4.6396011091203913E-2"/>
                  <c:y val="-2.5396821769161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EF0-4F96-8379-F1C9424C96B5}"/>
                </c:ext>
              </c:extLst>
            </c:dLbl>
            <c:dLbl>
              <c:idx val="4"/>
              <c:layout>
                <c:manualLayout>
                  <c:x val="-4.1977343368232188E-2"/>
                  <c:y val="-3.62811739559449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EF0-4F96-8379-F1C9424C96B5}"/>
                </c:ext>
              </c:extLst>
            </c:dLbl>
            <c:dLbl>
              <c:idx val="5"/>
              <c:layout>
                <c:manualLayout>
                  <c:x val="-4.1977343368232112E-2"/>
                  <c:y val="-3.26530565603505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EF0-4F96-8379-F1C9424C96B5}"/>
                </c:ext>
              </c:extLst>
            </c:dLbl>
            <c:dLbl>
              <c:idx val="6"/>
              <c:layout>
                <c:manualLayout>
                  <c:x val="-6.6280015844577017E-2"/>
                  <c:y val="-2.90249391647559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EF0-4F96-8379-F1C9424C96B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accent2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29'!$D$19:$O$19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29'!$D$22:$G$22</c:f>
              <c:numCache>
                <c:formatCode>0.0%</c:formatCode>
                <c:ptCount val="4"/>
                <c:pt idx="0">
                  <c:v>6.9646111836758742E-2</c:v>
                </c:pt>
                <c:pt idx="1">
                  <c:v>0.12947667292067636</c:v>
                </c:pt>
                <c:pt idx="2">
                  <c:v>0.26610432265078637</c:v>
                </c:pt>
                <c:pt idx="3">
                  <c:v>0.34287570144968599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BEF0-4F96-8379-F1C9424C96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42191232"/>
        <c:axId val="142205312"/>
      </c:lineChart>
      <c:catAx>
        <c:axId val="1421912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42205312"/>
        <c:crosses val="autoZero"/>
        <c:auto val="1"/>
        <c:lblAlgn val="ctr"/>
        <c:lblOffset val="100"/>
        <c:noMultiLvlLbl val="0"/>
      </c:catAx>
      <c:valAx>
        <c:axId val="14220531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42191232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 i="0" baseline="0">
                <a:effectLst/>
              </a:rPr>
              <a:t>% Ejecución Mensual 2018 - 2019 - 2020</a:t>
            </a:r>
            <a:endParaRPr lang="es-CL" sz="1200">
              <a:effectLst/>
            </a:endParaRPr>
          </a:p>
        </c:rich>
      </c:tx>
      <c:layout>
        <c:manualLayout>
          <c:xMode val="edge"/>
          <c:yMode val="edge"/>
          <c:x val="0.32193750000000004"/>
          <c:y val="3.9526448852853786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2"/>
          <c:order val="0"/>
          <c:tx>
            <c:strRef>
              <c:f>'Partida 29'!$C$26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29'!$D$25:$O$25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29'!$D$26:$O$26</c:f>
              <c:numCache>
                <c:formatCode>0.0%</c:formatCode>
                <c:ptCount val="12"/>
                <c:pt idx="0">
                  <c:v>4.4220323153200625E-2</c:v>
                </c:pt>
                <c:pt idx="1">
                  <c:v>0.14505698165365052</c:v>
                </c:pt>
                <c:pt idx="2">
                  <c:v>8.8604078901845046E-2</c:v>
                </c:pt>
                <c:pt idx="3">
                  <c:v>4.4754249820007426E-2</c:v>
                </c:pt>
                <c:pt idx="4">
                  <c:v>4.2819433440893936E-2</c:v>
                </c:pt>
                <c:pt idx="5">
                  <c:v>6.0180103314073426E-2</c:v>
                </c:pt>
                <c:pt idx="6">
                  <c:v>6.3270469741996321E-2</c:v>
                </c:pt>
                <c:pt idx="7">
                  <c:v>7.4896338242674831E-2</c:v>
                </c:pt>
                <c:pt idx="8">
                  <c:v>6.5088393768404904E-2</c:v>
                </c:pt>
                <c:pt idx="9">
                  <c:v>5.5588053017038577E-2</c:v>
                </c:pt>
                <c:pt idx="10">
                  <c:v>5.6573669043716475E-2</c:v>
                </c:pt>
                <c:pt idx="11">
                  <c:v>0.17549840841677414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A98-4B5C-9AB4-221B5FB293CB}"/>
            </c:ext>
          </c:extLst>
        </c:ser>
        <c:ser>
          <c:idx val="1"/>
          <c:order val="1"/>
          <c:tx>
            <c:strRef>
              <c:f>'Partida 29'!$C$27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rgbClr val="4F81BD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'Partida 29'!$D$25:$O$25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29'!$D$27:$O$27</c:f>
              <c:numCache>
                <c:formatCode>0.0%</c:formatCode>
                <c:ptCount val="12"/>
                <c:pt idx="0">
                  <c:v>4.5857071044580776E-2</c:v>
                </c:pt>
                <c:pt idx="1">
                  <c:v>7.9921513604330585E-2</c:v>
                </c:pt>
                <c:pt idx="2">
                  <c:v>0.13717439423748901</c:v>
                </c:pt>
                <c:pt idx="3">
                  <c:v>7.2538866589701587E-2</c:v>
                </c:pt>
                <c:pt idx="4">
                  <c:v>5.6511295592515033E-2</c:v>
                </c:pt>
                <c:pt idx="5">
                  <c:v>6.4773785837824296E-2</c:v>
                </c:pt>
                <c:pt idx="6">
                  <c:v>7.6502888629789739E-2</c:v>
                </c:pt>
                <c:pt idx="7">
                  <c:v>6.9076216464543885E-2</c:v>
                </c:pt>
                <c:pt idx="8">
                  <c:v>6.014651930510749E-2</c:v>
                </c:pt>
                <c:pt idx="9">
                  <c:v>4.9851262513173289E-2</c:v>
                </c:pt>
                <c:pt idx="10">
                  <c:v>7.318275867085236E-2</c:v>
                </c:pt>
                <c:pt idx="11">
                  <c:v>0.16684786670763763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A98-4B5C-9AB4-221B5FB293CB}"/>
            </c:ext>
          </c:extLst>
        </c:ser>
        <c:ser>
          <c:idx val="0"/>
          <c:order val="2"/>
          <c:tx>
            <c:strRef>
              <c:f>'Partida 29'!$C$28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rgbClr val="C0504D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6.5252854812397846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A98-4B5C-9AB4-221B5FB293CB}"/>
                </c:ext>
              </c:extLst>
            </c:dLbl>
            <c:dLbl>
              <c:idx val="1"/>
              <c:layout>
                <c:manualLayout>
                  <c:x val="1.5361267654630209E-2"/>
                  <c:y val="-7.258802011888365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A98-4B5C-9AB4-221B5FB293CB}"/>
                </c:ext>
              </c:extLst>
            </c:dLbl>
            <c:dLbl>
              <c:idx val="2"/>
              <c:layout>
                <c:manualLayout>
                  <c:x val="1.546302094204411E-2"/>
                  <c:y val="3.629401005944182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A98-4B5C-9AB4-221B5FB293CB}"/>
                </c:ext>
              </c:extLst>
            </c:dLbl>
            <c:dLbl>
              <c:idx val="3"/>
              <c:layout>
                <c:manualLayout>
                  <c:x val="8.836011966882348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A98-4B5C-9AB4-221B5FB293CB}"/>
                </c:ext>
              </c:extLst>
            </c:dLbl>
            <c:dLbl>
              <c:idx val="4"/>
              <c:layout>
                <c:manualLayout>
                  <c:x val="6.5252854812398045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A98-4B5C-9AB4-221B5FB293CB}"/>
                </c:ext>
              </c:extLst>
            </c:dLbl>
            <c:dLbl>
              <c:idx val="5"/>
              <c:layout>
                <c:manualLayout>
                  <c:x val="1.0875475802066261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A98-4B5C-9AB4-221B5FB293CB}"/>
                </c:ext>
              </c:extLst>
            </c:dLbl>
            <c:dLbl>
              <c:idx val="6"/>
              <c:layout>
                <c:manualLayout>
                  <c:x val="6.5252854812397247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6A98-4B5C-9AB4-221B5FB293C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chemeClr val="accent2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29'!$D$25:$O$25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29'!$D$28:$G$28</c:f>
              <c:numCache>
                <c:formatCode>0.0%</c:formatCode>
                <c:ptCount val="4"/>
                <c:pt idx="0">
                  <c:v>6.9646111836758742E-2</c:v>
                </c:pt>
                <c:pt idx="1">
                  <c:v>5.983056108391762E-2</c:v>
                </c:pt>
                <c:pt idx="2">
                  <c:v>0.13887111053917356</c:v>
                </c:pt>
                <c:pt idx="3">
                  <c:v>7.3672238767404891E-2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6A98-4B5C-9AB4-221B5FB293C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39433472"/>
        <c:axId val="139435008"/>
      </c:barChart>
      <c:catAx>
        <c:axId val="139433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39435008"/>
        <c:crosses val="autoZero"/>
        <c:auto val="1"/>
        <c:lblAlgn val="ctr"/>
        <c:lblOffset val="100"/>
        <c:noMultiLvlLbl val="0"/>
      </c:catAx>
      <c:valAx>
        <c:axId val="139435008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39433472"/>
        <c:crosses val="autoZero"/>
        <c:crossBetween val="between"/>
        <c:majorUnit val="4.0000000000000008E-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8D4DEC-61F1-414F-88E2-A20A5E2A0AB2}" type="datetimeFigureOut">
              <a:rPr lang="es-CL" smtClean="0"/>
              <a:t>06-07-2020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258E5D-982C-4964-BCA6-92D5A4FE39C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93313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06-07-2020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776966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06-07-2020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68599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06-07-2020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37148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L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06-07-2020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63668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06-07-2020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94500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06-07-2020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77028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06-07-2020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35511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06-07-2020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8288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06-07-2020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84258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06-07-2020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705040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06-07-2020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85625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D3D8D151-7409-43A4-8CFE-809D30D736B9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708C7A60-81BC-40FA-8F4A-BA8BB4E7CF49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7818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10078" y="1988840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ABRIL DE 2020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29: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MINISTERIO DE LAS CULTURAS, LAS ARTES Y EL PATRIMONIO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Mayo 2020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9" name="2 Rectángulo">
            <a:extLst>
              <a:ext uri="{FF2B5EF4-FFF2-40B4-BE49-F238E27FC236}">
                <a16:creationId xmlns:a16="http://schemas.microsoft.com/office/drawing/2014/main" id="{2D4952BC-765B-43F4-BA3F-D34E579D3F21}"/>
              </a:ext>
            </a:extLst>
          </p:cNvPr>
          <p:cNvSpPr/>
          <p:nvPr/>
        </p:nvSpPr>
        <p:spPr>
          <a:xfrm>
            <a:off x="410078" y="6237312"/>
            <a:ext cx="5890114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247716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50856" y="710917"/>
            <a:ext cx="8135944" cy="775759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02. PROGRAMA 01: SUBSECRETARÍA DEL PATRIMONIO CULTURAL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50856" y="1533500"/>
            <a:ext cx="8053591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AFB45834-187C-4339-BDB3-D055B13051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3469842"/>
              </p:ext>
            </p:extLst>
          </p:nvPr>
        </p:nvGraphicFramePr>
        <p:xfrm>
          <a:off x="550856" y="1891648"/>
          <a:ext cx="8135944" cy="2632613"/>
        </p:xfrm>
        <a:graphic>
          <a:graphicData uri="http://schemas.openxmlformats.org/drawingml/2006/table">
            <a:tbl>
              <a:tblPr/>
              <a:tblGrid>
                <a:gridCol w="272653">
                  <a:extLst>
                    <a:ext uri="{9D8B030D-6E8A-4147-A177-3AD203B41FA5}">
                      <a16:colId xmlns:a16="http://schemas.microsoft.com/office/drawing/2014/main" val="2546487027"/>
                    </a:ext>
                  </a:extLst>
                </a:gridCol>
                <a:gridCol w="272653">
                  <a:extLst>
                    <a:ext uri="{9D8B030D-6E8A-4147-A177-3AD203B41FA5}">
                      <a16:colId xmlns:a16="http://schemas.microsoft.com/office/drawing/2014/main" val="1521332621"/>
                    </a:ext>
                  </a:extLst>
                </a:gridCol>
                <a:gridCol w="272653">
                  <a:extLst>
                    <a:ext uri="{9D8B030D-6E8A-4147-A177-3AD203B41FA5}">
                      <a16:colId xmlns:a16="http://schemas.microsoft.com/office/drawing/2014/main" val="1565161340"/>
                    </a:ext>
                  </a:extLst>
                </a:gridCol>
                <a:gridCol w="3075517">
                  <a:extLst>
                    <a:ext uri="{9D8B030D-6E8A-4147-A177-3AD203B41FA5}">
                      <a16:colId xmlns:a16="http://schemas.microsoft.com/office/drawing/2014/main" val="364863596"/>
                    </a:ext>
                  </a:extLst>
                </a:gridCol>
                <a:gridCol w="730708">
                  <a:extLst>
                    <a:ext uri="{9D8B030D-6E8A-4147-A177-3AD203B41FA5}">
                      <a16:colId xmlns:a16="http://schemas.microsoft.com/office/drawing/2014/main" val="889613405"/>
                    </a:ext>
                  </a:extLst>
                </a:gridCol>
                <a:gridCol w="730708">
                  <a:extLst>
                    <a:ext uri="{9D8B030D-6E8A-4147-A177-3AD203B41FA5}">
                      <a16:colId xmlns:a16="http://schemas.microsoft.com/office/drawing/2014/main" val="283085005"/>
                    </a:ext>
                  </a:extLst>
                </a:gridCol>
                <a:gridCol w="730708">
                  <a:extLst>
                    <a:ext uri="{9D8B030D-6E8A-4147-A177-3AD203B41FA5}">
                      <a16:colId xmlns:a16="http://schemas.microsoft.com/office/drawing/2014/main" val="3443151192"/>
                    </a:ext>
                  </a:extLst>
                </a:gridCol>
                <a:gridCol w="730708">
                  <a:extLst>
                    <a:ext uri="{9D8B030D-6E8A-4147-A177-3AD203B41FA5}">
                      <a16:colId xmlns:a16="http://schemas.microsoft.com/office/drawing/2014/main" val="2587324065"/>
                    </a:ext>
                  </a:extLst>
                </a:gridCol>
                <a:gridCol w="665271">
                  <a:extLst>
                    <a:ext uri="{9D8B030D-6E8A-4147-A177-3AD203B41FA5}">
                      <a16:colId xmlns:a16="http://schemas.microsoft.com/office/drawing/2014/main" val="1779540295"/>
                    </a:ext>
                  </a:extLst>
                </a:gridCol>
                <a:gridCol w="654365">
                  <a:extLst>
                    <a:ext uri="{9D8B030D-6E8A-4147-A177-3AD203B41FA5}">
                      <a16:colId xmlns:a16="http://schemas.microsoft.com/office/drawing/2014/main" val="1441283968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1710235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3066573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2.104.377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2.041.368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-63.009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364.895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552375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1.201.803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1.189.120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-12.683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343.576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706919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759.234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682.559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-76.675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432620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47.900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74.249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26.349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972933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29.900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29.900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890907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Ministerio de Relaciones Exteriores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29.900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29.900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459533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44.349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26.349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167738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44.349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26.349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79777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93.440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93.440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5.896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52010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2.524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2.524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452200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4.053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4.053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458746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17.545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17.545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3.497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368879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69.318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69.318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2.399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340992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446888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607727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1394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48956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28733" y="697204"/>
            <a:ext cx="8101451" cy="775759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03. PROGRAMA 01: SERVICIO NACIONAL DEL PATRIMONIO CULTURAL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 dirty="0"/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0DB4E4B5-1755-4667-887B-2C15FCC3B328}"/>
              </a:ext>
            </a:extLst>
          </p:cNvPr>
          <p:cNvSpPr txBox="1">
            <a:spLocks/>
          </p:cNvSpPr>
          <p:nvPr/>
        </p:nvSpPr>
        <p:spPr>
          <a:xfrm>
            <a:off x="528733" y="1527110"/>
            <a:ext cx="8116370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                     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1 de 2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D30B8C41-B900-4A67-B6F3-AA3E18FF55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9000370"/>
              </p:ext>
            </p:extLst>
          </p:nvPr>
        </p:nvGraphicFramePr>
        <p:xfrm>
          <a:off x="545909" y="1892235"/>
          <a:ext cx="8069358" cy="4190801"/>
        </p:xfrm>
        <a:graphic>
          <a:graphicData uri="http://schemas.openxmlformats.org/drawingml/2006/table">
            <a:tbl>
              <a:tblPr/>
              <a:tblGrid>
                <a:gridCol w="270421">
                  <a:extLst>
                    <a:ext uri="{9D8B030D-6E8A-4147-A177-3AD203B41FA5}">
                      <a16:colId xmlns:a16="http://schemas.microsoft.com/office/drawing/2014/main" val="697780906"/>
                    </a:ext>
                  </a:extLst>
                </a:gridCol>
                <a:gridCol w="270421">
                  <a:extLst>
                    <a:ext uri="{9D8B030D-6E8A-4147-A177-3AD203B41FA5}">
                      <a16:colId xmlns:a16="http://schemas.microsoft.com/office/drawing/2014/main" val="1868725031"/>
                    </a:ext>
                  </a:extLst>
                </a:gridCol>
                <a:gridCol w="270421">
                  <a:extLst>
                    <a:ext uri="{9D8B030D-6E8A-4147-A177-3AD203B41FA5}">
                      <a16:colId xmlns:a16="http://schemas.microsoft.com/office/drawing/2014/main" val="4200842852"/>
                    </a:ext>
                  </a:extLst>
                </a:gridCol>
                <a:gridCol w="3050346">
                  <a:extLst>
                    <a:ext uri="{9D8B030D-6E8A-4147-A177-3AD203B41FA5}">
                      <a16:colId xmlns:a16="http://schemas.microsoft.com/office/drawing/2014/main" val="915778016"/>
                    </a:ext>
                  </a:extLst>
                </a:gridCol>
                <a:gridCol w="724728">
                  <a:extLst>
                    <a:ext uri="{9D8B030D-6E8A-4147-A177-3AD203B41FA5}">
                      <a16:colId xmlns:a16="http://schemas.microsoft.com/office/drawing/2014/main" val="54390104"/>
                    </a:ext>
                  </a:extLst>
                </a:gridCol>
                <a:gridCol w="724728">
                  <a:extLst>
                    <a:ext uri="{9D8B030D-6E8A-4147-A177-3AD203B41FA5}">
                      <a16:colId xmlns:a16="http://schemas.microsoft.com/office/drawing/2014/main" val="3836470697"/>
                    </a:ext>
                  </a:extLst>
                </a:gridCol>
                <a:gridCol w="724728">
                  <a:extLst>
                    <a:ext uri="{9D8B030D-6E8A-4147-A177-3AD203B41FA5}">
                      <a16:colId xmlns:a16="http://schemas.microsoft.com/office/drawing/2014/main" val="2597561953"/>
                    </a:ext>
                  </a:extLst>
                </a:gridCol>
                <a:gridCol w="724728">
                  <a:extLst>
                    <a:ext uri="{9D8B030D-6E8A-4147-A177-3AD203B41FA5}">
                      <a16:colId xmlns:a16="http://schemas.microsoft.com/office/drawing/2014/main" val="3338785285"/>
                    </a:ext>
                  </a:extLst>
                </a:gridCol>
                <a:gridCol w="659827">
                  <a:extLst>
                    <a:ext uri="{9D8B030D-6E8A-4147-A177-3AD203B41FA5}">
                      <a16:colId xmlns:a16="http://schemas.microsoft.com/office/drawing/2014/main" val="2705979781"/>
                    </a:ext>
                  </a:extLst>
                </a:gridCol>
                <a:gridCol w="649010">
                  <a:extLst>
                    <a:ext uri="{9D8B030D-6E8A-4147-A177-3AD203B41FA5}">
                      <a16:colId xmlns:a16="http://schemas.microsoft.com/office/drawing/2014/main" val="957263814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7380246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593770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57.514.894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55.672.817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-1.842.077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14.968.355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429843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27.936.140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27.815.320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-120.820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9.282.302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676698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8.835.947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8.616.172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-219.775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1.913.942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3505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198.485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198.485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198.485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680052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198.485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198.485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198.485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919304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9.241.985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9.241.985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2.112.661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732880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3.825.159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3.875.159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1.527.661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894279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Instituciones Colaboradoras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1.741.442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1.791.442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881.935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318049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Museo San Francisco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69.553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69.553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34.776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358576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Museo de la Memoria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1.832.851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1.832.851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610.950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247490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Sitios Patrimonio Mundial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181.313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181.313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409134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5.323.454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5.273.454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551.073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725253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Acciones culturales complementarias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2.827.529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2.777.529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331.005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64959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Nacional del Patrimonio Mundial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126.018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126.018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10.728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843967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y Desarrollo del Patrimonio Nacional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394.770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394.770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51.293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319916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Nacional de Patrimonio Material e Inmaterial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569.925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569.925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41.344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305852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y Difusión del Arte y las Culturas de Pueblos Indígenas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920.735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920.735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56.849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931157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Modernización del Sector Público, Archivo Nacional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484.477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484.477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59.854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227842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93.372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93.372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33.927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496079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93.372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93.372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33.927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3468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18.385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18.385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575788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18.385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18.385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334370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2.684.874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1.879.412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-805.462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194.351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160464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48.506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33.955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-14.551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861048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2.361.516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1.653.061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-708.455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187.271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385354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71.820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50.274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-21.546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2.606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646127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110.692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77.484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-33.208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66390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92.340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64.638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-27.702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4.474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65997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52656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67109" y="847140"/>
            <a:ext cx="8037339" cy="775759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03. PROGRAMA 01: SERVICIO NACIONAL DEL PATRIMONIO CULTURAL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 dirty="0"/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0DB4E4B5-1755-4667-887B-2C15FCC3B328}"/>
              </a:ext>
            </a:extLst>
          </p:cNvPr>
          <p:cNvSpPr txBox="1">
            <a:spLocks/>
          </p:cNvSpPr>
          <p:nvPr/>
        </p:nvSpPr>
        <p:spPr>
          <a:xfrm>
            <a:off x="567108" y="1689235"/>
            <a:ext cx="8037339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                     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2 de 2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4D60379A-1629-4E01-8B3F-734B047F41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7402188"/>
              </p:ext>
            </p:extLst>
          </p:nvPr>
        </p:nvGraphicFramePr>
        <p:xfrm>
          <a:off x="567108" y="2069899"/>
          <a:ext cx="8037339" cy="2198477"/>
        </p:xfrm>
        <a:graphic>
          <a:graphicData uri="http://schemas.openxmlformats.org/drawingml/2006/table">
            <a:tbl>
              <a:tblPr/>
              <a:tblGrid>
                <a:gridCol w="269348">
                  <a:extLst>
                    <a:ext uri="{9D8B030D-6E8A-4147-A177-3AD203B41FA5}">
                      <a16:colId xmlns:a16="http://schemas.microsoft.com/office/drawing/2014/main" val="2432769384"/>
                    </a:ext>
                  </a:extLst>
                </a:gridCol>
                <a:gridCol w="269348">
                  <a:extLst>
                    <a:ext uri="{9D8B030D-6E8A-4147-A177-3AD203B41FA5}">
                      <a16:colId xmlns:a16="http://schemas.microsoft.com/office/drawing/2014/main" val="464171715"/>
                    </a:ext>
                  </a:extLst>
                </a:gridCol>
                <a:gridCol w="269348">
                  <a:extLst>
                    <a:ext uri="{9D8B030D-6E8A-4147-A177-3AD203B41FA5}">
                      <a16:colId xmlns:a16="http://schemas.microsoft.com/office/drawing/2014/main" val="2945745540"/>
                    </a:ext>
                  </a:extLst>
                </a:gridCol>
                <a:gridCol w="3038243">
                  <a:extLst>
                    <a:ext uri="{9D8B030D-6E8A-4147-A177-3AD203B41FA5}">
                      <a16:colId xmlns:a16="http://schemas.microsoft.com/office/drawing/2014/main" val="200346096"/>
                    </a:ext>
                  </a:extLst>
                </a:gridCol>
                <a:gridCol w="721852">
                  <a:extLst>
                    <a:ext uri="{9D8B030D-6E8A-4147-A177-3AD203B41FA5}">
                      <a16:colId xmlns:a16="http://schemas.microsoft.com/office/drawing/2014/main" val="297115544"/>
                    </a:ext>
                  </a:extLst>
                </a:gridCol>
                <a:gridCol w="721852">
                  <a:extLst>
                    <a:ext uri="{9D8B030D-6E8A-4147-A177-3AD203B41FA5}">
                      <a16:colId xmlns:a16="http://schemas.microsoft.com/office/drawing/2014/main" val="3762862206"/>
                    </a:ext>
                  </a:extLst>
                </a:gridCol>
                <a:gridCol w="721852">
                  <a:extLst>
                    <a:ext uri="{9D8B030D-6E8A-4147-A177-3AD203B41FA5}">
                      <a16:colId xmlns:a16="http://schemas.microsoft.com/office/drawing/2014/main" val="923296229"/>
                    </a:ext>
                  </a:extLst>
                </a:gridCol>
                <a:gridCol w="721852">
                  <a:extLst>
                    <a:ext uri="{9D8B030D-6E8A-4147-A177-3AD203B41FA5}">
                      <a16:colId xmlns:a16="http://schemas.microsoft.com/office/drawing/2014/main" val="2539446707"/>
                    </a:ext>
                  </a:extLst>
                </a:gridCol>
                <a:gridCol w="657209">
                  <a:extLst>
                    <a:ext uri="{9D8B030D-6E8A-4147-A177-3AD203B41FA5}">
                      <a16:colId xmlns:a16="http://schemas.microsoft.com/office/drawing/2014/main" val="530822086"/>
                    </a:ext>
                  </a:extLst>
                </a:gridCol>
                <a:gridCol w="646435">
                  <a:extLst>
                    <a:ext uri="{9D8B030D-6E8A-4147-A177-3AD203B41FA5}">
                      <a16:colId xmlns:a16="http://schemas.microsoft.com/office/drawing/2014/main" val="1814922559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6618514"/>
                  </a:ext>
                </a:extLst>
              </a:tr>
              <a:tr h="38059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730618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2.825.485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2.825.485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22.169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17726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2.825.485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2.825.485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22.169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924529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3.833.078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3.833.078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196409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581.229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2.210.597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1.629.368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5518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Mejoramiento Integral de Museos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581.229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581.229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424745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del Patrimonio Ley N° 21.045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1.629.368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1.629.368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160109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3.251.849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1.622.481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-1.629.368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982279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Mejoramiento Integral de Bibliotecas Públicas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623.421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623.421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17820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Mejoramiento Integral de Museos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591.718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591.718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657899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del Patrimonio Ley N° 21.045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2.036.710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407.342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-1.629.368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584783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1.243.495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1.242.495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1.243.495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124349,5%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776834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1.243.495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1.242.495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1.243.495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124349,5%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6497845"/>
                  </a:ext>
                </a:extLst>
              </a:tr>
              <a:tr h="1221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2.138.000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-2.137.000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90523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42787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28175" y="781032"/>
            <a:ext cx="8087649" cy="775759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03. PROGRAMA 02: RED DE BIBLIOTECAS PÚBLICAS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22559" y="1637375"/>
            <a:ext cx="8070457" cy="28803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81187B50-B592-45EA-AC16-F180349180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0795560"/>
              </p:ext>
            </p:extLst>
          </p:nvPr>
        </p:nvGraphicFramePr>
        <p:xfrm>
          <a:off x="522559" y="1942560"/>
          <a:ext cx="8070459" cy="2243066"/>
        </p:xfrm>
        <a:graphic>
          <a:graphicData uri="http://schemas.openxmlformats.org/drawingml/2006/table">
            <a:tbl>
              <a:tblPr/>
              <a:tblGrid>
                <a:gridCol w="270458">
                  <a:extLst>
                    <a:ext uri="{9D8B030D-6E8A-4147-A177-3AD203B41FA5}">
                      <a16:colId xmlns:a16="http://schemas.microsoft.com/office/drawing/2014/main" val="314022780"/>
                    </a:ext>
                  </a:extLst>
                </a:gridCol>
                <a:gridCol w="270458">
                  <a:extLst>
                    <a:ext uri="{9D8B030D-6E8A-4147-A177-3AD203B41FA5}">
                      <a16:colId xmlns:a16="http://schemas.microsoft.com/office/drawing/2014/main" val="3407988028"/>
                    </a:ext>
                  </a:extLst>
                </a:gridCol>
                <a:gridCol w="270458">
                  <a:extLst>
                    <a:ext uri="{9D8B030D-6E8A-4147-A177-3AD203B41FA5}">
                      <a16:colId xmlns:a16="http://schemas.microsoft.com/office/drawing/2014/main" val="1583993367"/>
                    </a:ext>
                  </a:extLst>
                </a:gridCol>
                <a:gridCol w="3050762">
                  <a:extLst>
                    <a:ext uri="{9D8B030D-6E8A-4147-A177-3AD203B41FA5}">
                      <a16:colId xmlns:a16="http://schemas.microsoft.com/office/drawing/2014/main" val="3643521265"/>
                    </a:ext>
                  </a:extLst>
                </a:gridCol>
                <a:gridCol w="724827">
                  <a:extLst>
                    <a:ext uri="{9D8B030D-6E8A-4147-A177-3AD203B41FA5}">
                      <a16:colId xmlns:a16="http://schemas.microsoft.com/office/drawing/2014/main" val="1231530765"/>
                    </a:ext>
                  </a:extLst>
                </a:gridCol>
                <a:gridCol w="724827">
                  <a:extLst>
                    <a:ext uri="{9D8B030D-6E8A-4147-A177-3AD203B41FA5}">
                      <a16:colId xmlns:a16="http://schemas.microsoft.com/office/drawing/2014/main" val="1693969115"/>
                    </a:ext>
                  </a:extLst>
                </a:gridCol>
                <a:gridCol w="724827">
                  <a:extLst>
                    <a:ext uri="{9D8B030D-6E8A-4147-A177-3AD203B41FA5}">
                      <a16:colId xmlns:a16="http://schemas.microsoft.com/office/drawing/2014/main" val="3707820152"/>
                    </a:ext>
                  </a:extLst>
                </a:gridCol>
                <a:gridCol w="724827">
                  <a:extLst>
                    <a:ext uri="{9D8B030D-6E8A-4147-A177-3AD203B41FA5}">
                      <a16:colId xmlns:a16="http://schemas.microsoft.com/office/drawing/2014/main" val="3131884968"/>
                    </a:ext>
                  </a:extLst>
                </a:gridCol>
                <a:gridCol w="659917">
                  <a:extLst>
                    <a:ext uri="{9D8B030D-6E8A-4147-A177-3AD203B41FA5}">
                      <a16:colId xmlns:a16="http://schemas.microsoft.com/office/drawing/2014/main" val="1374521711"/>
                    </a:ext>
                  </a:extLst>
                </a:gridCol>
                <a:gridCol w="649098">
                  <a:extLst>
                    <a:ext uri="{9D8B030D-6E8A-4147-A177-3AD203B41FA5}">
                      <a16:colId xmlns:a16="http://schemas.microsoft.com/office/drawing/2014/main" val="2621949652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6472379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729488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7.003.102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6.752.776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-250.326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1.974.423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035237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1.460.868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1.413.763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-47.105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445.291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024970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5.402.418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5.250.000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-152.418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1.511.561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013254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1.330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900744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1.330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529919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136.486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85.683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-50.803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17.571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229560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66.690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46.683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-20.007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941152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3.106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-2.106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291550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51.300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-21.300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16.503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038562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15.390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-7.390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216584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594606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65107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69773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23902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67109" y="741453"/>
            <a:ext cx="8037339" cy="775759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03. PROGRAMA 03: CONSEJO DE MONUMENTOS NACIONALES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67109" y="1569481"/>
            <a:ext cx="7886702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1DC131A3-26E9-4C86-9485-2C4DE2532E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6643234"/>
              </p:ext>
            </p:extLst>
          </p:nvPr>
        </p:nvGraphicFramePr>
        <p:xfrm>
          <a:off x="567109" y="1922038"/>
          <a:ext cx="8009782" cy="1853519"/>
        </p:xfrm>
        <a:graphic>
          <a:graphicData uri="http://schemas.openxmlformats.org/drawingml/2006/table">
            <a:tbl>
              <a:tblPr/>
              <a:tblGrid>
                <a:gridCol w="268425">
                  <a:extLst>
                    <a:ext uri="{9D8B030D-6E8A-4147-A177-3AD203B41FA5}">
                      <a16:colId xmlns:a16="http://schemas.microsoft.com/office/drawing/2014/main" val="3840364248"/>
                    </a:ext>
                  </a:extLst>
                </a:gridCol>
                <a:gridCol w="268425">
                  <a:extLst>
                    <a:ext uri="{9D8B030D-6E8A-4147-A177-3AD203B41FA5}">
                      <a16:colId xmlns:a16="http://schemas.microsoft.com/office/drawing/2014/main" val="1247982408"/>
                    </a:ext>
                  </a:extLst>
                </a:gridCol>
                <a:gridCol w="268425">
                  <a:extLst>
                    <a:ext uri="{9D8B030D-6E8A-4147-A177-3AD203B41FA5}">
                      <a16:colId xmlns:a16="http://schemas.microsoft.com/office/drawing/2014/main" val="688485033"/>
                    </a:ext>
                  </a:extLst>
                </a:gridCol>
                <a:gridCol w="3027826">
                  <a:extLst>
                    <a:ext uri="{9D8B030D-6E8A-4147-A177-3AD203B41FA5}">
                      <a16:colId xmlns:a16="http://schemas.microsoft.com/office/drawing/2014/main" val="1181708275"/>
                    </a:ext>
                  </a:extLst>
                </a:gridCol>
                <a:gridCol w="719377">
                  <a:extLst>
                    <a:ext uri="{9D8B030D-6E8A-4147-A177-3AD203B41FA5}">
                      <a16:colId xmlns:a16="http://schemas.microsoft.com/office/drawing/2014/main" val="606993870"/>
                    </a:ext>
                  </a:extLst>
                </a:gridCol>
                <a:gridCol w="719377">
                  <a:extLst>
                    <a:ext uri="{9D8B030D-6E8A-4147-A177-3AD203B41FA5}">
                      <a16:colId xmlns:a16="http://schemas.microsoft.com/office/drawing/2014/main" val="3258236922"/>
                    </a:ext>
                  </a:extLst>
                </a:gridCol>
                <a:gridCol w="719377">
                  <a:extLst>
                    <a:ext uri="{9D8B030D-6E8A-4147-A177-3AD203B41FA5}">
                      <a16:colId xmlns:a16="http://schemas.microsoft.com/office/drawing/2014/main" val="2331980415"/>
                    </a:ext>
                  </a:extLst>
                </a:gridCol>
                <a:gridCol w="719377">
                  <a:extLst>
                    <a:ext uri="{9D8B030D-6E8A-4147-A177-3AD203B41FA5}">
                      <a16:colId xmlns:a16="http://schemas.microsoft.com/office/drawing/2014/main" val="3751798783"/>
                    </a:ext>
                  </a:extLst>
                </a:gridCol>
                <a:gridCol w="654955">
                  <a:extLst>
                    <a:ext uri="{9D8B030D-6E8A-4147-A177-3AD203B41FA5}">
                      <a16:colId xmlns:a16="http://schemas.microsoft.com/office/drawing/2014/main" val="518045382"/>
                    </a:ext>
                  </a:extLst>
                </a:gridCol>
                <a:gridCol w="644218">
                  <a:extLst>
                    <a:ext uri="{9D8B030D-6E8A-4147-A177-3AD203B41FA5}">
                      <a16:colId xmlns:a16="http://schemas.microsoft.com/office/drawing/2014/main" val="280847860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0670047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6700264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5.777.509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6.374.665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597.156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2.080.793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141522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3.884.813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4.064.849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180.036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1.254.147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096275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1.788.096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1.837.247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49.151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458.317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747434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102.600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115.720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12.480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315018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13.338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13.338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2.553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613244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62.602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62.602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8.415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904846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39.780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39.780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541816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355.849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354.849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355.849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35584,9%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676540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355.849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354.849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355.849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35584,9%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577671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55597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46298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908720"/>
            <a:ext cx="8263061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 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MINISTERIO DE LAS CULTURAS, LAS ARTES Y EL PATRIMONIO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graphicFrame>
        <p:nvGraphicFramePr>
          <p:cNvPr id="9" name="Gráfico 8">
            <a:extLst>
              <a:ext uri="{FF2B5EF4-FFF2-40B4-BE49-F238E27FC236}">
                <a16:creationId xmlns:a16="http://schemas.microsoft.com/office/drawing/2014/main" id="{D62D8A99-DF16-4596-8E96-C639298707B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55568150"/>
              </p:ext>
            </p:extLst>
          </p:nvPr>
        </p:nvGraphicFramePr>
        <p:xfrm>
          <a:off x="429036" y="1844824"/>
          <a:ext cx="4086000" cy="2595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Gráfico 9">
            <a:extLst>
              <a:ext uri="{FF2B5EF4-FFF2-40B4-BE49-F238E27FC236}">
                <a16:creationId xmlns:a16="http://schemas.microsoft.com/office/drawing/2014/main" id="{2E8823F8-26E4-4935-9C68-757F2C84FDF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74362754"/>
              </p:ext>
            </p:extLst>
          </p:nvPr>
        </p:nvGraphicFramePr>
        <p:xfrm>
          <a:off x="4595846" y="1844824"/>
          <a:ext cx="4086000" cy="2595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238856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539552" y="802434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 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MINISTERIO DE LAS CULTURAS, LAS ARTES Y EL PATRIMONIO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7002AC0F-BA35-4B75-B4C8-AA1BCB71447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55738636"/>
              </p:ext>
            </p:extLst>
          </p:nvPr>
        </p:nvGraphicFramePr>
        <p:xfrm>
          <a:off x="1410306" y="1844824"/>
          <a:ext cx="6192000" cy="353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769359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539552" y="764704"/>
            <a:ext cx="809905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MENSUAL DE GASTOS A ABRIL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 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MINISTERIO DE LAS CULTURAS, LAS ARTES Y EL PATRIMONIO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AF9E3CC4-14DC-460C-8B88-8F3E1F55EA6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43782544"/>
              </p:ext>
            </p:extLst>
          </p:nvPr>
        </p:nvGraphicFramePr>
        <p:xfrm>
          <a:off x="1476000" y="1772816"/>
          <a:ext cx="6192000" cy="353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677133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509171" y="756403"/>
            <a:ext cx="8134767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 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MINISTERIO DE LAS CULTURAS, LAS ARTES Y EL PATRIMONIO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23388EAA-2174-4AB9-BDF1-4EDC03A7B8A0}"/>
              </a:ext>
            </a:extLst>
          </p:cNvPr>
          <p:cNvSpPr txBox="1">
            <a:spLocks/>
          </p:cNvSpPr>
          <p:nvPr/>
        </p:nvSpPr>
        <p:spPr>
          <a:xfrm>
            <a:off x="509171" y="1412776"/>
            <a:ext cx="8177630" cy="37389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8597692D-C38A-4ADF-BDDB-83C3C3A3FA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5327519"/>
              </p:ext>
            </p:extLst>
          </p:nvPr>
        </p:nvGraphicFramePr>
        <p:xfrm>
          <a:off x="500087" y="1786669"/>
          <a:ext cx="8134742" cy="2053705"/>
        </p:xfrm>
        <a:graphic>
          <a:graphicData uri="http://schemas.openxmlformats.org/drawingml/2006/table">
            <a:tbl>
              <a:tblPr/>
              <a:tblGrid>
                <a:gridCol w="291777">
                  <a:extLst>
                    <a:ext uri="{9D8B030D-6E8A-4147-A177-3AD203B41FA5}">
                      <a16:colId xmlns:a16="http://schemas.microsoft.com/office/drawing/2014/main" val="813900087"/>
                    </a:ext>
                  </a:extLst>
                </a:gridCol>
                <a:gridCol w="3291245">
                  <a:extLst>
                    <a:ext uri="{9D8B030D-6E8A-4147-A177-3AD203B41FA5}">
                      <a16:colId xmlns:a16="http://schemas.microsoft.com/office/drawing/2014/main" val="4256048017"/>
                    </a:ext>
                  </a:extLst>
                </a:gridCol>
                <a:gridCol w="781962">
                  <a:extLst>
                    <a:ext uri="{9D8B030D-6E8A-4147-A177-3AD203B41FA5}">
                      <a16:colId xmlns:a16="http://schemas.microsoft.com/office/drawing/2014/main" val="3738872890"/>
                    </a:ext>
                  </a:extLst>
                </a:gridCol>
                <a:gridCol w="781962">
                  <a:extLst>
                    <a:ext uri="{9D8B030D-6E8A-4147-A177-3AD203B41FA5}">
                      <a16:colId xmlns:a16="http://schemas.microsoft.com/office/drawing/2014/main" val="3645539919"/>
                    </a:ext>
                  </a:extLst>
                </a:gridCol>
                <a:gridCol w="781962">
                  <a:extLst>
                    <a:ext uri="{9D8B030D-6E8A-4147-A177-3AD203B41FA5}">
                      <a16:colId xmlns:a16="http://schemas.microsoft.com/office/drawing/2014/main" val="1805592254"/>
                    </a:ext>
                  </a:extLst>
                </a:gridCol>
                <a:gridCol w="781962">
                  <a:extLst>
                    <a:ext uri="{9D8B030D-6E8A-4147-A177-3AD203B41FA5}">
                      <a16:colId xmlns:a16="http://schemas.microsoft.com/office/drawing/2014/main" val="2924874773"/>
                    </a:ext>
                  </a:extLst>
                </a:gridCol>
                <a:gridCol w="711936">
                  <a:extLst>
                    <a:ext uri="{9D8B030D-6E8A-4147-A177-3AD203B41FA5}">
                      <a16:colId xmlns:a16="http://schemas.microsoft.com/office/drawing/2014/main" val="4170530843"/>
                    </a:ext>
                  </a:extLst>
                </a:gridCol>
                <a:gridCol w="711936">
                  <a:extLst>
                    <a:ext uri="{9D8B030D-6E8A-4147-A177-3AD203B41FA5}">
                      <a16:colId xmlns:a16="http://schemas.microsoft.com/office/drawing/2014/main" val="152166618"/>
                    </a:ext>
                  </a:extLst>
                </a:gridCol>
              </a:tblGrid>
              <a:tr h="13578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4417601"/>
                  </a:ext>
                </a:extLst>
              </a:tr>
              <a:tr h="41583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3023135"/>
                  </a:ext>
                </a:extLst>
              </a:tr>
              <a:tr h="1442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200.618.493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201.805.636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1.187.143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69.194.249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34,5%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34,3%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4975330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59.647.468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59.362.780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-284.688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17.865.408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30,1%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6536561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22.898.160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22.196.688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-701.472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4.738.230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20,7%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21,3%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386702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199.511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198.485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198.485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19345,5%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7737125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100.084.943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100.111.292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26.349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36.031.837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4110526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20.460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20.460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4.642.269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22689,5%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22689,5%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1022496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4.378.965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3.257.350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-1.121.615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306.203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9,4%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8034501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4.527.393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4.775.565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248.172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451.894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9,5%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3259369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6.911.078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6.911.078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0033827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6.000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4.964.912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4.958.912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4.959.919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82665,3%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7660275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2.143.000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-2.137.000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32028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4070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509171" y="756403"/>
            <a:ext cx="8023269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 RESUMEN POR CAPÍTULOS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23388EAA-2174-4AB9-BDF1-4EDC03A7B8A0}"/>
              </a:ext>
            </a:extLst>
          </p:cNvPr>
          <p:cNvSpPr txBox="1">
            <a:spLocks/>
          </p:cNvSpPr>
          <p:nvPr/>
        </p:nvSpPr>
        <p:spPr>
          <a:xfrm>
            <a:off x="509171" y="1412776"/>
            <a:ext cx="8177630" cy="37389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95B618DD-CFA0-4624-9C82-6D85D8C4D7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7508651"/>
              </p:ext>
            </p:extLst>
          </p:nvPr>
        </p:nvGraphicFramePr>
        <p:xfrm>
          <a:off x="509170" y="1791245"/>
          <a:ext cx="8023268" cy="1690008"/>
        </p:xfrm>
        <a:graphic>
          <a:graphicData uri="http://schemas.openxmlformats.org/drawingml/2006/table">
            <a:tbl>
              <a:tblPr/>
              <a:tblGrid>
                <a:gridCol w="278199">
                  <a:extLst>
                    <a:ext uri="{9D8B030D-6E8A-4147-A177-3AD203B41FA5}">
                      <a16:colId xmlns:a16="http://schemas.microsoft.com/office/drawing/2014/main" val="2101163196"/>
                    </a:ext>
                  </a:extLst>
                </a:gridCol>
                <a:gridCol w="278199">
                  <a:extLst>
                    <a:ext uri="{9D8B030D-6E8A-4147-A177-3AD203B41FA5}">
                      <a16:colId xmlns:a16="http://schemas.microsoft.com/office/drawing/2014/main" val="3507599710"/>
                    </a:ext>
                  </a:extLst>
                </a:gridCol>
                <a:gridCol w="3138089">
                  <a:extLst>
                    <a:ext uri="{9D8B030D-6E8A-4147-A177-3AD203B41FA5}">
                      <a16:colId xmlns:a16="http://schemas.microsoft.com/office/drawing/2014/main" val="888683732"/>
                    </a:ext>
                  </a:extLst>
                </a:gridCol>
                <a:gridCol w="745574">
                  <a:extLst>
                    <a:ext uri="{9D8B030D-6E8A-4147-A177-3AD203B41FA5}">
                      <a16:colId xmlns:a16="http://schemas.microsoft.com/office/drawing/2014/main" val="1222176870"/>
                    </a:ext>
                  </a:extLst>
                </a:gridCol>
                <a:gridCol w="745574">
                  <a:extLst>
                    <a:ext uri="{9D8B030D-6E8A-4147-A177-3AD203B41FA5}">
                      <a16:colId xmlns:a16="http://schemas.microsoft.com/office/drawing/2014/main" val="829031657"/>
                    </a:ext>
                  </a:extLst>
                </a:gridCol>
                <a:gridCol w="745574">
                  <a:extLst>
                    <a:ext uri="{9D8B030D-6E8A-4147-A177-3AD203B41FA5}">
                      <a16:colId xmlns:a16="http://schemas.microsoft.com/office/drawing/2014/main" val="1514011601"/>
                    </a:ext>
                  </a:extLst>
                </a:gridCol>
                <a:gridCol w="745574">
                  <a:extLst>
                    <a:ext uri="{9D8B030D-6E8A-4147-A177-3AD203B41FA5}">
                      <a16:colId xmlns:a16="http://schemas.microsoft.com/office/drawing/2014/main" val="826092976"/>
                    </a:ext>
                  </a:extLst>
                </a:gridCol>
                <a:gridCol w="678807">
                  <a:extLst>
                    <a:ext uri="{9D8B030D-6E8A-4147-A177-3AD203B41FA5}">
                      <a16:colId xmlns:a16="http://schemas.microsoft.com/office/drawing/2014/main" val="2687233318"/>
                    </a:ext>
                  </a:extLst>
                </a:gridCol>
                <a:gridCol w="667678">
                  <a:extLst>
                    <a:ext uri="{9D8B030D-6E8A-4147-A177-3AD203B41FA5}">
                      <a16:colId xmlns:a16="http://schemas.microsoft.com/office/drawing/2014/main" val="3239501328"/>
                    </a:ext>
                  </a:extLst>
                </a:gridCol>
              </a:tblGrid>
              <a:tr h="13126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204" marR="8204" marT="8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04" marR="8204" marT="8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7252353"/>
                  </a:ext>
                </a:extLst>
              </a:tr>
              <a:tr h="40199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4516030"/>
                  </a:ext>
                </a:extLst>
              </a:tr>
              <a:tr h="1722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las Culturas y las Artes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128.218.611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130.964.010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2.745.399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49.805.783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38,8%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7761343"/>
                  </a:ext>
                </a:extLst>
              </a:tr>
              <a:tr h="131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las Culturas y las Artes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86.092.600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88.560.603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2.468.003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27.181.481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31,6%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30,7%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8937275"/>
                  </a:ext>
                </a:extLst>
              </a:tr>
              <a:tr h="131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Fondos Culturales y Artísticos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42.126.011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42.403.407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277.396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22.624.302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53,7%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53,4%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0115553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del Patrimonio Cultural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2.104.377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2.041.368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-63.009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364.895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17,3%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17,9%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6396406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del Patrimonio Cultural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70.295.505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68.800.258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-1.495.247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19.023.571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27,1%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27,7%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6011656"/>
                  </a:ext>
                </a:extLst>
              </a:tr>
              <a:tr h="131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del Patrimonio Cultural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57.514.894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55.672.817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-1.842.077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14.968.355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26,9%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7253169"/>
                  </a:ext>
                </a:extLst>
              </a:tr>
              <a:tr h="131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Red de Bibliotecas Públicas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7.003.102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6.752.776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-250.326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1.974.423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28,2%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29,2%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3425371"/>
                  </a:ext>
                </a:extLst>
              </a:tr>
              <a:tr h="131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de Monumentos Nacionales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5.777.509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6.374.665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597.156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2.080.793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32,6%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2918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98134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543021" y="711057"/>
            <a:ext cx="8072837" cy="775759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01. PROGRAMA 01: SUBSECRETARÍA DE LAS CULTURAS Y LAS ARTES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52261" y="1562075"/>
            <a:ext cx="8051069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                     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1 de 2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CBB4DCAC-FBF5-46A6-92DF-6379B9BD6E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5900557"/>
              </p:ext>
            </p:extLst>
          </p:nvPr>
        </p:nvGraphicFramePr>
        <p:xfrm>
          <a:off x="543021" y="1927200"/>
          <a:ext cx="8072836" cy="4325594"/>
        </p:xfrm>
        <a:graphic>
          <a:graphicData uri="http://schemas.openxmlformats.org/drawingml/2006/table">
            <a:tbl>
              <a:tblPr/>
              <a:tblGrid>
                <a:gridCol w="270538">
                  <a:extLst>
                    <a:ext uri="{9D8B030D-6E8A-4147-A177-3AD203B41FA5}">
                      <a16:colId xmlns:a16="http://schemas.microsoft.com/office/drawing/2014/main" val="1455147545"/>
                    </a:ext>
                  </a:extLst>
                </a:gridCol>
                <a:gridCol w="270538">
                  <a:extLst>
                    <a:ext uri="{9D8B030D-6E8A-4147-A177-3AD203B41FA5}">
                      <a16:colId xmlns:a16="http://schemas.microsoft.com/office/drawing/2014/main" val="615309019"/>
                    </a:ext>
                  </a:extLst>
                </a:gridCol>
                <a:gridCol w="270538">
                  <a:extLst>
                    <a:ext uri="{9D8B030D-6E8A-4147-A177-3AD203B41FA5}">
                      <a16:colId xmlns:a16="http://schemas.microsoft.com/office/drawing/2014/main" val="3988011385"/>
                    </a:ext>
                  </a:extLst>
                </a:gridCol>
                <a:gridCol w="3051661">
                  <a:extLst>
                    <a:ext uri="{9D8B030D-6E8A-4147-A177-3AD203B41FA5}">
                      <a16:colId xmlns:a16="http://schemas.microsoft.com/office/drawing/2014/main" val="2836444974"/>
                    </a:ext>
                  </a:extLst>
                </a:gridCol>
                <a:gridCol w="725040">
                  <a:extLst>
                    <a:ext uri="{9D8B030D-6E8A-4147-A177-3AD203B41FA5}">
                      <a16:colId xmlns:a16="http://schemas.microsoft.com/office/drawing/2014/main" val="2519590120"/>
                    </a:ext>
                  </a:extLst>
                </a:gridCol>
                <a:gridCol w="725040">
                  <a:extLst>
                    <a:ext uri="{9D8B030D-6E8A-4147-A177-3AD203B41FA5}">
                      <a16:colId xmlns:a16="http://schemas.microsoft.com/office/drawing/2014/main" val="146847017"/>
                    </a:ext>
                  </a:extLst>
                </a:gridCol>
                <a:gridCol w="725040">
                  <a:extLst>
                    <a:ext uri="{9D8B030D-6E8A-4147-A177-3AD203B41FA5}">
                      <a16:colId xmlns:a16="http://schemas.microsoft.com/office/drawing/2014/main" val="427602541"/>
                    </a:ext>
                  </a:extLst>
                </a:gridCol>
                <a:gridCol w="725040">
                  <a:extLst>
                    <a:ext uri="{9D8B030D-6E8A-4147-A177-3AD203B41FA5}">
                      <a16:colId xmlns:a16="http://schemas.microsoft.com/office/drawing/2014/main" val="1031138997"/>
                    </a:ext>
                  </a:extLst>
                </a:gridCol>
                <a:gridCol w="660111">
                  <a:extLst>
                    <a:ext uri="{9D8B030D-6E8A-4147-A177-3AD203B41FA5}">
                      <a16:colId xmlns:a16="http://schemas.microsoft.com/office/drawing/2014/main" val="2249723342"/>
                    </a:ext>
                  </a:extLst>
                </a:gridCol>
                <a:gridCol w="649290">
                  <a:extLst>
                    <a:ext uri="{9D8B030D-6E8A-4147-A177-3AD203B41FA5}">
                      <a16:colId xmlns:a16="http://schemas.microsoft.com/office/drawing/2014/main" val="3157509153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226308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5515797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86.092.600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88.560.603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2.468.003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27.181.481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998483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22.091.773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21.880.009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-211.764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5.936.176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919096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5.550.627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5.264.659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-285.968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814.802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971852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925997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981627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52.304.956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52.304.956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12.289.510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989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19.494.555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19.494.555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9.673.996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102701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Artesanías de Chile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866.610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866.610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433.305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288073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Cultural Municipalidad de Santiago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3.126.954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3.126.954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1.563.477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976508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Orquestas Sinfónicas Juveniles e Infantiles de Chile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3.393.105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3.393.105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1.696.552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258933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Cultural Palacio de la Moneda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2.126.974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2.126.974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1.063.487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856070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Centro Cultural Gabriela Mistral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3.378.554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3.378.554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1.627.717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70391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290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Instituciones Colaboradoras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3.750.033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3.750.033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1.863.298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045720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Parque Cultural Valparaíso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1.260.395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1.260.395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630.198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857784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Orquestas Regionales Profesionales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1.591.930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1.591.930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795.962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6190226"/>
                  </a:ext>
                </a:extLst>
              </a:tr>
              <a:tr h="1347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1.087.450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1.087.450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227743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Relaciones Exteriores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1.087.450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1.087.450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867633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31.665.878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31.665.878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2.615.514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65272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Actividades de Fomento y Desarrollo Cultural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9.796.251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9.796.251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1.068.964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221803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Conjuntos Artísticos Estables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3.719.705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3.719.705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903.907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251020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del Arte en la Educación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1.649.385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1.649.385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744516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Red Cultura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3.212.527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3.212.527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79.051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423577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Centros de Creación y Desarrollo Artístico para Niños y Jóvenes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2.623.972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2.623.972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435.204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083523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a Organizaciones Culturales Colaboradoras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7.205.723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7.205.723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11.512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683477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Nacional de Desarrollo Artístico en la Educación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1.296.230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1.296.230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51.386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568876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Exportación de Servicios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391.009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391.009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4.667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271746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y Desarrollo de Artes de la Visualidad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1.771.076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1.771.076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60.714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975753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57.073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57.073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212764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57.073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57.073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30954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43749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524113" y="801157"/>
            <a:ext cx="8080335" cy="775759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01. PROGRAMA 01: SUBSECRETARÍA DE LAS CULTURAS Y LAS ARTES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24113" y="1628801"/>
            <a:ext cx="8001580" cy="3582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                     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2 de 2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9FCDB236-8A6E-4960-B539-CB9327D81D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355688"/>
              </p:ext>
            </p:extLst>
          </p:nvPr>
        </p:nvGraphicFramePr>
        <p:xfrm>
          <a:off x="524113" y="1986281"/>
          <a:ext cx="8080336" cy="2841752"/>
        </p:xfrm>
        <a:graphic>
          <a:graphicData uri="http://schemas.openxmlformats.org/drawingml/2006/table">
            <a:tbl>
              <a:tblPr/>
              <a:tblGrid>
                <a:gridCol w="270789">
                  <a:extLst>
                    <a:ext uri="{9D8B030D-6E8A-4147-A177-3AD203B41FA5}">
                      <a16:colId xmlns:a16="http://schemas.microsoft.com/office/drawing/2014/main" val="3992215621"/>
                    </a:ext>
                  </a:extLst>
                </a:gridCol>
                <a:gridCol w="270789">
                  <a:extLst>
                    <a:ext uri="{9D8B030D-6E8A-4147-A177-3AD203B41FA5}">
                      <a16:colId xmlns:a16="http://schemas.microsoft.com/office/drawing/2014/main" val="3792163245"/>
                    </a:ext>
                  </a:extLst>
                </a:gridCol>
                <a:gridCol w="270789">
                  <a:extLst>
                    <a:ext uri="{9D8B030D-6E8A-4147-A177-3AD203B41FA5}">
                      <a16:colId xmlns:a16="http://schemas.microsoft.com/office/drawing/2014/main" val="4076769095"/>
                    </a:ext>
                  </a:extLst>
                </a:gridCol>
                <a:gridCol w="3054496">
                  <a:extLst>
                    <a:ext uri="{9D8B030D-6E8A-4147-A177-3AD203B41FA5}">
                      <a16:colId xmlns:a16="http://schemas.microsoft.com/office/drawing/2014/main" val="3705580397"/>
                    </a:ext>
                  </a:extLst>
                </a:gridCol>
                <a:gridCol w="725714">
                  <a:extLst>
                    <a:ext uri="{9D8B030D-6E8A-4147-A177-3AD203B41FA5}">
                      <a16:colId xmlns:a16="http://schemas.microsoft.com/office/drawing/2014/main" val="3793036014"/>
                    </a:ext>
                  </a:extLst>
                </a:gridCol>
                <a:gridCol w="725714">
                  <a:extLst>
                    <a:ext uri="{9D8B030D-6E8A-4147-A177-3AD203B41FA5}">
                      <a16:colId xmlns:a16="http://schemas.microsoft.com/office/drawing/2014/main" val="4127425190"/>
                    </a:ext>
                  </a:extLst>
                </a:gridCol>
                <a:gridCol w="725714">
                  <a:extLst>
                    <a:ext uri="{9D8B030D-6E8A-4147-A177-3AD203B41FA5}">
                      <a16:colId xmlns:a16="http://schemas.microsoft.com/office/drawing/2014/main" val="3087245773"/>
                    </a:ext>
                  </a:extLst>
                </a:gridCol>
                <a:gridCol w="725714">
                  <a:extLst>
                    <a:ext uri="{9D8B030D-6E8A-4147-A177-3AD203B41FA5}">
                      <a16:colId xmlns:a16="http://schemas.microsoft.com/office/drawing/2014/main" val="1404377128"/>
                    </a:ext>
                  </a:extLst>
                </a:gridCol>
                <a:gridCol w="660724">
                  <a:extLst>
                    <a:ext uri="{9D8B030D-6E8A-4147-A177-3AD203B41FA5}">
                      <a16:colId xmlns:a16="http://schemas.microsoft.com/office/drawing/2014/main" val="3247119428"/>
                    </a:ext>
                  </a:extLst>
                </a:gridCol>
                <a:gridCol w="649893">
                  <a:extLst>
                    <a:ext uri="{9D8B030D-6E8A-4147-A177-3AD203B41FA5}">
                      <a16:colId xmlns:a16="http://schemas.microsoft.com/office/drawing/2014/main" val="1617211235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0196781"/>
                  </a:ext>
                </a:extLst>
              </a:tr>
              <a:tr h="38059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102638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745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4.641.323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622996,4%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622996,4%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824783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745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330535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4.641.323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783569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1.361.565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1.083.095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-278.470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75.905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973422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82.080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57.456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-24.624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672998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107.919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75.543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-32.376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045992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87.210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61.047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-26.163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028505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466.843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326.790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-140.053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37.619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248027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617.513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562.259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-55.254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38.286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545628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1.701.908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1.950.080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248.172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429.725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65358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1.701.908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1.950.080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248.172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429.725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138514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3.078.000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3.078.000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7753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3.078.000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3.078.000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1797083"/>
                  </a:ext>
                </a:extLst>
              </a:tr>
              <a:tr h="2537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Financiamiento de Infraestructura Cultural Pública y/o Privada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3.078.000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3.078.000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733779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2.997.033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2.996.033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2.994.040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299404,0%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143711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2.997.033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2.996.033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2.994.040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299404,0%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268634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60055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5156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40290" y="709025"/>
            <a:ext cx="8087649" cy="775759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01. PROGRAMA 02: FONDOS CULTURALES Y ARTÍSTICOS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74078" y="1532816"/>
            <a:ext cx="8020072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74B41CCC-376C-42A2-AF6F-87AA42AB76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179570"/>
              </p:ext>
            </p:extLst>
          </p:nvPr>
        </p:nvGraphicFramePr>
        <p:xfrm>
          <a:off x="540290" y="1894008"/>
          <a:ext cx="8087650" cy="2502764"/>
        </p:xfrm>
        <a:graphic>
          <a:graphicData uri="http://schemas.openxmlformats.org/drawingml/2006/table">
            <a:tbl>
              <a:tblPr/>
              <a:tblGrid>
                <a:gridCol w="271034">
                  <a:extLst>
                    <a:ext uri="{9D8B030D-6E8A-4147-A177-3AD203B41FA5}">
                      <a16:colId xmlns:a16="http://schemas.microsoft.com/office/drawing/2014/main" val="1208793186"/>
                    </a:ext>
                  </a:extLst>
                </a:gridCol>
                <a:gridCol w="271034">
                  <a:extLst>
                    <a:ext uri="{9D8B030D-6E8A-4147-A177-3AD203B41FA5}">
                      <a16:colId xmlns:a16="http://schemas.microsoft.com/office/drawing/2014/main" val="4031262418"/>
                    </a:ext>
                  </a:extLst>
                </a:gridCol>
                <a:gridCol w="271034">
                  <a:extLst>
                    <a:ext uri="{9D8B030D-6E8A-4147-A177-3AD203B41FA5}">
                      <a16:colId xmlns:a16="http://schemas.microsoft.com/office/drawing/2014/main" val="4176184908"/>
                    </a:ext>
                  </a:extLst>
                </a:gridCol>
                <a:gridCol w="3057261">
                  <a:extLst>
                    <a:ext uri="{9D8B030D-6E8A-4147-A177-3AD203B41FA5}">
                      <a16:colId xmlns:a16="http://schemas.microsoft.com/office/drawing/2014/main" val="2355027973"/>
                    </a:ext>
                  </a:extLst>
                </a:gridCol>
                <a:gridCol w="726371">
                  <a:extLst>
                    <a:ext uri="{9D8B030D-6E8A-4147-A177-3AD203B41FA5}">
                      <a16:colId xmlns:a16="http://schemas.microsoft.com/office/drawing/2014/main" val="2696071077"/>
                    </a:ext>
                  </a:extLst>
                </a:gridCol>
                <a:gridCol w="726371">
                  <a:extLst>
                    <a:ext uri="{9D8B030D-6E8A-4147-A177-3AD203B41FA5}">
                      <a16:colId xmlns:a16="http://schemas.microsoft.com/office/drawing/2014/main" val="2293907739"/>
                    </a:ext>
                  </a:extLst>
                </a:gridCol>
                <a:gridCol w="726371">
                  <a:extLst>
                    <a:ext uri="{9D8B030D-6E8A-4147-A177-3AD203B41FA5}">
                      <a16:colId xmlns:a16="http://schemas.microsoft.com/office/drawing/2014/main" val="20972326"/>
                    </a:ext>
                  </a:extLst>
                </a:gridCol>
                <a:gridCol w="726371">
                  <a:extLst>
                    <a:ext uri="{9D8B030D-6E8A-4147-A177-3AD203B41FA5}">
                      <a16:colId xmlns:a16="http://schemas.microsoft.com/office/drawing/2014/main" val="434955449"/>
                    </a:ext>
                  </a:extLst>
                </a:gridCol>
                <a:gridCol w="661322">
                  <a:extLst>
                    <a:ext uri="{9D8B030D-6E8A-4147-A177-3AD203B41FA5}">
                      <a16:colId xmlns:a16="http://schemas.microsoft.com/office/drawing/2014/main" val="2341187740"/>
                    </a:ext>
                  </a:extLst>
                </a:gridCol>
                <a:gridCol w="650481">
                  <a:extLst>
                    <a:ext uri="{9D8B030D-6E8A-4147-A177-3AD203B41FA5}">
                      <a16:colId xmlns:a16="http://schemas.microsoft.com/office/drawing/2014/main" val="4806036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4660502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6242944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42.126.011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42.403.407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277.396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22.624.302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027729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3.072.071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2.999.719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-72.352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603.916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428393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561.838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546.051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-15.787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24.185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202522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38.490.102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38.490.102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21.629.666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232095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38.095.016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38.095.016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21.629.666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845397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de Fomento del Libro y la Lectura, Ley N° 19.227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7.463.751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7.463.751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3.922.327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241841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de Desarrollo Cultural y las Artes, Ley N° 19.891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15.328.954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15.328.954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10.922.729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03111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520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el Fomento de la Música Nacional, Ley N° 19.928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5.448.810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5.448.810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2.503.854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120984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Fomento Audiovisual, Ley N° 19.981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8.958.162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8.958.162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4.236.686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776010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y Desarrollo de las Artes Escénicas, Ley N° 21.175.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895.339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895.339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44.070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125435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395.086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395.086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267345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395.086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395.086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73318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366.535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365.535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366.535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36653,5%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632045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366.535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365.535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366.535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36653,5%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564035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35242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7969175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3145</Words>
  <Application>Microsoft Office PowerPoint</Application>
  <PresentationFormat>Presentación en pantalla (4:3)</PresentationFormat>
  <Paragraphs>1776</Paragraphs>
  <Slides>14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7" baseType="lpstr">
      <vt:lpstr>Arial</vt:lpstr>
      <vt:lpstr>Calibri</vt:lpstr>
      <vt:lpstr>1_Tema de Office</vt:lpstr>
      <vt:lpstr>EJECUCIÓN ACUMULADA DE GASTOS PRESUPUESTARIOS AL MES DE ABRIL DE 2020 PARTIDA 29: MINISTERIO DE LAS CULTURAS, LAS ARTES Y EL PATRIMONIO</vt:lpstr>
      <vt:lpstr>EJECUCIÓN ACUMULADA DE GASTOS A ABRIL DE 2020  PARTIDA 29 MINISTERIO DE LAS CULTURAS, LAS ARTES Y EL PATRIMONIO</vt:lpstr>
      <vt:lpstr>EJECUCIÓN ACUMULADA DE GASTOS A ABRIL DE 2020  PARTIDA 29 MINISTERIO DE LAS CULTURAS, LAS ARTES Y EL PATRIMONIO</vt:lpstr>
      <vt:lpstr>EJECUCIÓN MENSUAL DE GASTOS A ABRIL DE 2020  PARTIDA 29 MINISTERIO DE LAS CULTURAS, LAS ARTES Y EL PATRIMONIO</vt:lpstr>
      <vt:lpstr>EJECUCIÓN ACUMULADA DE GASTOS A ABRIL DE 2020  PARTIDA 29 MINISTERIO DE LAS CULTURAS, LAS ARTES Y EL PATRIMONIO</vt:lpstr>
      <vt:lpstr>EJECUCIÓN ACUMULADA DE GASTOS A ABRIL DE 2020  PARTIDA 29 RESUMEN POR CAPÍTULOS</vt:lpstr>
      <vt:lpstr>EJECUCIÓN ACUMULADA DE GASTOS A ABRIL DE 2020  PARTIDA 29. CAPÍTUO 01. PROGRAMA 01: SUBSECRETARÍA DE LAS CULTURAS Y LAS ARTES </vt:lpstr>
      <vt:lpstr>EJECUCIÓN ACUMULADA DE GASTOS A ABRIL DE 2020  PARTIDA 29. CAPÍTUO 01. PROGRAMA 01: SUBSECRETARÍA DE LAS CULTURAS Y LAS ARTES </vt:lpstr>
      <vt:lpstr>EJECUCIÓN ACUMULADA DE GASTOS A ABRIL DE 2020  PARTIDA 29. CAPÍTUO 01. PROGRAMA 02: FONDOS CULTURALES Y ARTÍSTICOS </vt:lpstr>
      <vt:lpstr>EJECUCIÓN ACUMULADA DE GASTOS A ABRIL DE 2020  PARTIDA 29. CAPÍTUO 02. PROGRAMA 01: SUBSECRETARÍA DEL PATRIMONIO CULTURAL </vt:lpstr>
      <vt:lpstr>EJECUCIÓN ACUMULADA DE GASTOS A ABRIL DE 2020  PARTIDA 29. CAPÍTUO 03. PROGRAMA 01: SERVICIO NACIONAL DEL PATRIMONIO CULTURAL </vt:lpstr>
      <vt:lpstr>EJECUCIÓN ACUMULADA DE GASTOS A ABRIL DE 2020  PARTIDA 29. CAPÍTUO 03. PROGRAMA 01: SERVICIO NACIONAL DEL PATRIMONIO CULTURAL </vt:lpstr>
      <vt:lpstr>EJECUCIÓN ACUMULADA DE GASTOS A ABRIL DE 2020  PARTIDA 29. CAPÍTUO 03. PROGRAMA 02: RED DE BIBLIOTECAS PÚBLICAS </vt:lpstr>
      <vt:lpstr>EJECUCIÓN ACUMULADA DE GASTOS A ABRIL DE 2020  PARTIDA 29. CAPÍTUO 03. PROGRAMA 03: CONSEJO DE MONUMENTOS NACIONALES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Claudia Soto</dc:creator>
  <cp:lastModifiedBy>Presupuesto</cp:lastModifiedBy>
  <cp:revision>14</cp:revision>
  <dcterms:created xsi:type="dcterms:W3CDTF">2020-01-02T20:22:07Z</dcterms:created>
  <dcterms:modified xsi:type="dcterms:W3CDTF">2020-07-07T03:53:28Z</dcterms:modified>
</cp:coreProperties>
</file>