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0"/>
  </p:notesMasterIdLst>
  <p:handoutMasterIdLst>
    <p:handoutMasterId r:id="rId31"/>
  </p:handoutMasterIdLst>
  <p:sldIdLst>
    <p:sldId id="256" r:id="rId3"/>
    <p:sldId id="326" r:id="rId4"/>
    <p:sldId id="323" r:id="rId5"/>
    <p:sldId id="324" r:id="rId6"/>
    <p:sldId id="264" r:id="rId7"/>
    <p:sldId id="322" r:id="rId8"/>
    <p:sldId id="263" r:id="rId9"/>
    <p:sldId id="302" r:id="rId10"/>
    <p:sldId id="303" r:id="rId11"/>
    <p:sldId id="299" r:id="rId12"/>
    <p:sldId id="300" r:id="rId13"/>
    <p:sldId id="301" r:id="rId14"/>
    <p:sldId id="304" r:id="rId15"/>
    <p:sldId id="305" r:id="rId16"/>
    <p:sldId id="306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19" r:id="rId29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9" autoAdjust="0"/>
    <p:restoredTop sz="93838" autoAdjust="0"/>
  </p:normalViewPr>
  <p:slideViewPr>
    <p:cSldViewPr>
      <p:cViewPr varScale="1">
        <p:scale>
          <a:sx n="86" d="100"/>
          <a:sy n="86" d="100"/>
        </p:scale>
        <p:origin x="142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</a:t>
            </a:r>
            <a:r>
              <a:rPr lang="es-CL" sz="1100" b="1" baseline="0"/>
              <a:t> Presupuesto inicial </a:t>
            </a:r>
            <a:r>
              <a:rPr lang="es-CL" sz="1100" b="1"/>
              <a:t>por Subtítulos de Gastos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667691802010742"/>
          <c:y val="0.17603183578856427"/>
          <c:w val="0.68570723632748809"/>
          <c:h val="0.5225975063537924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5CD-44EE-8DD7-E1FC6892D6B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5CD-44EE-8DD7-E1FC6892D6B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5CD-44EE-8DD7-E1FC6892D6B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5CD-44EE-8DD7-E1FC6892D6B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11'!$C$82:$C$85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ADQUISICIÓN DE ACTIVOS FINANCIEROS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11'!$D$82:$D$85</c:f>
              <c:numCache>
                <c:formatCode>#,##0</c:formatCode>
                <c:ptCount val="4"/>
                <c:pt idx="0">
                  <c:v>1228940973</c:v>
                </c:pt>
                <c:pt idx="1">
                  <c:v>329235489</c:v>
                </c:pt>
                <c:pt idx="2">
                  <c:v>142245469</c:v>
                </c:pt>
                <c:pt idx="3">
                  <c:v>182363696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5CD-44EE-8DD7-E1FC6892D6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'[11.xlsx]Partida 11'!$C$38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'[11.xlsx]Partida 11'!$D$37:$O$37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11'!$D$38:$O$38</c:f>
              <c:numCache>
                <c:formatCode>0.0%</c:formatCode>
                <c:ptCount val="12"/>
                <c:pt idx="0">
                  <c:v>8.5000000000000006E-2</c:v>
                </c:pt>
                <c:pt idx="1">
                  <c:v>6.9000000000000006E-2</c:v>
                </c:pt>
                <c:pt idx="2">
                  <c:v>7.0999999999999994E-2</c:v>
                </c:pt>
                <c:pt idx="3">
                  <c:v>7.8E-2</c:v>
                </c:pt>
                <c:pt idx="4">
                  <c:v>7.6999999999999999E-2</c:v>
                </c:pt>
                <c:pt idx="5">
                  <c:v>0.08</c:v>
                </c:pt>
                <c:pt idx="6">
                  <c:v>7.0999999999999994E-2</c:v>
                </c:pt>
                <c:pt idx="7">
                  <c:v>0.105</c:v>
                </c:pt>
                <c:pt idx="8">
                  <c:v>7.1999999999999995E-2</c:v>
                </c:pt>
                <c:pt idx="9">
                  <c:v>7.1999999999999995E-2</c:v>
                </c:pt>
                <c:pt idx="10">
                  <c:v>7.6999999999999999E-2</c:v>
                </c:pt>
                <c:pt idx="11">
                  <c:v>0.14199999999999999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D7E-44A7-A38F-717846D9665B}"/>
            </c:ext>
          </c:extLst>
        </c:ser>
        <c:ser>
          <c:idx val="1"/>
          <c:order val="1"/>
          <c:tx>
            <c:strRef>
              <c:f>'[11.xlsx]Partida 11'!$C$39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'[11.xlsx]Partida 11'!$D$37:$O$37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11'!$D$39:$O$39</c:f>
              <c:numCache>
                <c:formatCode>0.0%</c:formatCode>
                <c:ptCount val="12"/>
                <c:pt idx="0">
                  <c:v>0.109</c:v>
                </c:pt>
                <c:pt idx="1">
                  <c:v>7.0999999999999994E-2</c:v>
                </c:pt>
                <c:pt idx="2">
                  <c:v>7.3999999999999996E-2</c:v>
                </c:pt>
                <c:pt idx="3">
                  <c:v>8.5999999999999993E-2</c:v>
                </c:pt>
                <c:pt idx="4">
                  <c:v>7.8E-2</c:v>
                </c:pt>
                <c:pt idx="5">
                  <c:v>0.08</c:v>
                </c:pt>
                <c:pt idx="6">
                  <c:v>6.9000000000000006E-2</c:v>
                </c:pt>
                <c:pt idx="7">
                  <c:v>7.9000000000000001E-2</c:v>
                </c:pt>
                <c:pt idx="8">
                  <c:v>7.4999999999999997E-2</c:v>
                </c:pt>
                <c:pt idx="9">
                  <c:v>7.1999999999999995E-2</c:v>
                </c:pt>
                <c:pt idx="10">
                  <c:v>7.4999999999999997E-2</c:v>
                </c:pt>
                <c:pt idx="11">
                  <c:v>0.13143714500000001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D7E-44A7-A38F-717846D9665B}"/>
            </c:ext>
          </c:extLst>
        </c:ser>
        <c:ser>
          <c:idx val="2"/>
          <c:order val="2"/>
          <c:tx>
            <c:strRef>
              <c:f>'[11.xlsx]Partida 11'!$C$40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>
                      <a:solidFill>
                        <a:schemeClr val="tx1"/>
                      </a:solidFill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'[11.xlsx]Partida 11'!$D$37:$O$37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11'!$D$40:$K$40</c:f>
              <c:numCache>
                <c:formatCode>0.0%</c:formatCode>
                <c:ptCount val="8"/>
                <c:pt idx="0">
                  <c:v>0.11344408621831911</c:v>
                </c:pt>
                <c:pt idx="1">
                  <c:v>7.1258636761822147E-2</c:v>
                </c:pt>
                <c:pt idx="2">
                  <c:v>8.101495376165152E-2</c:v>
                </c:pt>
                <c:pt idx="3">
                  <c:v>7.2550963829924819E-2</c:v>
                </c:pt>
                <c:pt idx="4">
                  <c:v>6.5717018262963417E-2</c:v>
                </c:pt>
                <c:pt idx="5">
                  <c:v>7.7736184883459625E-2</c:v>
                </c:pt>
                <c:pt idx="6">
                  <c:v>0.13690258560259583</c:v>
                </c:pt>
                <c:pt idx="7">
                  <c:v>5.8629892924630722E-2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D7E-44A7-A38F-717846D966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628815344"/>
        <c:axId val="628811032"/>
      </c:barChart>
      <c:catAx>
        <c:axId val="62881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628811032"/>
        <c:crosses val="autoZero"/>
        <c:auto val="0"/>
        <c:lblAlgn val="ctr"/>
        <c:lblOffset val="100"/>
        <c:noMultiLvlLbl val="0"/>
      </c:catAx>
      <c:valAx>
        <c:axId val="628811032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6288153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78071337491131E-2"/>
          <c:y val="0.93707902476045912"/>
          <c:w val="0.89999990076854763"/>
          <c:h val="6.2920975239540836E-2"/>
        </c:manualLayout>
      </c:layout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2018 - 2019 - 2020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'[11.xlsx]Partida 11'!$C$34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'[11.xlsx]Partida 11'!$D$33:$O$33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11'!$D$34:$O$34</c:f>
              <c:numCache>
                <c:formatCode>0.0%</c:formatCode>
                <c:ptCount val="12"/>
                <c:pt idx="0">
                  <c:v>8.5000000000000006E-2</c:v>
                </c:pt>
                <c:pt idx="1">
                  <c:v>0.154</c:v>
                </c:pt>
                <c:pt idx="2">
                  <c:v>0.22500000000000001</c:v>
                </c:pt>
                <c:pt idx="3">
                  <c:v>0.30299999999999999</c:v>
                </c:pt>
                <c:pt idx="4">
                  <c:v>0.379</c:v>
                </c:pt>
                <c:pt idx="5">
                  <c:v>0.45800000000000002</c:v>
                </c:pt>
                <c:pt idx="6">
                  <c:v>0.53600000000000003</c:v>
                </c:pt>
                <c:pt idx="7">
                  <c:v>0.63900000000000001</c:v>
                </c:pt>
                <c:pt idx="8">
                  <c:v>0.70699999999999996</c:v>
                </c:pt>
                <c:pt idx="9">
                  <c:v>0.77800000000000002</c:v>
                </c:pt>
                <c:pt idx="10">
                  <c:v>0.85399999999999998</c:v>
                </c:pt>
                <c:pt idx="11">
                  <c:v>0.98099999999999998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C73-471E-8DC9-84475458D4EB}"/>
            </c:ext>
          </c:extLst>
        </c:ser>
        <c:ser>
          <c:idx val="1"/>
          <c:order val="1"/>
          <c:tx>
            <c:strRef>
              <c:f>'[11.xlsx]Partida 11'!$C$35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1F497D"/>
              </a:solidFill>
            </a:ln>
          </c:spPr>
          <c:marker>
            <c:symbol val="none"/>
          </c:marker>
          <c:cat>
            <c:strRef>
              <c:f>'[11.xlsx]Partida 11'!$D$33:$O$33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11'!$D$35:$O$35</c:f>
              <c:numCache>
                <c:formatCode>0.0%</c:formatCode>
                <c:ptCount val="12"/>
                <c:pt idx="0">
                  <c:v>0.109</c:v>
                </c:pt>
                <c:pt idx="1">
                  <c:v>0.18</c:v>
                </c:pt>
                <c:pt idx="2">
                  <c:v>0.254</c:v>
                </c:pt>
                <c:pt idx="3">
                  <c:v>0.33900000000000002</c:v>
                </c:pt>
                <c:pt idx="4">
                  <c:v>0.41599999999999998</c:v>
                </c:pt>
                <c:pt idx="5">
                  <c:v>0.49199999999999999</c:v>
                </c:pt>
                <c:pt idx="6">
                  <c:v>0.55600000000000005</c:v>
                </c:pt>
                <c:pt idx="7">
                  <c:v>0.63400000000000001</c:v>
                </c:pt>
                <c:pt idx="8">
                  <c:v>0.70899999999999996</c:v>
                </c:pt>
                <c:pt idx="9">
                  <c:v>0.78100000000000003</c:v>
                </c:pt>
                <c:pt idx="10">
                  <c:v>0.85599999999999998</c:v>
                </c:pt>
                <c:pt idx="11">
                  <c:v>0.98399999999999999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C73-471E-8DC9-84475458D4EB}"/>
            </c:ext>
          </c:extLst>
        </c:ser>
        <c:ser>
          <c:idx val="2"/>
          <c:order val="2"/>
          <c:tx>
            <c:strRef>
              <c:f>'[11.xlsx]Partida 11'!$C$36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482587064676617E-2"/>
                  <c:y val="3.20320320320320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F06-4003-91D0-0CD7ABD00D3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2338308457711441E-2"/>
                  <c:y val="3.6036036036036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EF06-4003-91D0-0CD7ABD00D3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482587064676617E-2"/>
                  <c:y val="4.8048048048048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F06-4003-91D0-0CD7ABD00D3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9800995024875621E-2"/>
                  <c:y val="4.8048048048047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EF06-4003-91D0-0CD7ABD00D3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9751243781094572E-2"/>
                  <c:y val="5.6056056056055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F06-4003-91D0-0CD7ABD00D3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975124378109453E-2"/>
                  <c:y val="4.8048048048047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F06-4003-91D0-0CD7ABD00D3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74114056672879E-2"/>
                  <c:y val="-2.0340867017444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7.7940428473516456E-3"/>
                  <c:y val="3.7291589531981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'[11.xlsx]Partida 11'!$D$33:$O$33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11'!$D$36:$K$36</c:f>
              <c:numCache>
                <c:formatCode>0.0%</c:formatCode>
                <c:ptCount val="8"/>
                <c:pt idx="0">
                  <c:v>0.11344408621831911</c:v>
                </c:pt>
                <c:pt idx="1">
                  <c:v>0.18469114178721979</c:v>
                </c:pt>
                <c:pt idx="2">
                  <c:v>0.26570225875494541</c:v>
                </c:pt>
                <c:pt idx="3">
                  <c:v>0.33985676412829485</c:v>
                </c:pt>
                <c:pt idx="4">
                  <c:v>0.40557378239125824</c:v>
                </c:pt>
                <c:pt idx="5">
                  <c:v>0.49506464218320134</c:v>
                </c:pt>
                <c:pt idx="6">
                  <c:v>0.63195304659932638</c:v>
                </c:pt>
                <c:pt idx="7">
                  <c:v>0.61330268655928843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C73-471E-8DC9-84475458D4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89664736"/>
        <c:axId val="589666304"/>
      </c:lineChart>
      <c:catAx>
        <c:axId val="589664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89666304"/>
        <c:crosses val="autoZero"/>
        <c:auto val="1"/>
        <c:lblAlgn val="ctr"/>
        <c:lblOffset val="100"/>
        <c:tickLblSkip val="1"/>
        <c:noMultiLvlLbl val="0"/>
      </c:catAx>
      <c:valAx>
        <c:axId val="58966630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8966473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30-09-2020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30-09-2020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1" tIns="46425" rIns="92851" bIns="4642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1" tIns="46425" rIns="92851" bIns="4642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16413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6463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26750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75054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10690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5874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6328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32967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28707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97984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8907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5249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4201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4431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6714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50775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0197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7097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30-09-2020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30-09-2020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30-09-2020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30-09-2020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30-09-2020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30-09-2020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30-09-2020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30-09-2020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30-09-2020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30-09-2020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30-09-2020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30-09-2020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30-09-2020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602E23A4-3B9D-4FA4-BC63-9FF85E52073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30-09-2020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8BCE9540-5D18-4B73-981B-37361D877DD4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AGOSTO </a:t>
            </a:r>
            <a:r>
              <a:rPr lang="es-CL" sz="2000" b="1" dirty="0">
                <a:latin typeface="+mn-lt"/>
              </a:rPr>
              <a:t>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DEFENSA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septiembre </a:t>
            </a:r>
            <a:r>
              <a:rPr lang="es-CL" sz="1200" dirty="0"/>
              <a:t>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517232"/>
            <a:ext cx="770485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579456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ORGANISMOS DE SALUD DEL EJÉRCITO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84784"/>
            <a:ext cx="80042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622089"/>
              </p:ext>
            </p:extLst>
          </p:nvPr>
        </p:nvGraphicFramePr>
        <p:xfrm>
          <a:off x="539553" y="2057987"/>
          <a:ext cx="7920878" cy="3171212"/>
        </p:xfrm>
        <a:graphic>
          <a:graphicData uri="http://schemas.openxmlformats.org/drawingml/2006/table">
            <a:tbl>
              <a:tblPr/>
              <a:tblGrid>
                <a:gridCol w="715104"/>
                <a:gridCol w="361200"/>
                <a:gridCol w="361200"/>
                <a:gridCol w="2729072"/>
                <a:gridCol w="715104"/>
                <a:gridCol w="715104"/>
                <a:gridCol w="689566"/>
                <a:gridCol w="817264"/>
                <a:gridCol w="817264"/>
              </a:tblGrid>
              <a:tr h="17258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853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65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78.408.253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76.604.145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-1.804.108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57.444.964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44.055.914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43.348.079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-707.835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26.645.350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27.273.456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26.771.733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-501.723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14.804.184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164.596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164.596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1.263.919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669.369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-594.550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247.101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-22.572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85.538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-48.609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651.717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363.230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-288.487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118.193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-70.665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376.665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216.377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-160.288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125.558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-3.929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15.650.646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15.650.646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8189" y="6093296"/>
            <a:ext cx="7848872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692696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01: ORGANISMOS DE INDUSTRIA MILITAR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52419"/>
            <a:ext cx="7848872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839385"/>
              </p:ext>
            </p:extLst>
          </p:nvPr>
        </p:nvGraphicFramePr>
        <p:xfrm>
          <a:off x="553687" y="1802402"/>
          <a:ext cx="7848872" cy="4248949"/>
        </p:xfrm>
        <a:graphic>
          <a:graphicData uri="http://schemas.openxmlformats.org/drawingml/2006/table">
            <a:tbl>
              <a:tblPr/>
              <a:tblGrid>
                <a:gridCol w="539399"/>
                <a:gridCol w="303412"/>
                <a:gridCol w="303412"/>
                <a:gridCol w="3668528"/>
                <a:gridCol w="542464"/>
                <a:gridCol w="542464"/>
                <a:gridCol w="576177"/>
                <a:gridCol w="686508"/>
                <a:gridCol w="686508"/>
              </a:tblGrid>
              <a:tr h="17387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247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82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5.783.172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5.092.371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-690.801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2.727.935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3.427.755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3.364.025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-63.730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2.110.074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1.483.436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1.124.461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-358.975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401.114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Internacional Permanente de Armas Portátiles de Fuego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735.125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467.980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-267.145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146.635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-92.340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434.519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294.533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-139.986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-12.637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87.886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76.369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-16.188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3145" y="6290877"/>
            <a:ext cx="7704856" cy="3113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1" y="677667"/>
            <a:ext cx="770485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7449" y="1268760"/>
            <a:ext cx="77048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398696"/>
              </p:ext>
            </p:extLst>
          </p:nvPr>
        </p:nvGraphicFramePr>
        <p:xfrm>
          <a:off x="539552" y="1580077"/>
          <a:ext cx="7704856" cy="4710806"/>
        </p:xfrm>
        <a:graphic>
          <a:graphicData uri="http://schemas.openxmlformats.org/drawingml/2006/table">
            <a:tbl>
              <a:tblPr/>
              <a:tblGrid>
                <a:gridCol w="698942"/>
                <a:gridCol w="326393"/>
                <a:gridCol w="326393"/>
                <a:gridCol w="2799069"/>
                <a:gridCol w="702240"/>
                <a:gridCol w="702240"/>
                <a:gridCol w="672567"/>
                <a:gridCol w="738506"/>
                <a:gridCol w="738506"/>
              </a:tblGrid>
              <a:tr h="16036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58" marR="9258" marT="9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8" marR="9258" marT="9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112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04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388.362.652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398.895.355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10.532.703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268.099.864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325.035.886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328.973.605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3.937.719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221.066.883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55.469.962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53.503.713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-1.966.249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33.014.657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49.852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49.852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30.017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49.852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49.852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30.017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4.898.315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13.501.225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8.602.910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12.760.171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85.495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85.495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53.423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Atenciones Médicas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4.513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4.513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4.513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Clubes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80.982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80.982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48.910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197.425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8.800.335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8.602.910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8.091.363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7.306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7.306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171.633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171.633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105.210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18.486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18.486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18.486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4.615.395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8.602.910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3.987.515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7.967.667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1.853.389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4.615.395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2.762.006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4.615.385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Administrador Financiero Sistema Salud Armada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2.761.996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1.853.389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-908.607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1.853.389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2.761.996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2.761.986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2.761.996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1.673.248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-1.673.238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14.600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1.631.571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1.616.971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652.696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233.705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775.000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541.295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512.938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221.590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-291.348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209.004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644.515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328.757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-315.758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268.089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267.490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91.931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-175.559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90.722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1.235.389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214.293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-1.021.096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84.881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1.235.389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1.235.389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575.440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7473" y="5553355"/>
            <a:ext cx="781632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81467" y="838188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7473" y="1944244"/>
            <a:ext cx="7659485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006962"/>
              </p:ext>
            </p:extLst>
          </p:nvPr>
        </p:nvGraphicFramePr>
        <p:xfrm>
          <a:off x="481468" y="2351420"/>
          <a:ext cx="8205334" cy="2877783"/>
        </p:xfrm>
        <a:graphic>
          <a:graphicData uri="http://schemas.openxmlformats.org/drawingml/2006/table">
            <a:tbl>
              <a:tblPr/>
              <a:tblGrid>
                <a:gridCol w="696306"/>
                <a:gridCol w="391672"/>
                <a:gridCol w="391672"/>
                <a:gridCol w="2816874"/>
                <a:gridCol w="696306"/>
                <a:gridCol w="696306"/>
                <a:gridCol w="743782"/>
                <a:gridCol w="886208"/>
                <a:gridCol w="886208"/>
              </a:tblGrid>
              <a:tr h="18717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321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56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73.231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62.276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-10.955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1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1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-5.221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1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1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1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1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1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1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1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1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6381328"/>
            <a:ext cx="7724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7345" y="569586"/>
            <a:ext cx="792088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07.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01: DIRECCIÓN GENERAL DEL TERRITORIO MARÍTIMO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3311" y="1497375"/>
            <a:ext cx="7632848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60635"/>
              </p:ext>
            </p:extLst>
          </p:nvPr>
        </p:nvGraphicFramePr>
        <p:xfrm>
          <a:off x="611560" y="1811322"/>
          <a:ext cx="7936664" cy="4425989"/>
        </p:xfrm>
        <a:graphic>
          <a:graphicData uri="http://schemas.openxmlformats.org/drawingml/2006/table">
            <a:tbl>
              <a:tblPr/>
              <a:tblGrid>
                <a:gridCol w="713559"/>
                <a:gridCol w="333219"/>
                <a:gridCol w="333219"/>
                <a:gridCol w="2978774"/>
                <a:gridCol w="716925"/>
                <a:gridCol w="716925"/>
                <a:gridCol w="636145"/>
                <a:gridCol w="753949"/>
                <a:gridCol w="753949"/>
              </a:tblGrid>
              <a:tr h="16781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391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02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117.828.685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307.329.664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#########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38.281.014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20.994.763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19.690.708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-1.304.055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13.094.429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40.990.805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35.125.342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-5.865.463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19.847.477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838.043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823.461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-14.582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823.461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768.724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Hidrográfico y Oceanográfico de la Armada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768.724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-14.582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Membresía OMI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Membresía AIFM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-14.582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196.753.786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#########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196.724.946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#########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2.816.603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1.499.065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-1.317.538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482.818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314.769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260.710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-54.059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219.179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2.006.685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953.684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-1.053.001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154.377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495.149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-210.478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109.262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44.589.089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44.589.089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44.589.089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44.589.089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7.570.542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7.570.542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2.755.158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7.570.542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7.570.542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2.755.158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1.277.671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1.277.671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1.277.671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1.277.671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1.277.671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1.277.671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80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7" y="5949280"/>
            <a:ext cx="5616624" cy="298681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7" y="620688"/>
            <a:ext cx="76328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08. PROGRAMA 01:  DIRECCIÓN DE SANIDAD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24994" y="1580398"/>
            <a:ext cx="7488832" cy="1969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187739"/>
              </p:ext>
            </p:extLst>
          </p:nvPr>
        </p:nvGraphicFramePr>
        <p:xfrm>
          <a:off x="683567" y="1988844"/>
          <a:ext cx="7632850" cy="3801945"/>
        </p:xfrm>
        <a:graphic>
          <a:graphicData uri="http://schemas.openxmlformats.org/drawingml/2006/table">
            <a:tbl>
              <a:tblPr/>
              <a:tblGrid>
                <a:gridCol w="703356"/>
                <a:gridCol w="355267"/>
                <a:gridCol w="355267"/>
                <a:gridCol w="2529929"/>
                <a:gridCol w="703356"/>
                <a:gridCol w="703356"/>
                <a:gridCol w="674647"/>
                <a:gridCol w="803836"/>
                <a:gridCol w="803836"/>
              </a:tblGrid>
              <a:tr h="17097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359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43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77.986.462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76.967.461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-1.019.001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47.444.634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30.732.069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30.878.540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146.471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19.545.363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36.925.416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35.922.170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-1.003.246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18.543.958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321.509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321.509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113.463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321.509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321.509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113.463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644.577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644.577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409.620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644.577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644.577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409.620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84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1.237.230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497.512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-739.718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207.331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-99.091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648.472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260.762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-387.710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166.785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102.087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-151.786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117.849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-70.460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8.113.625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8.691.117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577.492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8.622.414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8.113.625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8.691.117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577.492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8.622.414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4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59" y="6418411"/>
            <a:ext cx="5166784" cy="241002"/>
          </a:xfrm>
        </p:spPr>
        <p:txBody>
          <a:bodyPr/>
          <a:lstStyle/>
          <a:p>
            <a:r>
              <a:rPr lang="es-CL" sz="1000" dirty="0"/>
              <a:t>Fuente: Elaboración propia en base  a Informes de ejecución presupuestaria mensual de DIPRES</a:t>
            </a:r>
          </a:p>
          <a:p>
            <a:endParaRPr lang="es-CL" sz="11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981942" y="645302"/>
            <a:ext cx="770485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03751" y="1236395"/>
            <a:ext cx="763284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437286"/>
              </p:ext>
            </p:extLst>
          </p:nvPr>
        </p:nvGraphicFramePr>
        <p:xfrm>
          <a:off x="611559" y="1464062"/>
          <a:ext cx="8075241" cy="4892280"/>
        </p:xfrm>
        <a:graphic>
          <a:graphicData uri="http://schemas.openxmlformats.org/drawingml/2006/table">
            <a:tbl>
              <a:tblPr/>
              <a:tblGrid>
                <a:gridCol w="848692"/>
                <a:gridCol w="313509"/>
                <a:gridCol w="313509"/>
                <a:gridCol w="2280069"/>
                <a:gridCol w="848692"/>
                <a:gridCol w="848692"/>
                <a:gridCol w="848692"/>
                <a:gridCol w="886693"/>
                <a:gridCol w="886693"/>
              </a:tblGrid>
              <a:tr h="13380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438" marR="7438" marT="7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38" marR="7438" marT="7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0978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56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231.863.401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248.066.480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16.203.079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166.250.408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196.209.496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195.745.440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-464.056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131.394.707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29.553.839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27.407.848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-2.145.991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13.567.570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4.011.151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15.228.666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11.217.515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12.533.184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727.926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727.926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650.375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74.985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74.985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Medicina Curativa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622.327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622.327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619.495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30.614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30.614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30.614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1.769.719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12.987.234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11.217.515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10.369.313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7.753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7.753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FACH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359.805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359.805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359.805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1.212.125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12.429.640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11.217.515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9.855.923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136.513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136.513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100.062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41.194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41.194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41.194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7.295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7.295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7.295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5.034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5.034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5.034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1.513.506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1.513.506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1.513.496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1.513.496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1.513.496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1.513.496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1.587.891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887.123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-700.768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273.778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436.330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345.468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-90.862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38.052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26.636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-11.416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28.702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107,8%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526.217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164.960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-361.257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74.332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524.104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200.177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-323.927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20.161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17.480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12.236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-5.244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45.708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137.646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91.938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150.583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109,4%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289.690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289.690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140.511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289.690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289.690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140.511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501.024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501.024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339.152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501.024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501.024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339.152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8.006.689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8.006.689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8.001.506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8.006.689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8.006.689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8.001.506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78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59" y="5805264"/>
            <a:ext cx="612068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11560" y="1598619"/>
            <a:ext cx="7704856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695707"/>
              </p:ext>
            </p:extLst>
          </p:nvPr>
        </p:nvGraphicFramePr>
        <p:xfrm>
          <a:off x="611559" y="2012246"/>
          <a:ext cx="7776866" cy="3721006"/>
        </p:xfrm>
        <a:graphic>
          <a:graphicData uri="http://schemas.openxmlformats.org/drawingml/2006/table">
            <a:tbl>
              <a:tblPr/>
              <a:tblGrid>
                <a:gridCol w="649962"/>
                <a:gridCol w="374106"/>
                <a:gridCol w="374106"/>
                <a:gridCol w="2705653"/>
                <a:gridCol w="649962"/>
                <a:gridCol w="649962"/>
                <a:gridCol w="710423"/>
                <a:gridCol w="831346"/>
                <a:gridCol w="831346"/>
              </a:tblGrid>
              <a:tr h="18262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929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96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49.309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2442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5" y="5832366"/>
            <a:ext cx="6979842" cy="3493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7" y="890392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11. PROGRAMA 01: ORGANISMOS DE SALUD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55576" y="1590358"/>
            <a:ext cx="7560841" cy="2544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114421"/>
              </p:ext>
            </p:extLst>
          </p:nvPr>
        </p:nvGraphicFramePr>
        <p:xfrm>
          <a:off x="755575" y="1953690"/>
          <a:ext cx="7776865" cy="3779562"/>
        </p:xfrm>
        <a:graphic>
          <a:graphicData uri="http://schemas.openxmlformats.org/drawingml/2006/table">
            <a:tbl>
              <a:tblPr/>
              <a:tblGrid>
                <a:gridCol w="708960"/>
                <a:gridCol w="358098"/>
                <a:gridCol w="358098"/>
                <a:gridCol w="2633283"/>
                <a:gridCol w="708960"/>
                <a:gridCol w="708960"/>
                <a:gridCol w="680024"/>
                <a:gridCol w="810241"/>
                <a:gridCol w="810241"/>
              </a:tblGrid>
              <a:tr h="1855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809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34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38.774.452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41.368.215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2.593.763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24.926.884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16.323.303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15.934.294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-389.009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10.114.266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18.909.291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18.492.410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-416.881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8.325.848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77.889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397.889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77.889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397.889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550.615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297.778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-252.837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-22.876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217.146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-160.857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103.110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-61.648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-7.456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6.182.490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3.332.490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6.182.490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6.182.490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3.332.490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6.182.490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917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298953"/>
            <a:ext cx="6192688" cy="191046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620688"/>
            <a:ext cx="828092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18. PROGRAMA 01: DIRECCIÓN GENERAL DE MOVILIZACIÓN NACIONAL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03513" y="1288992"/>
            <a:ext cx="727280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307741"/>
              </p:ext>
            </p:extLst>
          </p:nvPr>
        </p:nvGraphicFramePr>
        <p:xfrm>
          <a:off x="467544" y="1635646"/>
          <a:ext cx="8280919" cy="4663306"/>
        </p:xfrm>
        <a:graphic>
          <a:graphicData uri="http://schemas.openxmlformats.org/drawingml/2006/table">
            <a:tbl>
              <a:tblPr/>
              <a:tblGrid>
                <a:gridCol w="581117"/>
                <a:gridCol w="326878"/>
                <a:gridCol w="326878"/>
                <a:gridCol w="3777263"/>
                <a:gridCol w="584419"/>
                <a:gridCol w="584419"/>
                <a:gridCol w="620739"/>
                <a:gridCol w="739603"/>
                <a:gridCol w="739603"/>
              </a:tblGrid>
              <a:tr h="1397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2801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34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7.401.048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6.793.899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-607.149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3.339.615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1.614.853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1.477.710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-137.143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979.129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1.770.995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1.515.877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-255.118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525.933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52.106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52.106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31.269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52.106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52.106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31.269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3.922.325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3.652.242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-270.083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1.609.608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1.346.608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1.286.608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-60.000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203.978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Incentivos Servicio Militar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1.346.608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1.286.608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-60.000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203.978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2.328.075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2.328.075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1.386.461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60.455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60.455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60.455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2.267.620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2.267.620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1.326.006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37.559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37.559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19.169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37.559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37.559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19.169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210.083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-210.083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para la Prohibición de Armas Químicas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202.406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-202.406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9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Conferencia de Estados Partes del Tratado sobre el Comercio de Armas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3.861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-3.861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de Armas Convencionales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3.816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-3.816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84.667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48.637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-36.030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26.349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13.950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3.996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-9.954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7.207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3.211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-3.996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3.211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24.267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12.187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-12.080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6.878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39.243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29.243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16.260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39.119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39.119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39.119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39.119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39.119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39.119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646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E86721E8-22E4-486D-8238-74C2B3541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5A28A890-7896-4175-84FF-1B7DD948D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xmlns="" id="{15EFFFBC-1615-41B2-B732-18025E4B982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3291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7021" y="6232298"/>
            <a:ext cx="7200800" cy="30661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764704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19. PROGRAMA 01: INSTITUTO GEOGRÁFICO MILITAR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57021" y="1477135"/>
            <a:ext cx="784887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626900"/>
              </p:ext>
            </p:extLst>
          </p:nvPr>
        </p:nvGraphicFramePr>
        <p:xfrm>
          <a:off x="611558" y="1783741"/>
          <a:ext cx="7920883" cy="4448553"/>
        </p:xfrm>
        <a:graphic>
          <a:graphicData uri="http://schemas.openxmlformats.org/drawingml/2006/table">
            <a:tbl>
              <a:tblPr/>
              <a:tblGrid>
                <a:gridCol w="643913"/>
                <a:gridCol w="362203"/>
                <a:gridCol w="362203"/>
                <a:gridCol w="2930542"/>
                <a:gridCol w="647574"/>
                <a:gridCol w="647574"/>
                <a:gridCol w="687818"/>
                <a:gridCol w="819528"/>
                <a:gridCol w="819528"/>
              </a:tblGrid>
              <a:tr h="16213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653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2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4.406.235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4.055.042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-351.193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2.504.995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2.678.648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2.667.541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-11.107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1.718.844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1.382.418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1.187.831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-194.587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625.801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3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Panamericano de Geografía e Historia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de Geodesia y Geofísica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Geográfica Internacional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Cartográfica Internacional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4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Internacional de Fotometría y Sensores Remotos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311.249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-208.160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89.073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78.545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78.545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-211.970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2974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6017" y="6016006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017" y="764704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20. PROGRAMA 01: SERVICIO HIDROGRÁFICO Y OCEANOGRÁFICO DE LA ARMADA DE CHILE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83318" y="1901545"/>
            <a:ext cx="806678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837649"/>
              </p:ext>
            </p:extLst>
          </p:nvPr>
        </p:nvGraphicFramePr>
        <p:xfrm>
          <a:off x="506017" y="2208165"/>
          <a:ext cx="8180785" cy="3807847"/>
        </p:xfrm>
        <a:graphic>
          <a:graphicData uri="http://schemas.openxmlformats.org/drawingml/2006/table">
            <a:tbl>
              <a:tblPr/>
              <a:tblGrid>
                <a:gridCol w="684649"/>
                <a:gridCol w="385115"/>
                <a:gridCol w="385115"/>
                <a:gridCol w="2769720"/>
                <a:gridCol w="688540"/>
                <a:gridCol w="762451"/>
                <a:gridCol w="762451"/>
                <a:gridCol w="871372"/>
                <a:gridCol w="871372"/>
              </a:tblGrid>
              <a:tr h="17814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556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38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6.184.401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5.126.500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-1.057.901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3.620.175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2.972.439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2.775.435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-197.004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1.857.485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2.130.573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1.837.234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-293.339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1.105.332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-17.735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-17.735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6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Hidrográfica Internacional (OHI)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-17.735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1.052.552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502.729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-549.823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462.114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-34.563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36.631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-28.744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638.143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281.792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-356.351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253.197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-36.229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162.517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-93.936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154.069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184.816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184.816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4713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6600" y="6453336"/>
            <a:ext cx="7200800" cy="268139"/>
          </a:xfrm>
        </p:spPr>
        <p:txBody>
          <a:bodyPr/>
          <a:lstStyle/>
          <a:p>
            <a:r>
              <a:rPr lang="es-CL" sz="9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6600" y="48481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21. PROGRAMA 01: DIRECCIÓN GENERAL DE AERONÁUTICA CIVIL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66600" y="1129210"/>
            <a:ext cx="7560841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442698"/>
              </p:ext>
            </p:extLst>
          </p:nvPr>
        </p:nvGraphicFramePr>
        <p:xfrm>
          <a:off x="466600" y="1453866"/>
          <a:ext cx="8220203" cy="4902484"/>
        </p:xfrm>
        <a:graphic>
          <a:graphicData uri="http://schemas.openxmlformats.org/drawingml/2006/table">
            <a:tbl>
              <a:tblPr/>
              <a:tblGrid>
                <a:gridCol w="798948"/>
                <a:gridCol w="340928"/>
                <a:gridCol w="340928"/>
                <a:gridCol w="2713665"/>
                <a:gridCol w="798948"/>
                <a:gridCol w="798948"/>
                <a:gridCol w="798948"/>
                <a:gridCol w="812723"/>
                <a:gridCol w="816167"/>
              </a:tblGrid>
              <a:tr h="10613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5849" marR="5849" marT="58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5849" marR="5849" marT="58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263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339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330.866.464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339.453.774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8.587.310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282.035.243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121.999.569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121.799.624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-199.945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77.080.712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28.041.639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20.522.600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-7.519.039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10.792.900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216.049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216.049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918.178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425,0%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216.049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216.049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190.382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727.796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1.983.536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1.983.536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1.973.815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1.286.101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1.286.101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1.276.380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9.721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9.721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1.186.780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1.186.780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1.186.780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Clubes Aéreos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89.600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89.600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89.600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84.515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84.515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84.515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84.515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84.515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84.515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612.920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612.920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612.920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612.920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612.920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612.920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12.481.216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38.619.368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26.138.152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137.047.884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354,9%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1.103.789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1.103.789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670.457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11.377.427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37.515.579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26.138.152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136.377.427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363,5%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606.857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606.857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214.034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90.353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90.353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9.120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 Fondos de Terceros                                              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516.504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516.504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204.914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13.023.428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6.043.459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-6.979.969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2.677.864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472.684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272.684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266.406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677.253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71.483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-605.770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62.687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9.359.590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4.195.910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-5.163.680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1.839.991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1.490.859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738.380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-752.479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143.935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1.023.042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765.002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-258.040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364.845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101.354.762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101.354.762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30.000.000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200.492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162.365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-38.127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6.686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200.492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162.365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-38.127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6.686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79.134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79.134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40.554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79.134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79.134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40.554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50.879.782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43.233.250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-7.646.532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18.442.300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42.798.564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35.152.032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-7.646.532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18.382.060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 a concesionarios aeroportuarios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42.798.564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35.152.032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-7.646.532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18.382.060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8.081.218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8.081.218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60.240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62.419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62.419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60.240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 IVA concesiones -MOP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8.018.799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8.018.799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6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2.871.587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2.871.587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2.840.316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08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2.871.587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2.871.587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2.840.316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08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1.961.183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1.961.183 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49" marR="5849" marT="5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49" marR="5849" marT="58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7746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1189" y="5673561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856" y="676033"/>
            <a:ext cx="799477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22. PROGRAMA 01: SERVICIO AEROFOTOGRAMÉTRICO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62829" y="1693053"/>
            <a:ext cx="7994775" cy="2949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284361"/>
              </p:ext>
            </p:extLst>
          </p:nvPr>
        </p:nvGraphicFramePr>
        <p:xfrm>
          <a:off x="621188" y="2022546"/>
          <a:ext cx="7963442" cy="3333350"/>
        </p:xfrm>
        <a:graphic>
          <a:graphicData uri="http://schemas.openxmlformats.org/drawingml/2006/table">
            <a:tbl>
              <a:tblPr/>
              <a:tblGrid>
                <a:gridCol w="675129"/>
                <a:gridCol w="379758"/>
                <a:gridCol w="379758"/>
                <a:gridCol w="2731199"/>
                <a:gridCol w="678965"/>
                <a:gridCol w="678965"/>
                <a:gridCol w="721160"/>
                <a:gridCol w="859254"/>
                <a:gridCol w="859254"/>
              </a:tblGrid>
              <a:tr h="1636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10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47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2.602.143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2.117.526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-484.617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1.086.939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976.039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880.362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-95.677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502.506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1.295.878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1.004.551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-291.327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303.726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206.113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-97.613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-26.070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154.855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96.929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-57.926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-13.506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1605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6320836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1" y="661337"/>
            <a:ext cx="806678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23. PROGRAMA 01: SUBSECRETARÍA PARA LAS FUERZAS ARMADAS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75554" y="1375854"/>
            <a:ext cx="7994775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94573" y="5913404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36014"/>
              </p:ext>
            </p:extLst>
          </p:nvPr>
        </p:nvGraphicFramePr>
        <p:xfrm>
          <a:off x="539552" y="1693863"/>
          <a:ext cx="8066781" cy="4153402"/>
        </p:xfrm>
        <a:graphic>
          <a:graphicData uri="http://schemas.openxmlformats.org/drawingml/2006/table">
            <a:tbl>
              <a:tblPr/>
              <a:tblGrid>
                <a:gridCol w="849136"/>
                <a:gridCol w="313672"/>
                <a:gridCol w="313672"/>
                <a:gridCol w="2268583"/>
                <a:gridCol w="849136"/>
                <a:gridCol w="849136"/>
                <a:gridCol w="849136"/>
                <a:gridCol w="887155"/>
                <a:gridCol w="887155"/>
              </a:tblGrid>
              <a:tr h="1636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127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48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13.717.289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13.465.248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-252.041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8.539.757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9.977.359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10.109.053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131.694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6.168.925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2.170.604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2.049.278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-121.326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815.271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207.383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207.383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206.471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181.228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181.228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180.316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1.083.613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613.821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-469.792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360.649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313.304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313.304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169.242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310.274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310.274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169.242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-474.768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-474.768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295.541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300.517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191.407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 Civil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295.541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300.517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191.407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485.713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485.713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288.441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83.722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83.722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356.955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356.955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250.955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0183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3965" y="5953709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694" y="795973"/>
            <a:ext cx="80327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24. PROGRAMA 01: SUBSECRETARÍA DE DEFENSA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0075" y="1740288"/>
            <a:ext cx="7994775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794955" y="5539395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268838"/>
              </p:ext>
            </p:extLst>
          </p:nvPr>
        </p:nvGraphicFramePr>
        <p:xfrm>
          <a:off x="610075" y="2178645"/>
          <a:ext cx="7994775" cy="3323240"/>
        </p:xfrm>
        <a:graphic>
          <a:graphicData uri="http://schemas.openxmlformats.org/drawingml/2006/table">
            <a:tbl>
              <a:tblPr/>
              <a:tblGrid>
                <a:gridCol w="601317"/>
                <a:gridCol w="338240"/>
                <a:gridCol w="338240"/>
                <a:gridCol w="2951918"/>
                <a:gridCol w="604733"/>
                <a:gridCol w="604733"/>
                <a:gridCol w="642316"/>
                <a:gridCol w="956639"/>
                <a:gridCol w="956639"/>
              </a:tblGrid>
              <a:tr h="16310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950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40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5.176.709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5.058.545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-118.164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3.306.415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3.167.588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3.161.803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-5.785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1.952.731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964.252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867.967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-96.285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194.273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1.028.863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938.369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-90.494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656.572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121.839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121.839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907.024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866.530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-40.494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584.732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6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Nacional de Estudios Políticos y Estratégicos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907.024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866.530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-40.494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584.732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442.234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442.234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0372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3" y="6492875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27583" y="522838"/>
            <a:ext cx="7488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27584" y="1257437"/>
            <a:ext cx="7787208" cy="2993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816622" y="6132063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439304"/>
              </p:ext>
            </p:extLst>
          </p:nvPr>
        </p:nvGraphicFramePr>
        <p:xfrm>
          <a:off x="827582" y="1534264"/>
          <a:ext cx="7488836" cy="4597798"/>
        </p:xfrm>
        <a:graphic>
          <a:graphicData uri="http://schemas.openxmlformats.org/drawingml/2006/table">
            <a:tbl>
              <a:tblPr/>
              <a:tblGrid>
                <a:gridCol w="660139"/>
                <a:gridCol w="308273"/>
                <a:gridCol w="308273"/>
                <a:gridCol w="2793133"/>
                <a:gridCol w="660139"/>
                <a:gridCol w="660139"/>
                <a:gridCol w="625886"/>
                <a:gridCol w="734870"/>
                <a:gridCol w="737984"/>
              </a:tblGrid>
              <a:tr h="13375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0962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55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12.115.902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9.680.236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-2.435.666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5.260.646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709.918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683.202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-26.716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382.044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1.107.423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1.101.109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-6.314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469.887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10.111.859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7.856.904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-2.254.955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4.273.694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5.148.999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2.934.377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-2.214.622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2.326.876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217.053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95.290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-121.763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81.629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77.929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66.834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-11.095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48.874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44.023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44.023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27.049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 Ejército de Chile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1.096.935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955.559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-141.376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863.522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351.293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271.780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-79.513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193.027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3.361.766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1.500.891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-1.860.875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1.112.775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4.962.860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4.922.527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-40.333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1.946.818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Austral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258.115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258.182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131.456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1.243.731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1.244.819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414.030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3.172.424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3.130.855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-41.569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1.274.241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Norte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279.598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279.675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127.021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7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83.523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33.585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-49.938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29.585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24.624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-24.624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7.126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-3.503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1.674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6.904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-6.904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43.195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28.891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-14.304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27.714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103.179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-97.743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103.179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-97.743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 Armada de Chile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5.436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97.743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-97.743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1620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8064" y="6140326"/>
            <a:ext cx="7128792" cy="21602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8409" y="692696"/>
            <a:ext cx="82296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</a:t>
            </a:r>
            <a:r>
              <a:rPr lang="es-CL" sz="1600" b="1" dirty="0" smtClean="0">
                <a:solidFill>
                  <a:prstClr val="black"/>
                </a:solidFill>
                <a:ea typeface="+mj-ea"/>
                <a:cs typeface="+mj-cs"/>
              </a:rPr>
              <a:t>MAYOR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32191" y="1502222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311196"/>
              </p:ext>
            </p:extLst>
          </p:nvPr>
        </p:nvGraphicFramePr>
        <p:xfrm>
          <a:off x="432190" y="1790246"/>
          <a:ext cx="8205818" cy="4350083"/>
        </p:xfrm>
        <a:graphic>
          <a:graphicData uri="http://schemas.openxmlformats.org/drawingml/2006/table">
            <a:tbl>
              <a:tblPr/>
              <a:tblGrid>
                <a:gridCol w="639320"/>
                <a:gridCol w="359618"/>
                <a:gridCol w="359618"/>
                <a:gridCol w="3258351"/>
                <a:gridCol w="639320"/>
                <a:gridCol w="639320"/>
                <a:gridCol w="682911"/>
                <a:gridCol w="813680"/>
                <a:gridCol w="813680"/>
              </a:tblGrid>
              <a:tr h="17143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500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50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2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OTAN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OTTAWA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OSLO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316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5262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5" y="5795605"/>
            <a:ext cx="7488832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4567735"/>
              </p:ext>
            </p:extLst>
          </p:nvPr>
        </p:nvGraphicFramePr>
        <p:xfrm>
          <a:off x="467544" y="1843200"/>
          <a:ext cx="8219256" cy="3602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9305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3399654"/>
              </p:ext>
            </p:extLst>
          </p:nvPr>
        </p:nvGraphicFramePr>
        <p:xfrm>
          <a:off x="539552" y="1843087"/>
          <a:ext cx="8147248" cy="3746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4969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23616"/>
            <a:ext cx="80752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5877272"/>
            <a:ext cx="5760640" cy="337963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703473"/>
            <a:ext cx="7632848" cy="3337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637981"/>
              </p:ext>
            </p:extLst>
          </p:nvPr>
        </p:nvGraphicFramePr>
        <p:xfrm>
          <a:off x="457200" y="2204859"/>
          <a:ext cx="8075239" cy="3429009"/>
        </p:xfrm>
        <a:graphic>
          <a:graphicData uri="http://schemas.openxmlformats.org/drawingml/2006/table">
            <a:tbl>
              <a:tblPr/>
              <a:tblGrid>
                <a:gridCol w="1007951"/>
                <a:gridCol w="2636180"/>
                <a:gridCol w="1000197"/>
                <a:gridCol w="961430"/>
                <a:gridCol w="790854"/>
                <a:gridCol w="965307"/>
                <a:gridCol w="713320"/>
              </a:tblGrid>
              <a:tr h="230135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63829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5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1.882.785.627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2.072.494.370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189.708.743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1.271.066.365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841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1.275.946.206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1.266.633.317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-9.312.889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842.451.373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315.345.668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293.859.384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-21.486.284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159.173.315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1.515.063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2.123.482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2.006.806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23.031.737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22.600.190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-431.547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16.374.514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13.255.723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236.118.821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222.863.098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143.104.241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650.747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1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28.697.635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15.429.786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-13.267.849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6.258.933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145.943.851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145.943.851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7.771.034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8.022.597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251.563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2.902.355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3.192.190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3.192.190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1.858.596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50.821.780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43.174.775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-7.647.005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18.384.729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16.613.993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32.784.047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16.170.054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48.331.883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841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1.961.183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1.961.183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95624"/>
            <a:ext cx="793122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0" y="5602357"/>
            <a:ext cx="5616624" cy="23681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900305"/>
            <a:ext cx="734481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2020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081661"/>
              </p:ext>
            </p:extLst>
          </p:nvPr>
        </p:nvGraphicFramePr>
        <p:xfrm>
          <a:off x="539550" y="2348884"/>
          <a:ext cx="7848874" cy="2736299"/>
        </p:xfrm>
        <a:graphic>
          <a:graphicData uri="http://schemas.openxmlformats.org/drawingml/2006/table">
            <a:tbl>
              <a:tblPr/>
              <a:tblGrid>
                <a:gridCol w="725811"/>
                <a:gridCol w="3021393"/>
                <a:gridCol w="725811"/>
                <a:gridCol w="725811"/>
                <a:gridCol w="793326"/>
                <a:gridCol w="928361"/>
                <a:gridCol w="928361"/>
              </a:tblGrid>
              <a:tr h="22567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91128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9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152.760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-11.255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80.643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-8.901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-5.224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012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1199" y="682666"/>
            <a:ext cx="781482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11199" y="5940265"/>
            <a:ext cx="762198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11199" y="1449640"/>
            <a:ext cx="7748233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249516"/>
              </p:ext>
            </p:extLst>
          </p:nvPr>
        </p:nvGraphicFramePr>
        <p:xfrm>
          <a:off x="711199" y="1907739"/>
          <a:ext cx="7814821" cy="4032525"/>
        </p:xfrm>
        <a:graphic>
          <a:graphicData uri="http://schemas.openxmlformats.org/drawingml/2006/table">
            <a:tbl>
              <a:tblPr/>
              <a:tblGrid>
                <a:gridCol w="765947"/>
                <a:gridCol w="357683"/>
                <a:gridCol w="2716942"/>
                <a:gridCol w="765947"/>
                <a:gridCol w="809301"/>
                <a:gridCol w="809301"/>
                <a:gridCol w="794850"/>
                <a:gridCol w="794850"/>
              </a:tblGrid>
              <a:tr h="167586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3230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9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571.742.473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577.708.167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5.965.694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391.441.362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78.408.253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76.604.145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-1.804.108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57.444.964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2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5.783.172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5.092.371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-690.801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2.727.935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2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388.362.652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398.895.355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10.532.703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268.099.864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4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del Territorio Marítimo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117.828.685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307.329.664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189.500.979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38.281.014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Sanidad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77.986.462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76.967.461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-1.019.001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47.444.634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231.863.401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248.066.480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16.203.079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166.250.408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38.774.452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41.368.215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2.593.763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24.926.884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4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7.401.048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6.793.899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-607.149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3.339.615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4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4.406.235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4.055.042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-351.193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2.504.995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6.184.401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5.126.500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-1.057.901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3.620.175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Aeronáutica Civil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330.866.464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339.453.774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8.587.310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282.035.243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6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</a:t>
                      </a:r>
                      <a:b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2.602.143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2.117.526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-484.617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1.086.939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4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13.717.289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13.465.248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-252.041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8.539.757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Defensa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5.176.709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5.058.545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-118.164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3.306.415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12.115.902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9.680.236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-2.435.666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5.260.646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2593" y="6378807"/>
            <a:ext cx="5149146" cy="211345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57199" y="627607"/>
            <a:ext cx="793122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57199" y="1252315"/>
            <a:ext cx="7283152" cy="2113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888969"/>
              </p:ext>
            </p:extLst>
          </p:nvPr>
        </p:nvGraphicFramePr>
        <p:xfrm>
          <a:off x="492595" y="1497272"/>
          <a:ext cx="7895829" cy="4859073"/>
        </p:xfrm>
        <a:graphic>
          <a:graphicData uri="http://schemas.openxmlformats.org/drawingml/2006/table">
            <a:tbl>
              <a:tblPr/>
              <a:tblGrid>
                <a:gridCol w="890981"/>
                <a:gridCol w="329131"/>
                <a:gridCol w="329131"/>
                <a:gridCol w="2343816"/>
                <a:gridCol w="887656"/>
                <a:gridCol w="771299"/>
                <a:gridCol w="771299"/>
                <a:gridCol w="784596"/>
                <a:gridCol w="787920"/>
              </a:tblGrid>
              <a:tr h="10313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5887" marR="5887" marT="5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5887" marR="5887" marT="5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566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309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571.742.473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577.708.167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5.965.694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391.441.362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495.070.607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485.143.896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-9.926.711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327.837.925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65.875.681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65.425.260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-450.421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35.609.410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572.974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572.974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379.367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572.974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572.974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379.367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5.370.011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23.190.863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17.820.852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16.538.987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751.871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751.871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248.561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83.674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83.674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66.998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66.998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3.522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601.199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601.199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245.039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1.755.703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19.576.555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17.820.852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13.469.355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1.403.043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19.269.661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17.866.618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13.163.396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56.047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10.281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-45.766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10.281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36.895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36.895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35.960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20.607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20.607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20.607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185.700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185.700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185.700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8.347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8.347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28.762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28.762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28.762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16.302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16.302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16.302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768.261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768.261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726.895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48.217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48.217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8.799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720.034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720.034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718.096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2.094.176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2.094.176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2.094.176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2.094.176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2.094.176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2.094.176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4.214.493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4.214.493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3.472.140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1.994.587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-1.477.553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501.751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587.179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-587.179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1.261.347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1.128.614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-132.733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241.892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412.652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265.362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-147.290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106.356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573.707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58.935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-514.772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48.154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374.514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278.935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-95.579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104.816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262.741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262.741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1.376.643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1.376.643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903.450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1.376.643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1.376.643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903.450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3.944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-473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2.669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3.944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-473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2.669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3.944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-473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2.669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5.453.310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3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5.453.310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6095139"/>
            <a:ext cx="5614485" cy="23734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3699" y="6361211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620688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546812"/>
            <a:ext cx="7860248" cy="1874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2020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268708"/>
              </p:ext>
            </p:extLst>
          </p:nvPr>
        </p:nvGraphicFramePr>
        <p:xfrm>
          <a:off x="580299" y="1916838"/>
          <a:ext cx="7860249" cy="3921917"/>
        </p:xfrm>
        <a:graphic>
          <a:graphicData uri="http://schemas.openxmlformats.org/drawingml/2006/table">
            <a:tbl>
              <a:tblPr/>
              <a:tblGrid>
                <a:gridCol w="668296"/>
                <a:gridCol w="384659"/>
                <a:gridCol w="384659"/>
                <a:gridCol w="2645986"/>
                <a:gridCol w="668296"/>
                <a:gridCol w="668296"/>
                <a:gridCol w="730463"/>
                <a:gridCol w="854797"/>
                <a:gridCol w="854797"/>
              </a:tblGrid>
              <a:tr h="16805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466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05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5295</TotalTime>
  <Words>7292</Words>
  <Application>Microsoft Office PowerPoint</Application>
  <PresentationFormat>Presentación en pantalla (4:3)</PresentationFormat>
  <Paragraphs>4562</Paragraphs>
  <Slides>27</Slides>
  <Notes>19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27</vt:i4>
      </vt:variant>
    </vt:vector>
  </HeadingPairs>
  <TitlesOfParts>
    <vt:vector size="32" baseType="lpstr">
      <vt:lpstr>Arial</vt:lpstr>
      <vt:lpstr>Calibri</vt:lpstr>
      <vt:lpstr>Verdana</vt:lpstr>
      <vt:lpstr>1_Tema de Office</vt:lpstr>
      <vt:lpstr>Tema de Office</vt:lpstr>
      <vt:lpstr>EJECUCIÓN PRESUPUESTARIA DE GASTOS ACUMULADA AGOSTO DE 2020 PARTIDA 11: MINISTERIO DE DEFENSA NACIONAL</vt:lpstr>
      <vt:lpstr>EJECUCIÓN ACUMULADA DE GASTOS A AGOSTO DE 2020  PARTIDA 11 MINISTERIO DE DEFENSA NACIONAL</vt:lpstr>
      <vt:lpstr>COMPORTAMIENTO DE LA EJECUCIÓN MENSUAL DE GASTOS A AGOSTO DE 2020 PARTIDA 11 MINISTERIO DE DEFENSA NACIONAL</vt:lpstr>
      <vt:lpstr>COMPORTAMIENTO DE LA EJECUCIÓN ACUMULADA DE GASTOS A AGOSTO DE 2020  PARTIDA 11 MINISTERIO DE DEFENSA NACIONAL</vt:lpstr>
      <vt:lpstr>EJECUCIÓN ACUMULADA DE GASTOS A AGOSTO DE 2020  PARTIDA 11 MINISTERIO DE DEFENSA NACIONAL</vt:lpstr>
      <vt:lpstr>EJECUCIÓN ACUMULADA DE GASTOS A AGOSTO DE 2020  PARTIDA 11 MINISTERIO DE DEFENSA NACIONAL</vt:lpstr>
      <vt:lpstr>EJECUCIÓN ACUMULADA DE GASTOS A AGOSTO DE 2020  PARTIDA 11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383</cp:revision>
  <cp:lastPrinted>2019-05-13T15:36:27Z</cp:lastPrinted>
  <dcterms:created xsi:type="dcterms:W3CDTF">2016-06-23T13:38:47Z</dcterms:created>
  <dcterms:modified xsi:type="dcterms:W3CDTF">2020-10-01T02:39:30Z</dcterms:modified>
</cp:coreProperties>
</file>