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424337611032539E-2"/>
          <c:y val="0.20715551562232029"/>
          <c:w val="0.93207458061052373"/>
          <c:h val="0.44363166767878009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815-4256-BD0B-909E0FAC56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66863444514795012"/>
          <c:w val="0.38497878390201218"/>
          <c:h val="0.3134926755711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362613576139912"/>
          <c:y val="5.2970737024819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31373364169026E-17"/>
                  <c:y val="1.1143116667095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9E3-4281-8072-0AC7E04C090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809661419422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E3-4281-8072-0AC7E04C090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97220512"/>
        <c:axId val="297216592"/>
      </c:barChart>
      <c:catAx>
        <c:axId val="29722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7216592"/>
        <c:crosses val="autoZero"/>
        <c:auto val="1"/>
        <c:lblAlgn val="ctr"/>
        <c:lblOffset val="100"/>
        <c:noMultiLvlLbl val="0"/>
      </c:catAx>
      <c:valAx>
        <c:axId val="2972165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9722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9676027988349932"/>
          <c:y val="4.28990162447348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19'!$D$30:$K$30</c:f>
              <c:numCache>
                <c:formatCode>0.0%</c:formatCode>
                <c:ptCount val="8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7.7332985693234185E-2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098256"/>
        <c:axId val="513092768"/>
      </c:barChart>
      <c:catAx>
        <c:axId val="51309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092768"/>
        <c:crosses val="autoZero"/>
        <c:auto val="1"/>
        <c:lblAlgn val="ctr"/>
        <c:lblOffset val="100"/>
        <c:noMultiLvlLbl val="0"/>
      </c:catAx>
      <c:valAx>
        <c:axId val="5130927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09825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230529595015584E-2"/>
                  <c:y val="-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850296176628974E-2"/>
                  <c:y val="-3.773583659821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3236402800215483E-2"/>
                  <c:y val="-4.1928707331350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624303544925916E-2"/>
                  <c:y val="-2.37273949188678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152405050971989E-2"/>
                      <c:h val="4.930227046347689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19'!$D$23:$K$23</c:f>
              <c:numCache>
                <c:formatCode>0.0%</c:formatCode>
                <c:ptCount val="8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0.5700111011057053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29C-44C0-833C-C452E7598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3084144"/>
        <c:axId val="513082968"/>
      </c:lineChart>
      <c:catAx>
        <c:axId val="51308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082968"/>
        <c:crosses val="autoZero"/>
        <c:auto val="1"/>
        <c:lblAlgn val="ctr"/>
        <c:lblOffset val="100"/>
        <c:noMultiLvlLbl val="0"/>
      </c:catAx>
      <c:valAx>
        <c:axId val="513082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30841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069" y="55172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30941"/>
              </p:ext>
            </p:extLst>
          </p:nvPr>
        </p:nvGraphicFramePr>
        <p:xfrm>
          <a:off x="475067" y="2005194"/>
          <a:ext cx="8211734" cy="3368027"/>
        </p:xfrm>
        <a:graphic>
          <a:graphicData uri="http://schemas.openxmlformats.org/drawingml/2006/table">
            <a:tbl>
              <a:tblPr/>
              <a:tblGrid>
                <a:gridCol w="822708"/>
                <a:gridCol w="303912"/>
                <a:gridCol w="303912"/>
                <a:gridCol w="2753616"/>
                <a:gridCol w="822708"/>
                <a:gridCol w="822708"/>
                <a:gridCol w="822708"/>
                <a:gridCol w="822708"/>
                <a:gridCol w="736754"/>
              </a:tblGrid>
              <a:tr h="1826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94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97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-4.174.116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3.460.781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2.906.346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1.874.999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204.210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-37.231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1.370.834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1.370.834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0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0056" y="55172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29683"/>
              </p:ext>
            </p:extLst>
          </p:nvPr>
        </p:nvGraphicFramePr>
        <p:xfrm>
          <a:off x="558011" y="1902418"/>
          <a:ext cx="8095930" cy="3409591"/>
        </p:xfrm>
        <a:graphic>
          <a:graphicData uri="http://schemas.openxmlformats.org/drawingml/2006/table">
            <a:tbl>
              <a:tblPr/>
              <a:tblGrid>
                <a:gridCol w="811106"/>
                <a:gridCol w="299626"/>
                <a:gridCol w="299626"/>
                <a:gridCol w="2714784"/>
                <a:gridCol w="811106"/>
                <a:gridCol w="811106"/>
                <a:gridCol w="811106"/>
                <a:gridCol w="811106"/>
                <a:gridCol w="726364"/>
              </a:tblGrid>
              <a:tr h="1590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70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87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10.769.277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-982.066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6.653.390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8.099.137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5.320.134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1.045.231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-652.991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3832" y="614886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679277"/>
              </p:ext>
            </p:extLst>
          </p:nvPr>
        </p:nvGraphicFramePr>
        <p:xfrm>
          <a:off x="518860" y="1693774"/>
          <a:ext cx="8114584" cy="4450984"/>
        </p:xfrm>
        <a:graphic>
          <a:graphicData uri="http://schemas.openxmlformats.org/drawingml/2006/table">
            <a:tbl>
              <a:tblPr/>
              <a:tblGrid>
                <a:gridCol w="812975"/>
                <a:gridCol w="300316"/>
                <a:gridCol w="300316"/>
                <a:gridCol w="2721040"/>
                <a:gridCol w="812975"/>
                <a:gridCol w="812975"/>
                <a:gridCol w="812975"/>
                <a:gridCol w="812975"/>
                <a:gridCol w="728037"/>
              </a:tblGrid>
              <a:tr h="1459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17" marR="8917" marT="8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17" marR="8917" marT="8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69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955.633.068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92.915.015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597.292.048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3.494.387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2.224.740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116.845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492.860.879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791.655.979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-7.240.000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492.860.879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15.833.374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8.533.130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170.564.312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97.925.573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152.736.686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7.000.000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118.133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-38.845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96.465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-16.592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-22.253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72.446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1.249.259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1.249.259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62.766.677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5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5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17" marR="8917" marT="8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17" marR="8917" marT="8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17" marR="8917" marT="8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2618" y="523885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61976"/>
              </p:ext>
            </p:extLst>
          </p:nvPr>
        </p:nvGraphicFramePr>
        <p:xfrm>
          <a:off x="518864" y="1901955"/>
          <a:ext cx="8167935" cy="3111220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687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7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1.060.614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-84.164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742.549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851.077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-36.685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549.113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566124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6165"/>
              </p:ext>
            </p:extLst>
          </p:nvPr>
        </p:nvGraphicFramePr>
        <p:xfrm>
          <a:off x="552337" y="2033565"/>
          <a:ext cx="8101040" cy="3051616"/>
        </p:xfrm>
        <a:graphic>
          <a:graphicData uri="http://schemas.openxmlformats.org/drawingml/2006/table">
            <a:tbl>
              <a:tblPr/>
              <a:tblGrid>
                <a:gridCol w="804699"/>
                <a:gridCol w="297259"/>
                <a:gridCol w="297259"/>
                <a:gridCol w="2762401"/>
                <a:gridCol w="804699"/>
                <a:gridCol w="804699"/>
                <a:gridCol w="804699"/>
                <a:gridCol w="804699"/>
                <a:gridCol w="720626"/>
              </a:tblGrid>
              <a:tr h="1719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5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6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5.725.281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2.162.157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2.205.729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-32.060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739.651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-71.586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305.346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22.036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2.736.497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-751.588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396.380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-461.588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297.030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1.198.658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56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658014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6778" y="6313254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640863"/>
              </p:ext>
            </p:extLst>
          </p:nvPr>
        </p:nvGraphicFramePr>
        <p:xfrm>
          <a:off x="554867" y="1725034"/>
          <a:ext cx="8117595" cy="4478301"/>
        </p:xfrm>
        <a:graphic>
          <a:graphicData uri="http://schemas.openxmlformats.org/drawingml/2006/table">
            <a:tbl>
              <a:tblPr/>
              <a:tblGrid>
                <a:gridCol w="813277"/>
                <a:gridCol w="300427"/>
                <a:gridCol w="300427"/>
                <a:gridCol w="2722048"/>
                <a:gridCol w="813277"/>
                <a:gridCol w="813277"/>
                <a:gridCol w="813277"/>
                <a:gridCol w="813277"/>
                <a:gridCol w="728308"/>
              </a:tblGrid>
              <a:tr h="1521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58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61.757.806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-4.207.041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11.489.577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8.114.276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-394.458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5.342.931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824.607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657.908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68.867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68.867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68.867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462.471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-351.044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161.815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275.120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-289.180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-27.464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196.460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5.061.596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5.061.596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5.061.596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1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164407"/>
              </p:ext>
            </p:extLst>
          </p:nvPr>
        </p:nvGraphicFramePr>
        <p:xfrm>
          <a:off x="518865" y="2171164"/>
          <a:ext cx="8140392" cy="3274059"/>
        </p:xfrm>
        <a:graphic>
          <a:graphicData uri="http://schemas.openxmlformats.org/drawingml/2006/table">
            <a:tbl>
              <a:tblPr/>
              <a:tblGrid>
                <a:gridCol w="822944"/>
                <a:gridCol w="303998"/>
                <a:gridCol w="303998"/>
                <a:gridCol w="2680711"/>
                <a:gridCol w="822944"/>
                <a:gridCol w="822944"/>
                <a:gridCol w="822944"/>
                <a:gridCol w="822944"/>
                <a:gridCol w="736965"/>
              </a:tblGrid>
              <a:tr h="1781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56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599.615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025178"/>
              </p:ext>
            </p:extLst>
          </p:nvPr>
        </p:nvGraphicFramePr>
        <p:xfrm>
          <a:off x="458472" y="1952836"/>
          <a:ext cx="3993424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39769"/>
              </p:ext>
            </p:extLst>
          </p:nvPr>
        </p:nvGraphicFramePr>
        <p:xfrm>
          <a:off x="4610036" y="1952836"/>
          <a:ext cx="4071938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317715"/>
              </p:ext>
            </p:extLst>
          </p:nvPr>
        </p:nvGraphicFramePr>
        <p:xfrm>
          <a:off x="539552" y="1895474"/>
          <a:ext cx="8147247" cy="376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146444"/>
              </p:ext>
            </p:extLst>
          </p:nvPr>
        </p:nvGraphicFramePr>
        <p:xfrm>
          <a:off x="457198" y="1914524"/>
          <a:ext cx="8220200" cy="374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9552" y="509844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811764"/>
              </p:ext>
            </p:extLst>
          </p:nvPr>
        </p:nvGraphicFramePr>
        <p:xfrm>
          <a:off x="623626" y="2239762"/>
          <a:ext cx="7620783" cy="2701402"/>
        </p:xfrm>
        <a:graphic>
          <a:graphicData uri="http://schemas.openxmlformats.org/drawingml/2006/table">
            <a:tbl>
              <a:tblPr/>
              <a:tblGrid>
                <a:gridCol w="887987"/>
                <a:gridCol w="2372383"/>
                <a:gridCol w="887987"/>
                <a:gridCol w="887987"/>
                <a:gridCol w="887987"/>
                <a:gridCol w="887987"/>
                <a:gridCol w="808465"/>
              </a:tblGrid>
              <a:tr h="17860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697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7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1.215.786.099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40.261.938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693.011.573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42.710.600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28.071.637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11.578.457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792.018.553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492.958.745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7.643.747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-1.156.981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30.746.092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-39.079.739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7.361.439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166.084.611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-3.661.196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25.333.192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94.279.142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124.749.920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70255"/>
              </p:ext>
            </p:extLst>
          </p:nvPr>
        </p:nvGraphicFramePr>
        <p:xfrm>
          <a:off x="585599" y="2170039"/>
          <a:ext cx="7743370" cy="3049356"/>
        </p:xfrm>
        <a:graphic>
          <a:graphicData uri="http://schemas.openxmlformats.org/drawingml/2006/table">
            <a:tbl>
              <a:tblPr/>
              <a:tblGrid>
                <a:gridCol w="321435"/>
                <a:gridCol w="321435"/>
                <a:gridCol w="2883272"/>
                <a:gridCol w="861446"/>
                <a:gridCol w="861446"/>
                <a:gridCol w="861446"/>
                <a:gridCol w="861446"/>
                <a:gridCol w="771444"/>
              </a:tblGrid>
              <a:tr h="1853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77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23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1.152.903.881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44.550.705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680.817.842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15.589.020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-733.157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50.739.169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-31.521.573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-4.174.116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3.460.781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10.769.277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-982.066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6.653.390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955.633.068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92.915.015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597.292.048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742.549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61.757.806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-4.207.041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11.489.577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375369" y="616637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3471"/>
              </p:ext>
            </p:extLst>
          </p:nvPr>
        </p:nvGraphicFramePr>
        <p:xfrm>
          <a:off x="467548" y="2030679"/>
          <a:ext cx="8148273" cy="3839586"/>
        </p:xfrm>
        <a:graphic>
          <a:graphicData uri="http://schemas.openxmlformats.org/drawingml/2006/table">
            <a:tbl>
              <a:tblPr/>
              <a:tblGrid>
                <a:gridCol w="816350"/>
                <a:gridCol w="301562"/>
                <a:gridCol w="301562"/>
                <a:gridCol w="2732338"/>
                <a:gridCol w="816350"/>
                <a:gridCol w="816350"/>
                <a:gridCol w="816350"/>
                <a:gridCol w="816350"/>
                <a:gridCol w="731061"/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15.589.020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-733.157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10.625.836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12.203.902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-212.501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2.634.096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2.140.136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617.588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9700" y="571266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9700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527" y="524364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956052"/>
              </p:ext>
            </p:extLst>
          </p:nvPr>
        </p:nvGraphicFramePr>
        <p:xfrm>
          <a:off x="561321" y="2031679"/>
          <a:ext cx="8113858" cy="2981496"/>
        </p:xfrm>
        <a:graphic>
          <a:graphicData uri="http://schemas.openxmlformats.org/drawingml/2006/table">
            <a:tbl>
              <a:tblPr/>
              <a:tblGrid>
                <a:gridCol w="812902"/>
                <a:gridCol w="300289"/>
                <a:gridCol w="300289"/>
                <a:gridCol w="2720797"/>
                <a:gridCol w="812902"/>
                <a:gridCol w="812902"/>
                <a:gridCol w="812902"/>
                <a:gridCol w="812902"/>
                <a:gridCol w="727973"/>
              </a:tblGrid>
              <a:tr h="1709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36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128.217.733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50.739.169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69.424.851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20.271.596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69.424.851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20.271.596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25.377.136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11.489.056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30.467.267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28.039.064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6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82908"/>
              </p:ext>
            </p:extLst>
          </p:nvPr>
        </p:nvGraphicFramePr>
        <p:xfrm>
          <a:off x="537789" y="2203648"/>
          <a:ext cx="8147249" cy="3025547"/>
        </p:xfrm>
        <a:graphic>
          <a:graphicData uri="http://schemas.openxmlformats.org/drawingml/2006/table">
            <a:tbl>
              <a:tblPr/>
              <a:tblGrid>
                <a:gridCol w="816248"/>
                <a:gridCol w="301524"/>
                <a:gridCol w="301524"/>
                <a:gridCol w="2731993"/>
                <a:gridCol w="816248"/>
                <a:gridCol w="816248"/>
                <a:gridCol w="816248"/>
                <a:gridCol w="816248"/>
                <a:gridCol w="730968"/>
              </a:tblGrid>
              <a:tr h="1735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3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7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25.103.339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-31.521.573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9.141.912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3.948.402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-230.622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2.669.954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1.748.219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16.678.237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-31.335.901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4.148.506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16.675.159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-31.335.901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4.145.506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3393</Words>
  <Application>Microsoft Office PowerPoint</Application>
  <PresentationFormat>Presentación en pantalla (4:3)</PresentationFormat>
  <Paragraphs>1888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19: MINISTERIO DE TRANSPORTES Y TELECOMUNICACIONES</vt:lpstr>
      <vt:lpstr>EJECUCIÓN ACUMULADA DE GASTOS A AGOSTO DE 2020  PARTIDA 19 MINISTERIO DE TRANSPORTES Y TELECOMUNICACIONES</vt:lpstr>
      <vt:lpstr>COMPORTAMIENTO DE LA EJECUCIÓN ACUMULADA DE GASTOS A AGOSTO DE 2020  PARTIDA 19 MINISTERIO DE TRANSPORTES Y TELECOMUNICACIONES</vt:lpstr>
      <vt:lpstr>COMPORTAMIENTO DE LA EJECUCIÓN ACUMULADA DE GASTOS A AGOSTO DE 2020  PARTIDA 19 MINISTERIO DE TRANSPORTES Y TELECOMUNICACIONES</vt:lpstr>
      <vt:lpstr>EJECUCIÓN ACUMULADA DE GASTOS A AGOSTO DE 2020  PARTIDA 19 MINISTERIO DE TRANSPORTES Y TELECOMUNICACIONES</vt:lpstr>
      <vt:lpstr>EJECUCIÓN ACUMULADA DE GASTOS A AGOSTO DE 2020  PARTIDA 19 MINISTERIO DE TRANSPORTES Y TELECOMUNICACIONES  RESUMEN POR CAPÍTULOS</vt:lpstr>
      <vt:lpstr>EJECUCIÓN ACUMULADA DE GASTOS A AGOSTO DE 2020  PARTIDA 19. CAPÍTULO 01. PROGRAMA 01: SECRETARÍA Y ADMINISTRACIÓN GENERAL DE TRANSPORTES</vt:lpstr>
      <vt:lpstr>EJECUCIÓN ACUMULADA DE GASTOS A AGOSTO DE 2020  PARTIDA 19. CAPÍTULO 01. PROGRAMA 02: EMPRESA DE LOS FERROCARRILES DEL ESTADO</vt:lpstr>
      <vt:lpstr>EJECUCIÓN ACUMULADA DE GASTOS A AGOSTO DE 2020  PARTIDA 19. CAPÍTULO 01. PROGRAMA 03: TRANSANTIAGO</vt:lpstr>
      <vt:lpstr>EJECUCIÓN ACUMULADA DE GASTOS A AGOSTO DE 2020  PARTIDA 19. CAPÍTULO 01. PROGRAMA 04: UNIDAD OPERATIVA DE CONTROL DE TRÁNSITO</vt:lpstr>
      <vt:lpstr>EJECUCIÓN ACUMULADA DE GASTOS A AGOSTO DE 2020  PARTIDA 19. CAPÍTULO 01. PROGRAMA 05: FISCALIZACIÓN Y CONTROL</vt:lpstr>
      <vt:lpstr>EJECUCIÓN ACUMULADA DE GASTOS A AGOSTO DE 2020  PARTIDA 19. CAPÍTULO 01. PROGRAMA 06: SUBSIDIO NACIONAL AL TRANSPORTE PÚBLICO</vt:lpstr>
      <vt:lpstr>EJECUCIÓN ACUMULADA DE GASTOS A AGOSTO DE 2020  PARTIDA 19. CAPÍTULO 01. PROGRAMA 07: PROGRAMA DESARROLLO LOGÍSTICO</vt:lpstr>
      <vt:lpstr>EJECUCIÓN ACUMULADA DE GASTOS A AGOSTO DE 2020  PARTIDA 19. CAPÍTULO 01. PROGRAMA 08: PROGRAMA DE VIALIDAD Y TRANSPORTE URBANO: SECTRA</vt:lpstr>
      <vt:lpstr>EJECUCIÓN ACUMULADA DE GASTOS A AGOSTO DE 2020  PARTIDA 19. CAPÍTULO 02. PROGRAMA 01: SUBSECRETARÍA DE TELECOMUNICACIONES</vt:lpstr>
      <vt:lpstr>EJECUCIÓN ACUMULADA DE GASTOS A AGOSTO DE 2020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315</cp:revision>
  <cp:lastPrinted>2019-06-03T14:10:49Z</cp:lastPrinted>
  <dcterms:created xsi:type="dcterms:W3CDTF">2016-06-23T13:38:47Z</dcterms:created>
  <dcterms:modified xsi:type="dcterms:W3CDTF">2020-10-01T04:23:21Z</dcterms:modified>
</cp:coreProperties>
</file>