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5" r:id="rId3"/>
    <p:sldId id="300" r:id="rId4"/>
    <p:sldId id="303" r:id="rId5"/>
    <p:sldId id="264" r:id="rId6"/>
    <p:sldId id="263" r:id="rId7"/>
    <p:sldId id="265" r:id="rId8"/>
    <p:sldId id="267" r:id="rId9"/>
    <p:sldId id="268" r:id="rId10"/>
    <p:sldId id="269" r:id="rId11"/>
    <p:sldId id="301" r:id="rId12"/>
    <p:sldId id="271" r:id="rId13"/>
    <p:sldId id="304" r:id="rId14"/>
    <p:sldId id="273" r:id="rId15"/>
    <p:sldId id="274" r:id="rId16"/>
    <p:sldId id="275" r:id="rId17"/>
    <p:sldId id="276" r:id="rId18"/>
    <p:sldId id="272" r:id="rId19"/>
    <p:sldId id="280" r:id="rId20"/>
    <p:sldId id="281" r:id="rId21"/>
    <p:sldId id="282" r:id="rId22"/>
    <p:sldId id="302" r:id="rId23"/>
    <p:sldId id="306" r:id="rId24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2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Subtítulos de Gasto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11257702585093E-2"/>
          <c:y val="0.26851616559293728"/>
          <c:w val="0.93156734081324155"/>
          <c:h val="0.45543307086614171"/>
        </c:manualLayout>
      </c:layout>
      <c:pie3DChart>
        <c:varyColors val="1"/>
        <c:ser>
          <c:idx val="0"/>
          <c:order val="0"/>
          <c:tx>
            <c:strRef>
              <c:f>'Partida 08'!$D$61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715-4DB0-B138-C5B391817A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715-4DB0-B138-C5B391817A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715-4DB0-B138-C5B391817A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715-4DB0-B138-C5B391817A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715-4DB0-B138-C5B391817AB2}"/>
              </c:ext>
            </c:extLst>
          </c:dPt>
          <c:dLbls>
            <c:dLbl>
              <c:idx val="3"/>
              <c:layout>
                <c:manualLayout>
                  <c:x val="-2.8072502210433302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15-4DB0-B138-C5B391817A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08'!$C$62:$C$66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INTEGROS AL FISCO                                                               </c:v>
                </c:pt>
                <c:pt idx="3">
                  <c:v>ADQUISICIÓN DE ACTIVOS NO FINANCIEROS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08'!$D$62:$D$66</c:f>
              <c:numCache>
                <c:formatCode>#,##0</c:formatCode>
                <c:ptCount val="5"/>
                <c:pt idx="0">
                  <c:v>369001464</c:v>
                </c:pt>
                <c:pt idx="1">
                  <c:v>73451699</c:v>
                </c:pt>
                <c:pt idx="2">
                  <c:v>57810662</c:v>
                </c:pt>
                <c:pt idx="3">
                  <c:v>15056202</c:v>
                </c:pt>
                <c:pt idx="4">
                  <c:v>1951933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715-4DB0-B138-C5B391817A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815128397710982E-3"/>
          <c:y val="0.82926210928179422"/>
          <c:w val="0.97392293304080702"/>
          <c:h val="0.12254235266046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Capítulo</a:t>
            </a:r>
          </a:p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(en millones de $)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08'!$N$61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08'!$M$62:$M$74</c:f>
              <c:strCache>
                <c:ptCount val="13"/>
                <c:pt idx="0">
                  <c:v>Sec. y Adm.General</c:v>
                </c:pt>
                <c:pt idx="1">
                  <c:v>DIPRES</c:v>
                </c:pt>
                <c:pt idx="2">
                  <c:v>SIGFE</c:v>
                </c:pt>
                <c:pt idx="3">
                  <c:v>SII</c:v>
                </c:pt>
                <c:pt idx="4">
                  <c:v>Ser. Nac.Aduana</c:v>
                </c:pt>
                <c:pt idx="5">
                  <c:v>Ser. de Tesorerías</c:v>
                </c:pt>
                <c:pt idx="6">
                  <c:v>Dir. Com. y Cont. Pública</c:v>
                </c:pt>
                <c:pt idx="7">
                  <c:v>SBIF</c:v>
                </c:pt>
                <c:pt idx="8">
                  <c:v>Dir. Nac. del Servicio Civil</c:v>
                </c:pt>
                <c:pt idx="9">
                  <c:v>UAF</c:v>
                </c:pt>
                <c:pt idx="10">
                  <c:v>SCJ</c:v>
                </c:pt>
                <c:pt idx="11">
                  <c:v>CDE</c:v>
                </c:pt>
                <c:pt idx="12">
                  <c:v>CMF</c:v>
                </c:pt>
              </c:strCache>
            </c:strRef>
          </c:cat>
          <c:val>
            <c:numRef>
              <c:f>'Partida 08'!$N$62:$N$74</c:f>
              <c:numCache>
                <c:formatCode>#,##0</c:formatCode>
                <c:ptCount val="13"/>
                <c:pt idx="0">
                  <c:v>32544957000</c:v>
                </c:pt>
                <c:pt idx="1">
                  <c:v>16630720000</c:v>
                </c:pt>
                <c:pt idx="2">
                  <c:v>4701248000</c:v>
                </c:pt>
                <c:pt idx="3">
                  <c:v>198740568000</c:v>
                </c:pt>
                <c:pt idx="4">
                  <c:v>73746535000</c:v>
                </c:pt>
                <c:pt idx="5">
                  <c:v>60936154000</c:v>
                </c:pt>
                <c:pt idx="6">
                  <c:v>9780525000</c:v>
                </c:pt>
                <c:pt idx="7">
                  <c:v>0</c:v>
                </c:pt>
                <c:pt idx="8">
                  <c:v>11908334000</c:v>
                </c:pt>
                <c:pt idx="9">
                  <c:v>3633636000</c:v>
                </c:pt>
                <c:pt idx="10">
                  <c:v>4050075000</c:v>
                </c:pt>
                <c:pt idx="11">
                  <c:v>24795976000</c:v>
                </c:pt>
                <c:pt idx="12">
                  <c:v>97038116000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5-4C70-BE8E-7288DFD615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2235904"/>
        <c:axId val="162247040"/>
      </c:barChart>
      <c:catAx>
        <c:axId val="162235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247040"/>
        <c:crosses val="autoZero"/>
        <c:auto val="1"/>
        <c:lblAlgn val="ctr"/>
        <c:lblOffset val="100"/>
        <c:noMultiLvlLbl val="0"/>
      </c:catAx>
      <c:valAx>
        <c:axId val="162247040"/>
        <c:scaling>
          <c:orientation val="minMax"/>
          <c:max val="2000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23590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Mensual 2018 - 2019 - 2020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08'!$C$28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08'!$D$28:$O$28</c:f>
              <c:numCache>
                <c:formatCode>0.0%</c:formatCode>
                <c:ptCount val="12"/>
                <c:pt idx="0">
                  <c:v>9.8629658734726885E-2</c:v>
                </c:pt>
                <c:pt idx="1">
                  <c:v>6.8091593819871288E-2</c:v>
                </c:pt>
                <c:pt idx="2">
                  <c:v>0.12679619493940744</c:v>
                </c:pt>
                <c:pt idx="3">
                  <c:v>9.2355898780884474E-2</c:v>
                </c:pt>
                <c:pt idx="4">
                  <c:v>7.6270004396686741E-2</c:v>
                </c:pt>
                <c:pt idx="5">
                  <c:v>0.11143873636474166</c:v>
                </c:pt>
                <c:pt idx="6">
                  <c:v>6.9084930602545558E-2</c:v>
                </c:pt>
                <c:pt idx="7">
                  <c:v>7.5959854860626883E-2</c:v>
                </c:pt>
                <c:pt idx="8">
                  <c:v>0.16162323659213462</c:v>
                </c:pt>
                <c:pt idx="9">
                  <c:v>6.6545532230088966E-2</c:v>
                </c:pt>
                <c:pt idx="10">
                  <c:v>7.8482239989722521E-2</c:v>
                </c:pt>
                <c:pt idx="11">
                  <c:v>0.11737678498250315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41-4191-AA98-6D2CC1D5E52F}"/>
            </c:ext>
          </c:extLst>
        </c:ser>
        <c:ser>
          <c:idx val="0"/>
          <c:order val="1"/>
          <c:tx>
            <c:strRef>
              <c:f>'Partida 08'!$C$29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08'!$D$29:$O$29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6.646375975966394E-2</c:v>
                </c:pt>
                <c:pt idx="2">
                  <c:v>0.12416922576755204</c:v>
                </c:pt>
                <c:pt idx="3">
                  <c:v>9.6919868628806416E-2</c:v>
                </c:pt>
                <c:pt idx="4">
                  <c:v>7.2697075382863852E-2</c:v>
                </c:pt>
                <c:pt idx="5">
                  <c:v>0.11423206449837815</c:v>
                </c:pt>
                <c:pt idx="6">
                  <c:v>7.0032649491725413E-2</c:v>
                </c:pt>
                <c:pt idx="7">
                  <c:v>7.0147273563240076E-2</c:v>
                </c:pt>
                <c:pt idx="8">
                  <c:v>0.1510309421196433</c:v>
                </c:pt>
                <c:pt idx="9">
                  <c:v>6.9437126688264364E-2</c:v>
                </c:pt>
                <c:pt idx="10">
                  <c:v>7.7864865805544123E-2</c:v>
                </c:pt>
                <c:pt idx="11">
                  <c:v>0.12531850913371514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41-4191-AA98-6D2CC1D5E52F}"/>
            </c:ext>
          </c:extLst>
        </c:ser>
        <c:ser>
          <c:idx val="1"/>
          <c:order val="2"/>
          <c:tx>
            <c:strRef>
              <c:f>'Partida 08'!$C$30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08'!$D$30:$O$30</c:f>
              <c:numCache>
                <c:formatCode>0.0%</c:formatCode>
                <c:ptCount val="12"/>
                <c:pt idx="0">
                  <c:v>7.6234014719213289E-2</c:v>
                </c:pt>
                <c:pt idx="1">
                  <c:v>6.5944065428800061E-2</c:v>
                </c:pt>
                <c:pt idx="2">
                  <c:v>0.12127251093740739</c:v>
                </c:pt>
                <c:pt idx="3">
                  <c:v>0.11057283421721086</c:v>
                </c:pt>
                <c:pt idx="4">
                  <c:v>7.4832726072914038E-2</c:v>
                </c:pt>
                <c:pt idx="5">
                  <c:v>0.11182534563467711</c:v>
                </c:pt>
                <c:pt idx="6">
                  <c:v>6.6368396884416522E-2</c:v>
                </c:pt>
                <c:pt idx="7">
                  <c:v>7.1013230342489797E-2</c:v>
                </c:pt>
                <c:pt idx="8">
                  <c:v>0.16468082660600422</c:v>
                </c:pt>
                <c:pt idx="9">
                  <c:v>5.9254601997710259E-2</c:v>
                </c:pt>
                <c:pt idx="10">
                  <c:v>6.6418149453662284E-2</c:v>
                </c:pt>
                <c:pt idx="11">
                  <c:v>0.1105091226295828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41-4191-AA98-6D2CC1D5E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458688"/>
        <c:axId val="56405952"/>
      </c:barChart>
      <c:catAx>
        <c:axId val="12945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5952"/>
        <c:crosses val="autoZero"/>
        <c:auto val="1"/>
        <c:lblAlgn val="ctr"/>
        <c:lblOffset val="100"/>
        <c:noMultiLvlLbl val="0"/>
      </c:catAx>
      <c:valAx>
        <c:axId val="564059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45868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4F81BD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218702711021052E-2"/>
          <c:y val="0.13389671361502345"/>
          <c:w val="0.88540887600776286"/>
          <c:h val="0.55697489926435251"/>
        </c:manualLayout>
      </c:layout>
      <c:lineChart>
        <c:grouping val="standard"/>
        <c:varyColors val="0"/>
        <c:ser>
          <c:idx val="2"/>
          <c:order val="0"/>
          <c:tx>
            <c:strRef>
              <c:f>'Partida 08'!$C$22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08'!$D$22:$O$22</c:f>
              <c:numCache>
                <c:formatCode>0.0%</c:formatCode>
                <c:ptCount val="12"/>
                <c:pt idx="0">
                  <c:v>9.8629658734726885E-2</c:v>
                </c:pt>
                <c:pt idx="1">
                  <c:v>0.16665332278677752</c:v>
                </c:pt>
                <c:pt idx="2">
                  <c:v>0.29292726819504095</c:v>
                </c:pt>
                <c:pt idx="3">
                  <c:v>0.38188084376504777</c:v>
                </c:pt>
                <c:pt idx="4">
                  <c:v>0.45585995087346359</c:v>
                </c:pt>
                <c:pt idx="5">
                  <c:v>0.56695835939474615</c:v>
                </c:pt>
                <c:pt idx="6">
                  <c:v>0.64586810511194626</c:v>
                </c:pt>
                <c:pt idx="7">
                  <c:v>0.72023902656509409</c:v>
                </c:pt>
                <c:pt idx="8">
                  <c:v>0.88138857442310792</c:v>
                </c:pt>
                <c:pt idx="9">
                  <c:v>0.91458038958082177</c:v>
                </c:pt>
                <c:pt idx="10">
                  <c:v>0.98990816447574825</c:v>
                </c:pt>
                <c:pt idx="11">
                  <c:v>0.99449017546050789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73-4D8F-A054-F7F6ED4BD437}"/>
            </c:ext>
          </c:extLst>
        </c:ser>
        <c:ser>
          <c:idx val="0"/>
          <c:order val="1"/>
          <c:tx>
            <c:strRef>
              <c:f>'Partida 08'!$C$23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08'!$D$23:$O$23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0.15613775976395738</c:v>
                </c:pt>
                <c:pt idx="2">
                  <c:v>0.2802493039162085</c:v>
                </c:pt>
                <c:pt idx="3">
                  <c:v>0.37716917254501492</c:v>
                </c:pt>
                <c:pt idx="4">
                  <c:v>0.44761805662856707</c:v>
                </c:pt>
                <c:pt idx="5">
                  <c:v>0.55928941640589025</c:v>
                </c:pt>
                <c:pt idx="6">
                  <c:v>0.62932206589761563</c:v>
                </c:pt>
                <c:pt idx="7">
                  <c:v>0.67470854568001015</c:v>
                </c:pt>
                <c:pt idx="8">
                  <c:v>0.8254527046363217</c:v>
                </c:pt>
                <c:pt idx="9">
                  <c:v>0.89488983132458599</c:v>
                </c:pt>
                <c:pt idx="10">
                  <c:v>0.97225639207595149</c:v>
                </c:pt>
                <c:pt idx="11">
                  <c:v>0.97715523421176775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73-4D8F-A054-F7F6ED4BD437}"/>
            </c:ext>
          </c:extLst>
        </c:ser>
        <c:ser>
          <c:idx val="1"/>
          <c:order val="2"/>
          <c:tx>
            <c:strRef>
              <c:f>'Partida 08'!$C$24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/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6173-4D8F-A054-F7F6ED4BD437}"/>
              </c:ext>
            </c:extLst>
          </c:dPt>
          <c:dLbls>
            <c:dLbl>
              <c:idx val="0"/>
              <c:layout>
                <c:manualLayout>
                  <c:x val="-6.3217659681790592E-2"/>
                  <c:y val="-4.4376917674023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73-4D8F-A054-F7F6ED4BD437}"/>
                </c:ext>
              </c:extLst>
            </c:dLbl>
            <c:dLbl>
              <c:idx val="1"/>
              <c:layout>
                <c:manualLayout>
                  <c:x val="-6.5632015867723381E-2"/>
                  <c:y val="-4.6653802077557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73-4D8F-A054-F7F6ED4BD437}"/>
                </c:ext>
              </c:extLst>
            </c:dLbl>
            <c:dLbl>
              <c:idx val="2"/>
              <c:layout>
                <c:manualLayout>
                  <c:x val="-6.2975027144408252E-2"/>
                  <c:y val="-4.507042253521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73-4D8F-A054-F7F6ED4BD437}"/>
                </c:ext>
              </c:extLst>
            </c:dLbl>
            <c:dLbl>
              <c:idx val="3"/>
              <c:layout>
                <c:manualLayout>
                  <c:x val="-6.5146579804560262E-2"/>
                  <c:y val="-4.507042253521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73-4D8F-A054-F7F6ED4BD437}"/>
                </c:ext>
              </c:extLst>
            </c:dLbl>
            <c:dLbl>
              <c:idx val="4"/>
              <c:layout>
                <c:manualLayout>
                  <c:x val="-7.6004343105320379E-2"/>
                  <c:y val="-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173-4D8F-A054-F7F6ED4BD437}"/>
                </c:ext>
              </c:extLst>
            </c:dLbl>
            <c:dLbl>
              <c:idx val="5"/>
              <c:layout>
                <c:manualLayout>
                  <c:x val="-9.3376764386536373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73-4D8F-A054-F7F6ED4BD437}"/>
                </c:ext>
              </c:extLst>
            </c:dLbl>
            <c:dLbl>
              <c:idx val="6"/>
              <c:layout>
                <c:manualLayout>
                  <c:x val="-7.1661237785016291E-2"/>
                  <c:y val="-2.253521126760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173-4D8F-A054-F7F6ED4BD437}"/>
                </c:ext>
              </c:extLst>
            </c:dLbl>
            <c:dLbl>
              <c:idx val="7"/>
              <c:layout>
                <c:manualLayout>
                  <c:x val="-6.9489685124864281E-2"/>
                  <c:y val="-3.00469483568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73-4D8F-A054-F7F6ED4BD437}"/>
                </c:ext>
              </c:extLst>
            </c:dLbl>
            <c:dLbl>
              <c:idx val="8"/>
              <c:layout>
                <c:manualLayout>
                  <c:x val="-7.1661237785016291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73-4D8F-A054-F7F6ED4BD437}"/>
                </c:ext>
              </c:extLst>
            </c:dLbl>
            <c:dLbl>
              <c:idx val="9"/>
              <c:layout>
                <c:manualLayout>
                  <c:x val="-1.9543973941368076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173-4D8F-A054-F7F6ED4BD437}"/>
                </c:ext>
              </c:extLst>
            </c:dLbl>
            <c:dLbl>
              <c:idx val="10"/>
              <c:layout>
                <c:manualLayout>
                  <c:x val="-4.7774158523344191E-2"/>
                  <c:y val="-1.502347417840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173-4D8F-A054-F7F6ED4BD437}"/>
                </c:ext>
              </c:extLst>
            </c:dLbl>
            <c:dLbl>
              <c:idx val="11"/>
              <c:layout>
                <c:manualLayout>
                  <c:x val="-2.1715526601520086E-2"/>
                  <c:y val="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173-4D8F-A054-F7F6ED4BD437}"/>
                </c:ext>
              </c:extLst>
            </c:dLbl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0">
                    <a:solidFill>
                      <a:sysClr val="windowText" lastClr="000000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08'!$D$24:$O$24</c:f>
              <c:numCache>
                <c:formatCode>0.0%</c:formatCode>
                <c:ptCount val="12"/>
                <c:pt idx="0">
                  <c:v>7.6234014719213289E-2</c:v>
                </c:pt>
                <c:pt idx="1">
                  <c:v>0.14217808014801336</c:v>
                </c:pt>
                <c:pt idx="2">
                  <c:v>0.26345059108542074</c:v>
                </c:pt>
                <c:pt idx="3">
                  <c:v>0.38037692051269539</c:v>
                </c:pt>
                <c:pt idx="4">
                  <c:v>0.47372686236515599</c:v>
                </c:pt>
                <c:pt idx="5">
                  <c:v>0.58551814545828296</c:v>
                </c:pt>
                <c:pt idx="6">
                  <c:v>0.65188654234269949</c:v>
                </c:pt>
                <c:pt idx="7">
                  <c:v>0.71621753499000151</c:v>
                </c:pt>
                <c:pt idx="8">
                  <c:v>0.84864411467281364</c:v>
                </c:pt>
                <c:pt idx="9">
                  <c:v>0.8089760435722243</c:v>
                </c:pt>
                <c:pt idx="10">
                  <c:v>0.87897852014833611</c:v>
                </c:pt>
                <c:pt idx="11">
                  <c:v>0.97720642389555246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6173-4D8F-A054-F7F6ED4BD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314688"/>
        <c:axId val="56403648"/>
      </c:lineChart>
      <c:catAx>
        <c:axId val="9131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3648"/>
        <c:crosses val="autoZero"/>
        <c:auto val="1"/>
        <c:lblAlgn val="ctr"/>
        <c:lblOffset val="100"/>
        <c:noMultiLvlLbl val="0"/>
      </c:catAx>
      <c:valAx>
        <c:axId val="564036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13146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553378303282114E-2"/>
          <c:y val="0.85633714095597202"/>
          <c:w val="0.95872169073328373"/>
          <c:h val="0.12112764777642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1F497D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05-03-2021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05-03-2021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352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40498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05-03-2021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74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05-03-2021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238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05-03-2021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5D05C1-9B5A-41AE-9625-6C99FDFEE4DC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88784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05-03-2021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28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05-03-2021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84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05-03-2021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87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05-03-2021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854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05-03-2021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20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05-03-2021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05-03-2021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870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003232" cy="1791072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DICIEMBRE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08: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HACIENDA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</a:t>
            </a:r>
            <a:r>
              <a:rPr lang="es-C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marzo </a:t>
            </a:r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2925" y="727746"/>
            <a:ext cx="805814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08: PROGRAMA DE MODERNIZACIÓN SECTOR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71B7863-B0D2-4DDD-A2C1-1FBD0EEDFA97}"/>
              </a:ext>
            </a:extLst>
          </p:cNvPr>
          <p:cNvSpPr txBox="1">
            <a:spLocks/>
          </p:cNvSpPr>
          <p:nvPr/>
        </p:nvSpPr>
        <p:spPr>
          <a:xfrm>
            <a:off x="467544" y="1625949"/>
            <a:ext cx="8058150" cy="241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B963FF5-6692-4832-8192-9B4B10D62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85455"/>
              </p:ext>
            </p:extLst>
          </p:nvPr>
        </p:nvGraphicFramePr>
        <p:xfrm>
          <a:off x="553268" y="1927950"/>
          <a:ext cx="8047805" cy="3567863"/>
        </p:xfrm>
        <a:graphic>
          <a:graphicData uri="http://schemas.openxmlformats.org/drawingml/2006/table">
            <a:tbl>
              <a:tblPr/>
              <a:tblGrid>
                <a:gridCol w="267903">
                  <a:extLst>
                    <a:ext uri="{9D8B030D-6E8A-4147-A177-3AD203B41FA5}">
                      <a16:colId xmlns:a16="http://schemas.microsoft.com/office/drawing/2014/main" val="1637666115"/>
                    </a:ext>
                  </a:extLst>
                </a:gridCol>
                <a:gridCol w="267903">
                  <a:extLst>
                    <a:ext uri="{9D8B030D-6E8A-4147-A177-3AD203B41FA5}">
                      <a16:colId xmlns:a16="http://schemas.microsoft.com/office/drawing/2014/main" val="1015590796"/>
                    </a:ext>
                  </a:extLst>
                </a:gridCol>
                <a:gridCol w="267903">
                  <a:extLst>
                    <a:ext uri="{9D8B030D-6E8A-4147-A177-3AD203B41FA5}">
                      <a16:colId xmlns:a16="http://schemas.microsoft.com/office/drawing/2014/main" val="1013276194"/>
                    </a:ext>
                  </a:extLst>
                </a:gridCol>
                <a:gridCol w="3075526">
                  <a:extLst>
                    <a:ext uri="{9D8B030D-6E8A-4147-A177-3AD203B41FA5}">
                      <a16:colId xmlns:a16="http://schemas.microsoft.com/office/drawing/2014/main" val="2983713610"/>
                    </a:ext>
                  </a:extLst>
                </a:gridCol>
                <a:gridCol w="717980">
                  <a:extLst>
                    <a:ext uri="{9D8B030D-6E8A-4147-A177-3AD203B41FA5}">
                      <a16:colId xmlns:a16="http://schemas.microsoft.com/office/drawing/2014/main" val="4029018033"/>
                    </a:ext>
                  </a:extLst>
                </a:gridCol>
                <a:gridCol w="717980">
                  <a:extLst>
                    <a:ext uri="{9D8B030D-6E8A-4147-A177-3AD203B41FA5}">
                      <a16:colId xmlns:a16="http://schemas.microsoft.com/office/drawing/2014/main" val="4281715676"/>
                    </a:ext>
                  </a:extLst>
                </a:gridCol>
                <a:gridCol w="717980">
                  <a:extLst>
                    <a:ext uri="{9D8B030D-6E8A-4147-A177-3AD203B41FA5}">
                      <a16:colId xmlns:a16="http://schemas.microsoft.com/office/drawing/2014/main" val="3273073003"/>
                    </a:ext>
                  </a:extLst>
                </a:gridCol>
                <a:gridCol w="717980">
                  <a:extLst>
                    <a:ext uri="{9D8B030D-6E8A-4147-A177-3AD203B41FA5}">
                      <a16:colId xmlns:a16="http://schemas.microsoft.com/office/drawing/2014/main" val="3050900117"/>
                    </a:ext>
                  </a:extLst>
                </a:gridCol>
                <a:gridCol w="653683">
                  <a:extLst>
                    <a:ext uri="{9D8B030D-6E8A-4147-A177-3AD203B41FA5}">
                      <a16:colId xmlns:a16="http://schemas.microsoft.com/office/drawing/2014/main" val="3523743581"/>
                    </a:ext>
                  </a:extLst>
                </a:gridCol>
                <a:gridCol w="642967">
                  <a:extLst>
                    <a:ext uri="{9D8B030D-6E8A-4147-A177-3AD203B41FA5}">
                      <a16:colId xmlns:a16="http://schemas.microsoft.com/office/drawing/2014/main" val="1381805424"/>
                    </a:ext>
                  </a:extLst>
                </a:gridCol>
              </a:tblGrid>
              <a:tr h="1306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422254"/>
                  </a:ext>
                </a:extLst>
              </a:tr>
              <a:tr h="3884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696798"/>
                  </a:ext>
                </a:extLst>
              </a:tr>
              <a:tr h="1664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5.048.931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4.738.511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-310.420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4.712.941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835687"/>
                  </a:ext>
                </a:extLst>
              </a:tr>
              <a:tr h="130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473.803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404.228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-69.575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379.668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538501"/>
                  </a:ext>
                </a:extLst>
              </a:tr>
              <a:tr h="130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318.686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272.735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-45.951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272.735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223761"/>
                  </a:ext>
                </a:extLst>
              </a:tr>
              <a:tr h="130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3.325.908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3.380.908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3.379.996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087939"/>
                  </a:ext>
                </a:extLst>
              </a:tr>
              <a:tr h="130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2.267.785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2.601.837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334.052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2.601.836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860444"/>
                  </a:ext>
                </a:extLst>
              </a:tr>
              <a:tr h="130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Contrataciones Públicas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285.144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158.639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-126.505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158.639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251507"/>
                  </a:ext>
                </a:extLst>
              </a:tr>
              <a:tr h="130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del Trabajo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135.873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215.873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215.873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006015"/>
                  </a:ext>
                </a:extLst>
              </a:tr>
              <a:tr h="130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Chile Atiende-Secretaría General de la Presidencia de la República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189.284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183.738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-5.546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183.737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428849"/>
                  </a:ext>
                </a:extLst>
              </a:tr>
              <a:tr h="130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Registro Civil e Identificación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508.711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1.208.711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1.208.711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805133"/>
                  </a:ext>
                </a:extLst>
              </a:tr>
              <a:tr h="130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Patrimonio Cultural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484.477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484.477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484.477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691754"/>
                  </a:ext>
                </a:extLst>
              </a:tr>
              <a:tr h="130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Salud Pública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459.096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350.399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-108.697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350.399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270258"/>
                  </a:ext>
                </a:extLst>
              </a:tr>
              <a:tr h="130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Salud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-205.200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422567"/>
                  </a:ext>
                </a:extLst>
              </a:tr>
              <a:tr h="130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1.000.000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779.071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-220.929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778.160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763470"/>
                  </a:ext>
                </a:extLst>
              </a:tr>
              <a:tr h="134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del Estado-BID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1.000.000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779.071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-220.929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778.160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103402"/>
                  </a:ext>
                </a:extLst>
              </a:tr>
              <a:tr h="134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58.123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-58.123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14346"/>
                  </a:ext>
                </a:extLst>
              </a:tr>
              <a:tr h="130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Cooperación Técnica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58.123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-58.123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68867"/>
                  </a:ext>
                </a:extLst>
              </a:tr>
              <a:tr h="130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26.822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26.725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815627"/>
                  </a:ext>
                </a:extLst>
              </a:tr>
              <a:tr h="130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081533"/>
                  </a:ext>
                </a:extLst>
              </a:tr>
              <a:tr h="130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787992"/>
                  </a:ext>
                </a:extLst>
              </a:tr>
              <a:tr h="130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922.212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653.818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-268.394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653.817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132384"/>
                  </a:ext>
                </a:extLst>
              </a:tr>
              <a:tr h="130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880.016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558.380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-321.636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558.379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034617"/>
                  </a:ext>
                </a:extLst>
              </a:tr>
              <a:tr h="130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42.196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61.039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18.843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61.039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607679"/>
                  </a:ext>
                </a:extLst>
              </a:tr>
              <a:tr h="130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960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0389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09: PROGRAMA EXPORTACIÓN DE SERVICIOS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695038-0DE2-40E4-996B-A7E8BDB9FC51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8064895" cy="2146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7F81F9D-3EE6-4F94-BABB-88BFE73FD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836191"/>
              </p:ext>
            </p:extLst>
          </p:nvPr>
        </p:nvGraphicFramePr>
        <p:xfrm>
          <a:off x="539552" y="1832731"/>
          <a:ext cx="8064896" cy="2886341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586546503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614631431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241019338"/>
                    </a:ext>
                  </a:extLst>
                </a:gridCol>
                <a:gridCol w="3048659">
                  <a:extLst>
                    <a:ext uri="{9D8B030D-6E8A-4147-A177-3AD203B41FA5}">
                      <a16:colId xmlns:a16="http://schemas.microsoft.com/office/drawing/2014/main" val="3640267340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4126431203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859651984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764280234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23767409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910711471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413275072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56335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18328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5.313.377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4.764.028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-549.349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4.360.909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4074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134.723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164.194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157.104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5693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76.050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5937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4.248.429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-386.247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3.853.987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4959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4.248.429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-386.247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3.853.987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4534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InvestChile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634.068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383.316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253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Promoción de Exportaciones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895.092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4545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1.295.612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-226.247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1.069.366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4192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Capacitación y Empleo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1.008.495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1.008.495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810.464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5101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las Culturas y las Artes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391.009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365.009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192969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 Ciencia, Tecnología, Conocimiento e Innovación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410.400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1165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6094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6315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452.357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268.665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-183.692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268.665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7731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422.154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-226.905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195.249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391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6589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32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68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55041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01: DIRECCIÓN DE PRESUPUESTOS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39552" y="1443470"/>
            <a:ext cx="7765279" cy="319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DFCA88E-D263-479F-92B0-077AD7142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975016"/>
              </p:ext>
            </p:extLst>
          </p:nvPr>
        </p:nvGraphicFramePr>
        <p:xfrm>
          <a:off x="538994" y="1774832"/>
          <a:ext cx="8060698" cy="2772141"/>
        </p:xfrm>
        <a:graphic>
          <a:graphicData uri="http://schemas.openxmlformats.org/drawingml/2006/table">
            <a:tbl>
              <a:tblPr/>
              <a:tblGrid>
                <a:gridCol w="270131">
                  <a:extLst>
                    <a:ext uri="{9D8B030D-6E8A-4147-A177-3AD203B41FA5}">
                      <a16:colId xmlns:a16="http://schemas.microsoft.com/office/drawing/2014/main" val="710480124"/>
                    </a:ext>
                  </a:extLst>
                </a:gridCol>
                <a:gridCol w="270131">
                  <a:extLst>
                    <a:ext uri="{9D8B030D-6E8A-4147-A177-3AD203B41FA5}">
                      <a16:colId xmlns:a16="http://schemas.microsoft.com/office/drawing/2014/main" val="3794978761"/>
                    </a:ext>
                  </a:extLst>
                </a:gridCol>
                <a:gridCol w="270131">
                  <a:extLst>
                    <a:ext uri="{9D8B030D-6E8A-4147-A177-3AD203B41FA5}">
                      <a16:colId xmlns:a16="http://schemas.microsoft.com/office/drawing/2014/main" val="2209707938"/>
                    </a:ext>
                  </a:extLst>
                </a:gridCol>
                <a:gridCol w="3047073">
                  <a:extLst>
                    <a:ext uri="{9D8B030D-6E8A-4147-A177-3AD203B41FA5}">
                      <a16:colId xmlns:a16="http://schemas.microsoft.com/office/drawing/2014/main" val="315332431"/>
                    </a:ext>
                  </a:extLst>
                </a:gridCol>
                <a:gridCol w="723950">
                  <a:extLst>
                    <a:ext uri="{9D8B030D-6E8A-4147-A177-3AD203B41FA5}">
                      <a16:colId xmlns:a16="http://schemas.microsoft.com/office/drawing/2014/main" val="3290118646"/>
                    </a:ext>
                  </a:extLst>
                </a:gridCol>
                <a:gridCol w="723950">
                  <a:extLst>
                    <a:ext uri="{9D8B030D-6E8A-4147-A177-3AD203B41FA5}">
                      <a16:colId xmlns:a16="http://schemas.microsoft.com/office/drawing/2014/main" val="2385606102"/>
                    </a:ext>
                  </a:extLst>
                </a:gridCol>
                <a:gridCol w="723950">
                  <a:extLst>
                    <a:ext uri="{9D8B030D-6E8A-4147-A177-3AD203B41FA5}">
                      <a16:colId xmlns:a16="http://schemas.microsoft.com/office/drawing/2014/main" val="2248622319"/>
                    </a:ext>
                  </a:extLst>
                </a:gridCol>
                <a:gridCol w="723950">
                  <a:extLst>
                    <a:ext uri="{9D8B030D-6E8A-4147-A177-3AD203B41FA5}">
                      <a16:colId xmlns:a16="http://schemas.microsoft.com/office/drawing/2014/main" val="4078651029"/>
                    </a:ext>
                  </a:extLst>
                </a:gridCol>
                <a:gridCol w="659119">
                  <a:extLst>
                    <a:ext uri="{9D8B030D-6E8A-4147-A177-3AD203B41FA5}">
                      <a16:colId xmlns:a16="http://schemas.microsoft.com/office/drawing/2014/main" val="27399587"/>
                    </a:ext>
                  </a:extLst>
                </a:gridCol>
                <a:gridCol w="648313">
                  <a:extLst>
                    <a:ext uri="{9D8B030D-6E8A-4147-A177-3AD203B41FA5}">
                      <a16:colId xmlns:a16="http://schemas.microsoft.com/office/drawing/2014/main" val="1548308748"/>
                    </a:ext>
                  </a:extLst>
                </a:gridCol>
              </a:tblGrid>
              <a:tr h="1303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661523"/>
                  </a:ext>
                </a:extLst>
              </a:tr>
              <a:tr h="3898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170601"/>
                  </a:ext>
                </a:extLst>
              </a:tr>
              <a:tr h="1670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16.630.720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19.919.506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3.288.786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19.493.043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503701"/>
                  </a:ext>
                </a:extLst>
              </a:tr>
              <a:tr h="1303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13.738.444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16.993.554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3.255.110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16.991.317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963373"/>
                  </a:ext>
                </a:extLst>
              </a:tr>
              <a:tr h="1303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2.469.167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1.810.043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-659.124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1.598.059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25347"/>
                  </a:ext>
                </a:extLst>
              </a:tr>
              <a:tr h="1303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106.422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313188"/>
                  </a:ext>
                </a:extLst>
              </a:tr>
              <a:tr h="1303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94324"/>
                  </a:ext>
                </a:extLst>
              </a:tr>
              <a:tr h="1303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82.882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451127"/>
                  </a:ext>
                </a:extLst>
              </a:tr>
              <a:tr h="1303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146.241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12423"/>
                  </a:ext>
                </a:extLst>
              </a:tr>
              <a:tr h="1303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146.241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834347"/>
                  </a:ext>
                </a:extLst>
              </a:tr>
              <a:tr h="1303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Programas de los Servicios Públicos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146.241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819882"/>
                  </a:ext>
                </a:extLst>
              </a:tr>
              <a:tr h="1303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190.584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190.584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190.584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252076"/>
                  </a:ext>
                </a:extLst>
              </a:tr>
              <a:tr h="1303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190.584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190.584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190.584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581205"/>
                  </a:ext>
                </a:extLst>
              </a:tr>
              <a:tr h="1303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-191.871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791289"/>
                  </a:ext>
                </a:extLst>
              </a:tr>
              <a:tr h="1303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50136"/>
                  </a:ext>
                </a:extLst>
              </a:tr>
              <a:tr h="1303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309685"/>
                  </a:ext>
                </a:extLst>
              </a:tr>
              <a:tr h="1303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-84.899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232171"/>
                  </a:ext>
                </a:extLst>
              </a:tr>
              <a:tr h="1303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614.641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774078"/>
                  </a:ext>
                </a:extLst>
              </a:tr>
              <a:tr h="1303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614.641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953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02: SISTEMA DE GESTIÓN FINANCIERA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59807" y="1433391"/>
            <a:ext cx="7815527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3AEB8E0-416C-4F28-9F6A-62B0F5EB9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580620"/>
              </p:ext>
            </p:extLst>
          </p:nvPr>
        </p:nvGraphicFramePr>
        <p:xfrm>
          <a:off x="542403" y="1822309"/>
          <a:ext cx="7992891" cy="2242550"/>
        </p:xfrm>
        <a:graphic>
          <a:graphicData uri="http://schemas.openxmlformats.org/drawingml/2006/table">
            <a:tbl>
              <a:tblPr/>
              <a:tblGrid>
                <a:gridCol w="267859">
                  <a:extLst>
                    <a:ext uri="{9D8B030D-6E8A-4147-A177-3AD203B41FA5}">
                      <a16:colId xmlns:a16="http://schemas.microsoft.com/office/drawing/2014/main" val="3899581583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1912436977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4214298396"/>
                    </a:ext>
                  </a:extLst>
                </a:gridCol>
                <a:gridCol w="3021440">
                  <a:extLst>
                    <a:ext uri="{9D8B030D-6E8A-4147-A177-3AD203B41FA5}">
                      <a16:colId xmlns:a16="http://schemas.microsoft.com/office/drawing/2014/main" val="3032221987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4232694938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151895049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583338995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3004580705"/>
                    </a:ext>
                  </a:extLst>
                </a:gridCol>
                <a:gridCol w="653574">
                  <a:extLst>
                    <a:ext uri="{9D8B030D-6E8A-4147-A177-3AD203B41FA5}">
                      <a16:colId xmlns:a16="http://schemas.microsoft.com/office/drawing/2014/main" val="325425299"/>
                    </a:ext>
                  </a:extLst>
                </a:gridCol>
                <a:gridCol w="642860">
                  <a:extLst>
                    <a:ext uri="{9D8B030D-6E8A-4147-A177-3AD203B41FA5}">
                      <a16:colId xmlns:a16="http://schemas.microsoft.com/office/drawing/2014/main" val="2103214886"/>
                    </a:ext>
                  </a:extLst>
                </a:gridCol>
              </a:tblGrid>
              <a:tr h="1297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15165"/>
                  </a:ext>
                </a:extLst>
              </a:tr>
              <a:tr h="3881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013097"/>
                  </a:ext>
                </a:extLst>
              </a:tr>
              <a:tr h="1663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4.701.248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5.164.370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4.953.688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650252"/>
                  </a:ext>
                </a:extLst>
              </a:tr>
              <a:tr h="12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2.469.816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2.928.965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2.923.423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657353"/>
                  </a:ext>
                </a:extLst>
              </a:tr>
              <a:tr h="12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1.716.853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1.578.557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-138.296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1.523.138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560054"/>
                  </a:ext>
                </a:extLst>
              </a:tr>
              <a:tr h="12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61.649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067018"/>
                  </a:ext>
                </a:extLst>
              </a:tr>
              <a:tr h="12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790101"/>
                  </a:ext>
                </a:extLst>
              </a:tr>
              <a:tr h="12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088227"/>
                  </a:ext>
                </a:extLst>
              </a:tr>
              <a:tr h="12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704761"/>
                  </a:ext>
                </a:extLst>
              </a:tr>
              <a:tr h="12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069010"/>
                  </a:ext>
                </a:extLst>
              </a:tr>
              <a:tr h="12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514.579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-509.971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248005"/>
                  </a:ext>
                </a:extLst>
              </a:tr>
              <a:tr h="12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-114.439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442482"/>
                  </a:ext>
                </a:extLst>
              </a:tr>
              <a:tr h="12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400.140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-395.532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998106"/>
                  </a:ext>
                </a:extLst>
              </a:tr>
              <a:tr h="12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440.886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985473"/>
                  </a:ext>
                </a:extLst>
              </a:tr>
              <a:tr h="12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440.886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196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39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337" y="751361"/>
            <a:ext cx="799520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03. PROGRAMA 01: SERVICIO DE IMPUESTOS INTERNOS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9144C01-C30A-46B1-916F-CB24DE0E40A9}"/>
              </a:ext>
            </a:extLst>
          </p:cNvPr>
          <p:cNvSpPr txBox="1">
            <a:spLocks/>
          </p:cNvSpPr>
          <p:nvPr/>
        </p:nvSpPr>
        <p:spPr>
          <a:xfrm>
            <a:off x="550337" y="1428886"/>
            <a:ext cx="7995204" cy="2719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A95D162-4DF1-4962-9C66-B54F402C0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720452"/>
              </p:ext>
            </p:extLst>
          </p:nvPr>
        </p:nvGraphicFramePr>
        <p:xfrm>
          <a:off x="550337" y="1787240"/>
          <a:ext cx="7995204" cy="3950879"/>
        </p:xfrm>
        <a:graphic>
          <a:graphicData uri="http://schemas.openxmlformats.org/drawingml/2006/table">
            <a:tbl>
              <a:tblPr/>
              <a:tblGrid>
                <a:gridCol w="267936">
                  <a:extLst>
                    <a:ext uri="{9D8B030D-6E8A-4147-A177-3AD203B41FA5}">
                      <a16:colId xmlns:a16="http://schemas.microsoft.com/office/drawing/2014/main" val="3448427092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1070304380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2467396581"/>
                    </a:ext>
                  </a:extLst>
                </a:gridCol>
                <a:gridCol w="3022315">
                  <a:extLst>
                    <a:ext uri="{9D8B030D-6E8A-4147-A177-3AD203B41FA5}">
                      <a16:colId xmlns:a16="http://schemas.microsoft.com/office/drawing/2014/main" val="3709925640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3315362916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1599626139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1483110755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1365458604"/>
                    </a:ext>
                  </a:extLst>
                </a:gridCol>
                <a:gridCol w="653763">
                  <a:extLst>
                    <a:ext uri="{9D8B030D-6E8A-4147-A177-3AD203B41FA5}">
                      <a16:colId xmlns:a16="http://schemas.microsoft.com/office/drawing/2014/main" val="2814262072"/>
                    </a:ext>
                  </a:extLst>
                </a:gridCol>
                <a:gridCol w="643046">
                  <a:extLst>
                    <a:ext uri="{9D8B030D-6E8A-4147-A177-3AD203B41FA5}">
                      <a16:colId xmlns:a16="http://schemas.microsoft.com/office/drawing/2014/main" val="140898169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88111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68467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198.740.568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238.411.874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39.671.306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232.157.910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5437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170.396.991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197.785.267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27.388.276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197.761.876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4827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20.715.825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21.136.668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21.136.675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806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1.336.564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1.336.564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1.336.771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6399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1.336.564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1.336.564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1.336.771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4924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2765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8682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Organización para la Cooperación y el Desarrollo Económicos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48.222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6835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Interamericano de Administraciones Tributarias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48.502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7776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0530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5.980.786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5.979.786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5.980.786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598078,6%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2523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9524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5.979.786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5.979.786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5.980.786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941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63.628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7365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5321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8447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5.473.190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6.690.516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1.217.326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6.674.629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2741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0461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100.956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5630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225.825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5954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1.487.700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1.776.462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1.774.401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8651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3.938.335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4.543.543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4.541.247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831800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-1.789.124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870193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-1.789.124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357024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5.088.632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711369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5.088.632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44017"/>
                  </a:ext>
                </a:extLst>
              </a:tr>
            </a:tbl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id="{9CE9602C-7310-4BF3-928D-BF9463E71991}"/>
              </a:ext>
            </a:extLst>
          </p:cNvPr>
          <p:cNvSpPr txBox="1">
            <a:spLocks/>
          </p:cNvSpPr>
          <p:nvPr/>
        </p:nvSpPr>
        <p:spPr>
          <a:xfrm>
            <a:off x="467544" y="5752153"/>
            <a:ext cx="8077997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462" y="764704"/>
            <a:ext cx="801734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04. PROGRAMA 01: SERVICIO NACIONAL DE ADUANAS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4651EE7-B0E8-4C8E-B0B9-8C90887A51E7}"/>
              </a:ext>
            </a:extLst>
          </p:cNvPr>
          <p:cNvSpPr txBox="1">
            <a:spLocks/>
          </p:cNvSpPr>
          <p:nvPr/>
        </p:nvSpPr>
        <p:spPr>
          <a:xfrm>
            <a:off x="547890" y="1461070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5E79AEE-BC63-4FB2-9592-1A2F4F6B7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362901"/>
              </p:ext>
            </p:extLst>
          </p:nvPr>
        </p:nvGraphicFramePr>
        <p:xfrm>
          <a:off x="553466" y="1788071"/>
          <a:ext cx="8017342" cy="3281858"/>
        </p:xfrm>
        <a:graphic>
          <a:graphicData uri="http://schemas.openxmlformats.org/drawingml/2006/table">
            <a:tbl>
              <a:tblPr/>
              <a:tblGrid>
                <a:gridCol w="268678">
                  <a:extLst>
                    <a:ext uri="{9D8B030D-6E8A-4147-A177-3AD203B41FA5}">
                      <a16:colId xmlns:a16="http://schemas.microsoft.com/office/drawing/2014/main" val="1597785474"/>
                    </a:ext>
                  </a:extLst>
                </a:gridCol>
                <a:gridCol w="268678">
                  <a:extLst>
                    <a:ext uri="{9D8B030D-6E8A-4147-A177-3AD203B41FA5}">
                      <a16:colId xmlns:a16="http://schemas.microsoft.com/office/drawing/2014/main" val="4264913538"/>
                    </a:ext>
                  </a:extLst>
                </a:gridCol>
                <a:gridCol w="268678">
                  <a:extLst>
                    <a:ext uri="{9D8B030D-6E8A-4147-A177-3AD203B41FA5}">
                      <a16:colId xmlns:a16="http://schemas.microsoft.com/office/drawing/2014/main" val="614332167"/>
                    </a:ext>
                  </a:extLst>
                </a:gridCol>
                <a:gridCol w="3030684">
                  <a:extLst>
                    <a:ext uri="{9D8B030D-6E8A-4147-A177-3AD203B41FA5}">
                      <a16:colId xmlns:a16="http://schemas.microsoft.com/office/drawing/2014/main" val="118840291"/>
                    </a:ext>
                  </a:extLst>
                </a:gridCol>
                <a:gridCol w="720056">
                  <a:extLst>
                    <a:ext uri="{9D8B030D-6E8A-4147-A177-3AD203B41FA5}">
                      <a16:colId xmlns:a16="http://schemas.microsoft.com/office/drawing/2014/main" val="2452839877"/>
                    </a:ext>
                  </a:extLst>
                </a:gridCol>
                <a:gridCol w="720056">
                  <a:extLst>
                    <a:ext uri="{9D8B030D-6E8A-4147-A177-3AD203B41FA5}">
                      <a16:colId xmlns:a16="http://schemas.microsoft.com/office/drawing/2014/main" val="1865914669"/>
                    </a:ext>
                  </a:extLst>
                </a:gridCol>
                <a:gridCol w="720056">
                  <a:extLst>
                    <a:ext uri="{9D8B030D-6E8A-4147-A177-3AD203B41FA5}">
                      <a16:colId xmlns:a16="http://schemas.microsoft.com/office/drawing/2014/main" val="942994504"/>
                    </a:ext>
                  </a:extLst>
                </a:gridCol>
                <a:gridCol w="720056">
                  <a:extLst>
                    <a:ext uri="{9D8B030D-6E8A-4147-A177-3AD203B41FA5}">
                      <a16:colId xmlns:a16="http://schemas.microsoft.com/office/drawing/2014/main" val="2377619420"/>
                    </a:ext>
                  </a:extLst>
                </a:gridCol>
                <a:gridCol w="655574">
                  <a:extLst>
                    <a:ext uri="{9D8B030D-6E8A-4147-A177-3AD203B41FA5}">
                      <a16:colId xmlns:a16="http://schemas.microsoft.com/office/drawing/2014/main" val="2743750825"/>
                    </a:ext>
                  </a:extLst>
                </a:gridCol>
                <a:gridCol w="644826">
                  <a:extLst>
                    <a:ext uri="{9D8B030D-6E8A-4147-A177-3AD203B41FA5}">
                      <a16:colId xmlns:a16="http://schemas.microsoft.com/office/drawing/2014/main" val="228544957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19170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39129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73.746.535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78.298.998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4.552.463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77.185.897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5173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62.843.832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65.322.952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2.479.120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64.221.355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6955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8.561.928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8.807.518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8.807.435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5675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1.022.520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079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1.022.520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3663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680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8960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 Aduanas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5839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2.074.836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-1.258.887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804.828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3634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107.730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7128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-77.594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4598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187.758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-120.418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9715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7096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1.623.785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-1.020.330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602.051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2163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6617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2453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2285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2041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Concesiones de Obras Públicas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6439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2.276.062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2704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2.276.062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451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6050" y="792516"/>
            <a:ext cx="7956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05. PROGRAMA 01: SERVICIO DE TESORERÍAS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89551D65-1049-4C1D-A98A-F3C73A33C893}"/>
              </a:ext>
            </a:extLst>
          </p:cNvPr>
          <p:cNvSpPr txBox="1">
            <a:spLocks/>
          </p:cNvSpPr>
          <p:nvPr/>
        </p:nvSpPr>
        <p:spPr>
          <a:xfrm>
            <a:off x="576049" y="1468421"/>
            <a:ext cx="7825252" cy="248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1FCA5A6-2077-4566-8C7C-5EB112120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337957"/>
              </p:ext>
            </p:extLst>
          </p:nvPr>
        </p:nvGraphicFramePr>
        <p:xfrm>
          <a:off x="576049" y="1801768"/>
          <a:ext cx="7944241" cy="2521538"/>
        </p:xfrm>
        <a:graphic>
          <a:graphicData uri="http://schemas.openxmlformats.org/drawingml/2006/table">
            <a:tbl>
              <a:tblPr/>
              <a:tblGrid>
                <a:gridCol w="266228">
                  <a:extLst>
                    <a:ext uri="{9D8B030D-6E8A-4147-A177-3AD203B41FA5}">
                      <a16:colId xmlns:a16="http://schemas.microsoft.com/office/drawing/2014/main" val="1836813176"/>
                    </a:ext>
                  </a:extLst>
                </a:gridCol>
                <a:gridCol w="266228">
                  <a:extLst>
                    <a:ext uri="{9D8B030D-6E8A-4147-A177-3AD203B41FA5}">
                      <a16:colId xmlns:a16="http://schemas.microsoft.com/office/drawing/2014/main" val="3754699985"/>
                    </a:ext>
                  </a:extLst>
                </a:gridCol>
                <a:gridCol w="266228">
                  <a:extLst>
                    <a:ext uri="{9D8B030D-6E8A-4147-A177-3AD203B41FA5}">
                      <a16:colId xmlns:a16="http://schemas.microsoft.com/office/drawing/2014/main" val="330048756"/>
                    </a:ext>
                  </a:extLst>
                </a:gridCol>
                <a:gridCol w="3003050">
                  <a:extLst>
                    <a:ext uri="{9D8B030D-6E8A-4147-A177-3AD203B41FA5}">
                      <a16:colId xmlns:a16="http://schemas.microsoft.com/office/drawing/2014/main" val="1218410226"/>
                    </a:ext>
                  </a:extLst>
                </a:gridCol>
                <a:gridCol w="713491">
                  <a:extLst>
                    <a:ext uri="{9D8B030D-6E8A-4147-A177-3AD203B41FA5}">
                      <a16:colId xmlns:a16="http://schemas.microsoft.com/office/drawing/2014/main" val="2078321596"/>
                    </a:ext>
                  </a:extLst>
                </a:gridCol>
                <a:gridCol w="713491">
                  <a:extLst>
                    <a:ext uri="{9D8B030D-6E8A-4147-A177-3AD203B41FA5}">
                      <a16:colId xmlns:a16="http://schemas.microsoft.com/office/drawing/2014/main" val="1244500598"/>
                    </a:ext>
                  </a:extLst>
                </a:gridCol>
                <a:gridCol w="713491">
                  <a:extLst>
                    <a:ext uri="{9D8B030D-6E8A-4147-A177-3AD203B41FA5}">
                      <a16:colId xmlns:a16="http://schemas.microsoft.com/office/drawing/2014/main" val="4044646236"/>
                    </a:ext>
                  </a:extLst>
                </a:gridCol>
                <a:gridCol w="713491">
                  <a:extLst>
                    <a:ext uri="{9D8B030D-6E8A-4147-A177-3AD203B41FA5}">
                      <a16:colId xmlns:a16="http://schemas.microsoft.com/office/drawing/2014/main" val="599997752"/>
                    </a:ext>
                  </a:extLst>
                </a:gridCol>
                <a:gridCol w="649596">
                  <a:extLst>
                    <a:ext uri="{9D8B030D-6E8A-4147-A177-3AD203B41FA5}">
                      <a16:colId xmlns:a16="http://schemas.microsoft.com/office/drawing/2014/main" val="3353379160"/>
                    </a:ext>
                  </a:extLst>
                </a:gridCol>
                <a:gridCol w="638947">
                  <a:extLst>
                    <a:ext uri="{9D8B030D-6E8A-4147-A177-3AD203B41FA5}">
                      <a16:colId xmlns:a16="http://schemas.microsoft.com/office/drawing/2014/main" val="1596960664"/>
                    </a:ext>
                  </a:extLst>
                </a:gridCol>
              </a:tblGrid>
              <a:tr h="1308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036067"/>
                  </a:ext>
                </a:extLst>
              </a:tr>
              <a:tr h="3914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372963"/>
                  </a:ext>
                </a:extLst>
              </a:tr>
              <a:tr h="1677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60.936.154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78.305.380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17.369.226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75.644.923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444695"/>
                  </a:ext>
                </a:extLst>
              </a:tr>
              <a:tr h="1308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44.288.394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61.949.321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17.660.927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61.932.546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92289"/>
                  </a:ext>
                </a:extLst>
              </a:tr>
              <a:tr h="1308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11.765.591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-1.600.042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10.149.059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200100"/>
                  </a:ext>
                </a:extLst>
              </a:tr>
              <a:tr h="1308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947.278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226589"/>
                  </a:ext>
                </a:extLst>
              </a:tr>
              <a:tr h="1308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947.278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425517"/>
                  </a:ext>
                </a:extLst>
              </a:tr>
              <a:tr h="1308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2.619.255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2.619.255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2.619.255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510900"/>
                  </a:ext>
                </a:extLst>
              </a:tr>
              <a:tr h="1308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2.619.255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2.619.255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2.619.255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376455"/>
                  </a:ext>
                </a:extLst>
              </a:tr>
              <a:tr h="1308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4.882.169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2.614.292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-2.267.877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2.607.364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459592"/>
                  </a:ext>
                </a:extLst>
              </a:tr>
              <a:tr h="1308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130.923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-78.783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50.614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293554"/>
                  </a:ext>
                </a:extLst>
              </a:tr>
              <a:tr h="1308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833496"/>
                  </a:ext>
                </a:extLst>
              </a:tr>
              <a:tr h="1308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71.012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85452"/>
                  </a:ext>
                </a:extLst>
              </a:tr>
              <a:tr h="1308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2.137.591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-1.424.789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709.684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039734"/>
                  </a:ext>
                </a:extLst>
              </a:tr>
              <a:tr h="1308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2.470.571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1.794.342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-676.229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1.793.191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610"/>
                  </a:ext>
                </a:extLst>
              </a:tr>
              <a:tr h="1308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472439"/>
                  </a:ext>
                </a:extLst>
              </a:tr>
              <a:tr h="1308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518945"/>
                  </a:ext>
                </a:extLst>
              </a:tr>
            </a:tbl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id="{462E020C-BF3B-42D8-B372-803E821DEA98}"/>
              </a:ext>
            </a:extLst>
          </p:cNvPr>
          <p:cNvSpPr txBox="1">
            <a:spLocks/>
          </p:cNvSpPr>
          <p:nvPr/>
        </p:nvSpPr>
        <p:spPr>
          <a:xfrm>
            <a:off x="576049" y="4323306"/>
            <a:ext cx="794424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65431" y="764252"/>
            <a:ext cx="796701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07. PROGRAMA 01: DIRECCIÓN DE COMPRAS Y CONTRATACIÓN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15AE962-81AF-499D-8529-5F6E44A3C2CB}"/>
              </a:ext>
            </a:extLst>
          </p:cNvPr>
          <p:cNvSpPr txBox="1">
            <a:spLocks/>
          </p:cNvSpPr>
          <p:nvPr/>
        </p:nvSpPr>
        <p:spPr>
          <a:xfrm>
            <a:off x="552963" y="1628700"/>
            <a:ext cx="7979478" cy="313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00E21488-DF62-4DD2-B747-DACC6A8519D8}"/>
              </a:ext>
            </a:extLst>
          </p:cNvPr>
          <p:cNvSpPr txBox="1">
            <a:spLocks/>
          </p:cNvSpPr>
          <p:nvPr/>
        </p:nvSpPr>
        <p:spPr>
          <a:xfrm>
            <a:off x="565431" y="4684566"/>
            <a:ext cx="7967010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D10F08D-53DF-4C03-856B-D09409AC6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9108"/>
              </p:ext>
            </p:extLst>
          </p:nvPr>
        </p:nvGraphicFramePr>
        <p:xfrm>
          <a:off x="565431" y="1994673"/>
          <a:ext cx="7967010" cy="2662759"/>
        </p:xfrm>
        <a:graphic>
          <a:graphicData uri="http://schemas.openxmlformats.org/drawingml/2006/table">
            <a:tbl>
              <a:tblPr/>
              <a:tblGrid>
                <a:gridCol w="266991">
                  <a:extLst>
                    <a:ext uri="{9D8B030D-6E8A-4147-A177-3AD203B41FA5}">
                      <a16:colId xmlns:a16="http://schemas.microsoft.com/office/drawing/2014/main" val="2389347150"/>
                    </a:ext>
                  </a:extLst>
                </a:gridCol>
                <a:gridCol w="266991">
                  <a:extLst>
                    <a:ext uri="{9D8B030D-6E8A-4147-A177-3AD203B41FA5}">
                      <a16:colId xmlns:a16="http://schemas.microsoft.com/office/drawing/2014/main" val="2912668812"/>
                    </a:ext>
                  </a:extLst>
                </a:gridCol>
                <a:gridCol w="266991">
                  <a:extLst>
                    <a:ext uri="{9D8B030D-6E8A-4147-A177-3AD203B41FA5}">
                      <a16:colId xmlns:a16="http://schemas.microsoft.com/office/drawing/2014/main" val="810982276"/>
                    </a:ext>
                  </a:extLst>
                </a:gridCol>
                <a:gridCol w="3011657">
                  <a:extLst>
                    <a:ext uri="{9D8B030D-6E8A-4147-A177-3AD203B41FA5}">
                      <a16:colId xmlns:a16="http://schemas.microsoft.com/office/drawing/2014/main" val="1607753185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3571176236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2520730378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2383546982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2224240379"/>
                    </a:ext>
                  </a:extLst>
                </a:gridCol>
                <a:gridCol w="651458">
                  <a:extLst>
                    <a:ext uri="{9D8B030D-6E8A-4147-A177-3AD203B41FA5}">
                      <a16:colId xmlns:a16="http://schemas.microsoft.com/office/drawing/2014/main" val="2904951565"/>
                    </a:ext>
                  </a:extLst>
                </a:gridCol>
                <a:gridCol w="640778">
                  <a:extLst>
                    <a:ext uri="{9D8B030D-6E8A-4147-A177-3AD203B41FA5}">
                      <a16:colId xmlns:a16="http://schemas.microsoft.com/office/drawing/2014/main" val="368328338"/>
                    </a:ext>
                  </a:extLst>
                </a:gridCol>
              </a:tblGrid>
              <a:tr h="1313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929075"/>
                  </a:ext>
                </a:extLst>
              </a:tr>
              <a:tr h="39296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978819"/>
                  </a:ext>
                </a:extLst>
              </a:tr>
              <a:tr h="1684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9.780.525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8.964.754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-815.771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8.769.760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903882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4.774.347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4.616.691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-157.656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4.565.642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080508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3.732.647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3.064.175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-668.472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3.064.010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433439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19227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407100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959.729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742.835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-216.894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739.369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971712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959.729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742.835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-216.894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739.369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365072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de Compras Públicas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563.199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982968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Devolución Boletas de Garantía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137679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del Estado-BID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285.144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158.639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-126.505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839081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646890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141897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653239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228645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468945"/>
                  </a:ext>
                </a:extLst>
              </a:tr>
              <a:tr h="131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44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912" y="747294"/>
            <a:ext cx="8051197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15. PROGRAMA 01: DIRECCIÓN NACIONAL DEL SERVICIO CIVIL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49894F1-6B63-4BEF-BBF9-A996AC8372B8}"/>
              </a:ext>
            </a:extLst>
          </p:cNvPr>
          <p:cNvSpPr txBox="1">
            <a:spLocks/>
          </p:cNvSpPr>
          <p:nvPr/>
        </p:nvSpPr>
        <p:spPr>
          <a:xfrm>
            <a:off x="548571" y="1403425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3AD5E84-3B93-43F1-97D6-0B25EF7E4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359769"/>
              </p:ext>
            </p:extLst>
          </p:nvPr>
        </p:nvGraphicFramePr>
        <p:xfrm>
          <a:off x="550912" y="1714749"/>
          <a:ext cx="8044519" cy="1983142"/>
        </p:xfrm>
        <a:graphic>
          <a:graphicData uri="http://schemas.openxmlformats.org/drawingml/2006/table">
            <a:tbl>
              <a:tblPr/>
              <a:tblGrid>
                <a:gridCol w="269589">
                  <a:extLst>
                    <a:ext uri="{9D8B030D-6E8A-4147-A177-3AD203B41FA5}">
                      <a16:colId xmlns:a16="http://schemas.microsoft.com/office/drawing/2014/main" val="2786895223"/>
                    </a:ext>
                  </a:extLst>
                </a:gridCol>
                <a:gridCol w="269589">
                  <a:extLst>
                    <a:ext uri="{9D8B030D-6E8A-4147-A177-3AD203B41FA5}">
                      <a16:colId xmlns:a16="http://schemas.microsoft.com/office/drawing/2014/main" val="2140300799"/>
                    </a:ext>
                  </a:extLst>
                </a:gridCol>
                <a:gridCol w="269589">
                  <a:extLst>
                    <a:ext uri="{9D8B030D-6E8A-4147-A177-3AD203B41FA5}">
                      <a16:colId xmlns:a16="http://schemas.microsoft.com/office/drawing/2014/main" val="2929430529"/>
                    </a:ext>
                  </a:extLst>
                </a:gridCol>
                <a:gridCol w="3040956">
                  <a:extLst>
                    <a:ext uri="{9D8B030D-6E8A-4147-A177-3AD203B41FA5}">
                      <a16:colId xmlns:a16="http://schemas.microsoft.com/office/drawing/2014/main" val="1653424409"/>
                    </a:ext>
                  </a:extLst>
                </a:gridCol>
                <a:gridCol w="722497">
                  <a:extLst>
                    <a:ext uri="{9D8B030D-6E8A-4147-A177-3AD203B41FA5}">
                      <a16:colId xmlns:a16="http://schemas.microsoft.com/office/drawing/2014/main" val="1847049104"/>
                    </a:ext>
                  </a:extLst>
                </a:gridCol>
                <a:gridCol w="722497">
                  <a:extLst>
                    <a:ext uri="{9D8B030D-6E8A-4147-A177-3AD203B41FA5}">
                      <a16:colId xmlns:a16="http://schemas.microsoft.com/office/drawing/2014/main" val="1120143496"/>
                    </a:ext>
                  </a:extLst>
                </a:gridCol>
                <a:gridCol w="722497">
                  <a:extLst>
                    <a:ext uri="{9D8B030D-6E8A-4147-A177-3AD203B41FA5}">
                      <a16:colId xmlns:a16="http://schemas.microsoft.com/office/drawing/2014/main" val="1257519508"/>
                    </a:ext>
                  </a:extLst>
                </a:gridCol>
                <a:gridCol w="722497">
                  <a:extLst>
                    <a:ext uri="{9D8B030D-6E8A-4147-A177-3AD203B41FA5}">
                      <a16:colId xmlns:a16="http://schemas.microsoft.com/office/drawing/2014/main" val="441632010"/>
                    </a:ext>
                  </a:extLst>
                </a:gridCol>
                <a:gridCol w="657796">
                  <a:extLst>
                    <a:ext uri="{9D8B030D-6E8A-4147-A177-3AD203B41FA5}">
                      <a16:colId xmlns:a16="http://schemas.microsoft.com/office/drawing/2014/main" val="3000525047"/>
                    </a:ext>
                  </a:extLst>
                </a:gridCol>
                <a:gridCol w="647012">
                  <a:extLst>
                    <a:ext uri="{9D8B030D-6E8A-4147-A177-3AD203B41FA5}">
                      <a16:colId xmlns:a16="http://schemas.microsoft.com/office/drawing/2014/main" val="3477424135"/>
                    </a:ext>
                  </a:extLst>
                </a:gridCol>
              </a:tblGrid>
              <a:tr h="1297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295499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025173"/>
                  </a:ext>
                </a:extLst>
              </a:tr>
              <a:tr h="1664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11.908.334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12.241.817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12.196.889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12627"/>
                  </a:ext>
                </a:extLst>
              </a:tr>
              <a:tr h="129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5.561.610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6.551.601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989.991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6.508.774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160979"/>
                  </a:ext>
                </a:extLst>
              </a:tr>
              <a:tr h="129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5.456.631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-678.113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5.456.320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070199"/>
                  </a:ext>
                </a:extLst>
              </a:tr>
              <a:tr h="129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935710"/>
                  </a:ext>
                </a:extLst>
              </a:tr>
              <a:tr h="129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197211"/>
                  </a:ext>
                </a:extLst>
              </a:tr>
              <a:tr h="129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336856"/>
                  </a:ext>
                </a:extLst>
              </a:tr>
              <a:tr h="129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790296"/>
                  </a:ext>
                </a:extLst>
              </a:tr>
              <a:tr h="129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56.430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489753"/>
                  </a:ext>
                </a:extLst>
              </a:tr>
              <a:tr h="129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128.874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152.326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152.325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741384"/>
                  </a:ext>
                </a:extLst>
              </a:tr>
              <a:tr h="129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135.620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051986"/>
                  </a:ext>
                </a:extLst>
              </a:tr>
              <a:tr h="129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042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1919" y="744089"/>
            <a:ext cx="798051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16. PROGRAMA 01: UNIDAD DE ANÁLISIS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9FCD0311-64A0-469F-B52E-143ADA19682A}"/>
              </a:ext>
            </a:extLst>
          </p:cNvPr>
          <p:cNvSpPr txBox="1">
            <a:spLocks/>
          </p:cNvSpPr>
          <p:nvPr/>
        </p:nvSpPr>
        <p:spPr>
          <a:xfrm>
            <a:off x="551915" y="1412776"/>
            <a:ext cx="7819055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8AE8EA8-00B8-4237-8895-07961AEDE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624089"/>
              </p:ext>
            </p:extLst>
          </p:nvPr>
        </p:nvGraphicFramePr>
        <p:xfrm>
          <a:off x="551919" y="1767236"/>
          <a:ext cx="7980518" cy="1884742"/>
        </p:xfrm>
        <a:graphic>
          <a:graphicData uri="http://schemas.openxmlformats.org/drawingml/2006/table">
            <a:tbl>
              <a:tblPr/>
              <a:tblGrid>
                <a:gridCol w="267444">
                  <a:extLst>
                    <a:ext uri="{9D8B030D-6E8A-4147-A177-3AD203B41FA5}">
                      <a16:colId xmlns:a16="http://schemas.microsoft.com/office/drawing/2014/main" val="720304278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960163656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1286106710"/>
                    </a:ext>
                  </a:extLst>
                </a:gridCol>
                <a:gridCol w="3016763">
                  <a:extLst>
                    <a:ext uri="{9D8B030D-6E8A-4147-A177-3AD203B41FA5}">
                      <a16:colId xmlns:a16="http://schemas.microsoft.com/office/drawing/2014/main" val="1670057626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1818169775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1643039670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739647211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1454911775"/>
                    </a:ext>
                  </a:extLst>
                </a:gridCol>
                <a:gridCol w="652562">
                  <a:extLst>
                    <a:ext uri="{9D8B030D-6E8A-4147-A177-3AD203B41FA5}">
                      <a16:colId xmlns:a16="http://schemas.microsoft.com/office/drawing/2014/main" val="3451198561"/>
                    </a:ext>
                  </a:extLst>
                </a:gridCol>
                <a:gridCol w="641865">
                  <a:extLst>
                    <a:ext uri="{9D8B030D-6E8A-4147-A177-3AD203B41FA5}">
                      <a16:colId xmlns:a16="http://schemas.microsoft.com/office/drawing/2014/main" val="679439935"/>
                    </a:ext>
                  </a:extLst>
                </a:gridCol>
              </a:tblGrid>
              <a:tr h="1300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372585"/>
                  </a:ext>
                </a:extLst>
              </a:tr>
              <a:tr h="3890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893782"/>
                  </a:ext>
                </a:extLst>
              </a:tr>
              <a:tr h="1667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3.633.636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3.825.714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3.798.664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891488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2.775.060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2.781.905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2.767.886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433507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853.591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61291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214535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199942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Grupo Egmont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778349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625561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329528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769398"/>
                  </a:ext>
                </a:extLst>
              </a:tr>
              <a:tr h="1587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693754"/>
                  </a:ext>
                </a:extLst>
              </a:tr>
            </a:tbl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id="{2F935085-345E-489A-8895-5390DA8B6F90}"/>
              </a:ext>
            </a:extLst>
          </p:cNvPr>
          <p:cNvSpPr txBox="1">
            <a:spLocks/>
          </p:cNvSpPr>
          <p:nvPr/>
        </p:nvSpPr>
        <p:spPr>
          <a:xfrm>
            <a:off x="551915" y="3663204"/>
            <a:ext cx="7980522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31151" y="851066"/>
            <a:ext cx="829721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 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638B1B6-7326-4F82-8D27-BAAD51B68C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353162"/>
              </p:ext>
            </p:extLst>
          </p:nvPr>
        </p:nvGraphicFramePr>
        <p:xfrm>
          <a:off x="474351" y="1916831"/>
          <a:ext cx="40716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F9447E1-57BE-42B8-936F-F62875437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206889"/>
              </p:ext>
            </p:extLst>
          </p:nvPr>
        </p:nvGraphicFramePr>
        <p:xfrm>
          <a:off x="4605761" y="1916831"/>
          <a:ext cx="40716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427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8330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17. PROGRAMA 01: SUPERINTENDENCIA DE CASINOS DE JUEGO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473E4DA-A5EF-4545-AFFE-2728384F2679}"/>
              </a:ext>
            </a:extLst>
          </p:cNvPr>
          <p:cNvSpPr txBox="1">
            <a:spLocks/>
          </p:cNvSpPr>
          <p:nvPr/>
        </p:nvSpPr>
        <p:spPr>
          <a:xfrm>
            <a:off x="516143" y="1422103"/>
            <a:ext cx="7807042" cy="263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4559304-E51A-424B-A9DF-BCEA086F8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736517"/>
              </p:ext>
            </p:extLst>
          </p:nvPr>
        </p:nvGraphicFramePr>
        <p:xfrm>
          <a:off x="545710" y="1772711"/>
          <a:ext cx="7986732" cy="1462162"/>
        </p:xfrm>
        <a:graphic>
          <a:graphicData uri="http://schemas.openxmlformats.org/drawingml/2006/table">
            <a:tbl>
              <a:tblPr/>
              <a:tblGrid>
                <a:gridCol w="267652">
                  <a:extLst>
                    <a:ext uri="{9D8B030D-6E8A-4147-A177-3AD203B41FA5}">
                      <a16:colId xmlns:a16="http://schemas.microsoft.com/office/drawing/2014/main" val="2644765304"/>
                    </a:ext>
                  </a:extLst>
                </a:gridCol>
                <a:gridCol w="267652">
                  <a:extLst>
                    <a:ext uri="{9D8B030D-6E8A-4147-A177-3AD203B41FA5}">
                      <a16:colId xmlns:a16="http://schemas.microsoft.com/office/drawing/2014/main" val="4013355546"/>
                    </a:ext>
                  </a:extLst>
                </a:gridCol>
                <a:gridCol w="267652">
                  <a:extLst>
                    <a:ext uri="{9D8B030D-6E8A-4147-A177-3AD203B41FA5}">
                      <a16:colId xmlns:a16="http://schemas.microsoft.com/office/drawing/2014/main" val="1154284959"/>
                    </a:ext>
                  </a:extLst>
                </a:gridCol>
                <a:gridCol w="3019113">
                  <a:extLst>
                    <a:ext uri="{9D8B030D-6E8A-4147-A177-3AD203B41FA5}">
                      <a16:colId xmlns:a16="http://schemas.microsoft.com/office/drawing/2014/main" val="1000108274"/>
                    </a:ext>
                  </a:extLst>
                </a:gridCol>
                <a:gridCol w="717307">
                  <a:extLst>
                    <a:ext uri="{9D8B030D-6E8A-4147-A177-3AD203B41FA5}">
                      <a16:colId xmlns:a16="http://schemas.microsoft.com/office/drawing/2014/main" val="2821881968"/>
                    </a:ext>
                  </a:extLst>
                </a:gridCol>
                <a:gridCol w="717307">
                  <a:extLst>
                    <a:ext uri="{9D8B030D-6E8A-4147-A177-3AD203B41FA5}">
                      <a16:colId xmlns:a16="http://schemas.microsoft.com/office/drawing/2014/main" val="99903870"/>
                    </a:ext>
                  </a:extLst>
                </a:gridCol>
                <a:gridCol w="717307">
                  <a:extLst>
                    <a:ext uri="{9D8B030D-6E8A-4147-A177-3AD203B41FA5}">
                      <a16:colId xmlns:a16="http://schemas.microsoft.com/office/drawing/2014/main" val="4181501073"/>
                    </a:ext>
                  </a:extLst>
                </a:gridCol>
                <a:gridCol w="717307">
                  <a:extLst>
                    <a:ext uri="{9D8B030D-6E8A-4147-A177-3AD203B41FA5}">
                      <a16:colId xmlns:a16="http://schemas.microsoft.com/office/drawing/2014/main" val="1256995256"/>
                    </a:ext>
                  </a:extLst>
                </a:gridCol>
                <a:gridCol w="653071">
                  <a:extLst>
                    <a:ext uri="{9D8B030D-6E8A-4147-A177-3AD203B41FA5}">
                      <a16:colId xmlns:a16="http://schemas.microsoft.com/office/drawing/2014/main" val="35104283"/>
                    </a:ext>
                  </a:extLst>
                </a:gridCol>
                <a:gridCol w="642364">
                  <a:extLst>
                    <a:ext uri="{9D8B030D-6E8A-4147-A177-3AD203B41FA5}">
                      <a16:colId xmlns:a16="http://schemas.microsoft.com/office/drawing/2014/main" val="352338335"/>
                    </a:ext>
                  </a:extLst>
                </a:gridCol>
              </a:tblGrid>
              <a:tr h="1294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529389"/>
                  </a:ext>
                </a:extLst>
              </a:tr>
              <a:tr h="3872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854493"/>
                  </a:ext>
                </a:extLst>
              </a:tr>
              <a:tr h="1659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4.050.075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4.153.073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102.998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4.153.067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476095"/>
                  </a:ext>
                </a:extLst>
              </a:tr>
              <a:tr h="129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2.718.526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2.779.453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2.779.453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925615"/>
                  </a:ext>
                </a:extLst>
              </a:tr>
              <a:tr h="129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1.185.973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1.121.273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1.121.268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57304"/>
                  </a:ext>
                </a:extLst>
              </a:tr>
              <a:tr h="129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877933"/>
                  </a:ext>
                </a:extLst>
              </a:tr>
              <a:tr h="129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539877"/>
                  </a:ext>
                </a:extLst>
              </a:tr>
              <a:tr h="129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263473"/>
                  </a:ext>
                </a:extLst>
              </a:tr>
              <a:tr h="129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4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7773" y="818208"/>
            <a:ext cx="7946627" cy="60503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30. PROGRAMA 01: CONSEJO DE DEFENSA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394C1928-39F8-43FD-85C6-D283A8E2328D}"/>
              </a:ext>
            </a:extLst>
          </p:cNvPr>
          <p:cNvSpPr txBox="1">
            <a:spLocks/>
          </p:cNvSpPr>
          <p:nvPr/>
        </p:nvSpPr>
        <p:spPr>
          <a:xfrm>
            <a:off x="587773" y="1484784"/>
            <a:ext cx="7767148" cy="249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FA71264-F5BE-4A8D-8E07-CE630EBCD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898946"/>
              </p:ext>
            </p:extLst>
          </p:nvPr>
        </p:nvGraphicFramePr>
        <p:xfrm>
          <a:off x="587773" y="1796202"/>
          <a:ext cx="7946627" cy="3174028"/>
        </p:xfrm>
        <a:graphic>
          <a:graphicData uri="http://schemas.openxmlformats.org/drawingml/2006/table">
            <a:tbl>
              <a:tblPr/>
              <a:tblGrid>
                <a:gridCol w="266308">
                  <a:extLst>
                    <a:ext uri="{9D8B030D-6E8A-4147-A177-3AD203B41FA5}">
                      <a16:colId xmlns:a16="http://schemas.microsoft.com/office/drawing/2014/main" val="652918387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2227310425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3547422655"/>
                    </a:ext>
                  </a:extLst>
                </a:gridCol>
                <a:gridCol w="3003953">
                  <a:extLst>
                    <a:ext uri="{9D8B030D-6E8A-4147-A177-3AD203B41FA5}">
                      <a16:colId xmlns:a16="http://schemas.microsoft.com/office/drawing/2014/main" val="3591342055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3686600630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3123073356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1978081963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332801804"/>
                    </a:ext>
                  </a:extLst>
                </a:gridCol>
                <a:gridCol w="649791">
                  <a:extLst>
                    <a:ext uri="{9D8B030D-6E8A-4147-A177-3AD203B41FA5}">
                      <a16:colId xmlns:a16="http://schemas.microsoft.com/office/drawing/2014/main" val="2113017486"/>
                    </a:ext>
                  </a:extLst>
                </a:gridCol>
                <a:gridCol w="639139">
                  <a:extLst>
                    <a:ext uri="{9D8B030D-6E8A-4147-A177-3AD203B41FA5}">
                      <a16:colId xmlns:a16="http://schemas.microsoft.com/office/drawing/2014/main" val="1671812168"/>
                    </a:ext>
                  </a:extLst>
                </a:gridCol>
              </a:tblGrid>
              <a:tr h="1307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869392"/>
                  </a:ext>
                </a:extLst>
              </a:tr>
              <a:tr h="3912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341057"/>
                  </a:ext>
                </a:extLst>
              </a:tr>
              <a:tr h="1676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24.795.976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27.905.033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3.109.057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26.326.738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53821"/>
                  </a:ext>
                </a:extLst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19.677.888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23.265.075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3.587.187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23.236.088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083844"/>
                  </a:ext>
                </a:extLst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3.770.068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2.451.106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-1.318.962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2.055.383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12459"/>
                  </a:ext>
                </a:extLst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187.050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250122"/>
                  </a:ext>
                </a:extLst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187.050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243447"/>
                  </a:ext>
                </a:extLst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241431"/>
                  </a:ext>
                </a:extLst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805524"/>
                  </a:ext>
                </a:extLst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en Juicios Laborales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698748"/>
                  </a:ext>
                </a:extLst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224880"/>
                  </a:ext>
                </a:extLst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89851"/>
                  </a:ext>
                </a:extLst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063580"/>
                  </a:ext>
                </a:extLst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148506"/>
                  </a:ext>
                </a:extLst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1.071.787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908.099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-163.688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521.161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886626"/>
                  </a:ext>
                </a:extLst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386916"/>
                  </a:ext>
                </a:extLst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192.993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207.007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174.637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650611"/>
                  </a:ext>
                </a:extLst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188.887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-178.887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367376"/>
                  </a:ext>
                </a:extLst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621516"/>
                  </a:ext>
                </a:extLst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662.228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498.099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-164.129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337.206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38696"/>
                  </a:ext>
                </a:extLst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435156"/>
                  </a:ext>
                </a:extLst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553057"/>
                  </a:ext>
                </a:extLst>
              </a:tr>
            </a:tbl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id="{0B51A8F9-0946-49B3-A8F2-5924EE66CD0A}"/>
              </a:ext>
            </a:extLst>
          </p:cNvPr>
          <p:cNvSpPr txBox="1">
            <a:spLocks/>
          </p:cNvSpPr>
          <p:nvPr/>
        </p:nvSpPr>
        <p:spPr>
          <a:xfrm>
            <a:off x="587772" y="4970230"/>
            <a:ext cx="7946628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4704"/>
            <a:ext cx="7987364" cy="5883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01: COMISIÓN PARA EL MERCADO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24869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337F8B0-E3D4-472C-BB5D-47950C0BA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412170"/>
              </p:ext>
            </p:extLst>
          </p:nvPr>
        </p:nvGraphicFramePr>
        <p:xfrm>
          <a:off x="543343" y="1753098"/>
          <a:ext cx="7964250" cy="2635269"/>
        </p:xfrm>
        <a:graphic>
          <a:graphicData uri="http://schemas.openxmlformats.org/drawingml/2006/table">
            <a:tbl>
              <a:tblPr/>
              <a:tblGrid>
                <a:gridCol w="266899">
                  <a:extLst>
                    <a:ext uri="{9D8B030D-6E8A-4147-A177-3AD203B41FA5}">
                      <a16:colId xmlns:a16="http://schemas.microsoft.com/office/drawing/2014/main" val="1283119549"/>
                    </a:ext>
                  </a:extLst>
                </a:gridCol>
                <a:gridCol w="266899">
                  <a:extLst>
                    <a:ext uri="{9D8B030D-6E8A-4147-A177-3AD203B41FA5}">
                      <a16:colId xmlns:a16="http://schemas.microsoft.com/office/drawing/2014/main" val="3902303138"/>
                    </a:ext>
                  </a:extLst>
                </a:gridCol>
                <a:gridCol w="266899">
                  <a:extLst>
                    <a:ext uri="{9D8B030D-6E8A-4147-A177-3AD203B41FA5}">
                      <a16:colId xmlns:a16="http://schemas.microsoft.com/office/drawing/2014/main" val="75539615"/>
                    </a:ext>
                  </a:extLst>
                </a:gridCol>
                <a:gridCol w="3010613">
                  <a:extLst>
                    <a:ext uri="{9D8B030D-6E8A-4147-A177-3AD203B41FA5}">
                      <a16:colId xmlns:a16="http://schemas.microsoft.com/office/drawing/2014/main" val="3144044066"/>
                    </a:ext>
                  </a:extLst>
                </a:gridCol>
                <a:gridCol w="715288">
                  <a:extLst>
                    <a:ext uri="{9D8B030D-6E8A-4147-A177-3AD203B41FA5}">
                      <a16:colId xmlns:a16="http://schemas.microsoft.com/office/drawing/2014/main" val="1883420551"/>
                    </a:ext>
                  </a:extLst>
                </a:gridCol>
                <a:gridCol w="715288">
                  <a:extLst>
                    <a:ext uri="{9D8B030D-6E8A-4147-A177-3AD203B41FA5}">
                      <a16:colId xmlns:a16="http://schemas.microsoft.com/office/drawing/2014/main" val="2812018312"/>
                    </a:ext>
                  </a:extLst>
                </a:gridCol>
                <a:gridCol w="715288">
                  <a:extLst>
                    <a:ext uri="{9D8B030D-6E8A-4147-A177-3AD203B41FA5}">
                      <a16:colId xmlns:a16="http://schemas.microsoft.com/office/drawing/2014/main" val="4037179023"/>
                    </a:ext>
                  </a:extLst>
                </a:gridCol>
                <a:gridCol w="715288">
                  <a:extLst>
                    <a:ext uri="{9D8B030D-6E8A-4147-A177-3AD203B41FA5}">
                      <a16:colId xmlns:a16="http://schemas.microsoft.com/office/drawing/2014/main" val="1196586269"/>
                    </a:ext>
                  </a:extLst>
                </a:gridCol>
                <a:gridCol w="651232">
                  <a:extLst>
                    <a:ext uri="{9D8B030D-6E8A-4147-A177-3AD203B41FA5}">
                      <a16:colId xmlns:a16="http://schemas.microsoft.com/office/drawing/2014/main" val="2505767442"/>
                    </a:ext>
                  </a:extLst>
                </a:gridCol>
                <a:gridCol w="640556">
                  <a:extLst>
                    <a:ext uri="{9D8B030D-6E8A-4147-A177-3AD203B41FA5}">
                      <a16:colId xmlns:a16="http://schemas.microsoft.com/office/drawing/2014/main" val="4062906767"/>
                    </a:ext>
                  </a:extLst>
                </a:gridCol>
              </a:tblGrid>
              <a:tr h="1299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504232"/>
                  </a:ext>
                </a:extLst>
              </a:tr>
              <a:tr h="3889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059042"/>
                  </a:ext>
                </a:extLst>
              </a:tr>
              <a:tr h="1666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19.958.359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19.436.274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-522.085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19.171.240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603963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16.414.205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16.467.942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16.357.292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226289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3.208.479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2.400.198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-808.281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2.261.933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290841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547152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533522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89.512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829280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871165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de Seguros de América Latina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011735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08534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Comisiones de Valores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740850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Supervisores de Seguros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69.632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082583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379141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749899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179.767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161044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124.652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128.067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527810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287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3331"/>
            <a:ext cx="798736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02: BANCOS E INSTITUCIONES FINANCIERAS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19604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4EA1BD9-1259-45A0-8FF4-B0B5B5553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443202"/>
              </p:ext>
            </p:extLst>
          </p:nvPr>
        </p:nvGraphicFramePr>
        <p:xfrm>
          <a:off x="544209" y="1729294"/>
          <a:ext cx="7988231" cy="2909418"/>
        </p:xfrm>
        <a:graphic>
          <a:graphicData uri="http://schemas.openxmlformats.org/drawingml/2006/table">
            <a:tbl>
              <a:tblPr/>
              <a:tblGrid>
                <a:gridCol w="267702">
                  <a:extLst>
                    <a:ext uri="{9D8B030D-6E8A-4147-A177-3AD203B41FA5}">
                      <a16:colId xmlns:a16="http://schemas.microsoft.com/office/drawing/2014/main" val="1276420455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2706904153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2299648785"/>
                    </a:ext>
                  </a:extLst>
                </a:gridCol>
                <a:gridCol w="3019679">
                  <a:extLst>
                    <a:ext uri="{9D8B030D-6E8A-4147-A177-3AD203B41FA5}">
                      <a16:colId xmlns:a16="http://schemas.microsoft.com/office/drawing/2014/main" val="2113825728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1485837105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1200046712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2018822477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2255101256"/>
                    </a:ext>
                  </a:extLst>
                </a:gridCol>
                <a:gridCol w="653193">
                  <a:extLst>
                    <a:ext uri="{9D8B030D-6E8A-4147-A177-3AD203B41FA5}">
                      <a16:colId xmlns:a16="http://schemas.microsoft.com/office/drawing/2014/main" val="585706371"/>
                    </a:ext>
                  </a:extLst>
                </a:gridCol>
                <a:gridCol w="642485">
                  <a:extLst>
                    <a:ext uri="{9D8B030D-6E8A-4147-A177-3AD203B41FA5}">
                      <a16:colId xmlns:a16="http://schemas.microsoft.com/office/drawing/2014/main" val="413274789"/>
                    </a:ext>
                  </a:extLst>
                </a:gridCol>
              </a:tblGrid>
              <a:tr h="1306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216842"/>
                  </a:ext>
                </a:extLst>
              </a:tr>
              <a:tr h="3908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443372"/>
                  </a:ext>
                </a:extLst>
              </a:tr>
              <a:tr h="1674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77.079.757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76.533.005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-546.752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76.307.542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924312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14.488.963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14.081.340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-407.623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13.863.699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265882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4.743.498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4.498.715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-244.783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4.494.489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246664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92.117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178437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92.117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774362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469732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454121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Estudios Bancarios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285670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841788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980202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23449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974908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57684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57.809.662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57.809.662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57.809.588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801891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8633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Excedentes de Caja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57.809.588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57.809.588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57.809.588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072771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062854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481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75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1" y="908720"/>
            <a:ext cx="799288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DICIEMBRE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292240"/>
              </p:ext>
            </p:extLst>
          </p:nvPr>
        </p:nvGraphicFramePr>
        <p:xfrm>
          <a:off x="611560" y="1988840"/>
          <a:ext cx="777686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2" y="736883"/>
            <a:ext cx="7920881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DICIEMBRE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809549"/>
              </p:ext>
            </p:extLst>
          </p:nvPr>
        </p:nvGraphicFramePr>
        <p:xfrm>
          <a:off x="683568" y="1988840"/>
          <a:ext cx="763284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07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2875" y="891414"/>
            <a:ext cx="801781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5828" y="1553807"/>
            <a:ext cx="7770208" cy="2994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662CD81-5DC9-43F4-B1C6-7957C31AD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96902"/>
              </p:ext>
            </p:extLst>
          </p:nvPr>
        </p:nvGraphicFramePr>
        <p:xfrm>
          <a:off x="553310" y="1877786"/>
          <a:ext cx="8037380" cy="2058076"/>
        </p:xfrm>
        <a:graphic>
          <a:graphicData uri="http://schemas.openxmlformats.org/drawingml/2006/table">
            <a:tbl>
              <a:tblPr/>
              <a:tblGrid>
                <a:gridCol w="288285">
                  <a:extLst>
                    <a:ext uri="{9D8B030D-6E8A-4147-A177-3AD203B41FA5}">
                      <a16:colId xmlns:a16="http://schemas.microsoft.com/office/drawing/2014/main" val="1856265235"/>
                    </a:ext>
                  </a:extLst>
                </a:gridCol>
                <a:gridCol w="3251853">
                  <a:extLst>
                    <a:ext uri="{9D8B030D-6E8A-4147-A177-3AD203B41FA5}">
                      <a16:colId xmlns:a16="http://schemas.microsoft.com/office/drawing/2014/main" val="9587776"/>
                    </a:ext>
                  </a:extLst>
                </a:gridCol>
                <a:gridCol w="772603">
                  <a:extLst>
                    <a:ext uri="{9D8B030D-6E8A-4147-A177-3AD203B41FA5}">
                      <a16:colId xmlns:a16="http://schemas.microsoft.com/office/drawing/2014/main" val="2108615676"/>
                    </a:ext>
                  </a:extLst>
                </a:gridCol>
                <a:gridCol w="772603">
                  <a:extLst>
                    <a:ext uri="{9D8B030D-6E8A-4147-A177-3AD203B41FA5}">
                      <a16:colId xmlns:a16="http://schemas.microsoft.com/office/drawing/2014/main" val="2191367767"/>
                    </a:ext>
                  </a:extLst>
                </a:gridCol>
                <a:gridCol w="772603">
                  <a:extLst>
                    <a:ext uri="{9D8B030D-6E8A-4147-A177-3AD203B41FA5}">
                      <a16:colId xmlns:a16="http://schemas.microsoft.com/office/drawing/2014/main" val="1368183909"/>
                    </a:ext>
                  </a:extLst>
                </a:gridCol>
                <a:gridCol w="772603">
                  <a:extLst>
                    <a:ext uri="{9D8B030D-6E8A-4147-A177-3AD203B41FA5}">
                      <a16:colId xmlns:a16="http://schemas.microsoft.com/office/drawing/2014/main" val="1054691426"/>
                    </a:ext>
                  </a:extLst>
                </a:gridCol>
                <a:gridCol w="703415">
                  <a:extLst>
                    <a:ext uri="{9D8B030D-6E8A-4147-A177-3AD203B41FA5}">
                      <a16:colId xmlns:a16="http://schemas.microsoft.com/office/drawing/2014/main" val="2183012190"/>
                    </a:ext>
                  </a:extLst>
                </a:gridCol>
                <a:gridCol w="703415">
                  <a:extLst>
                    <a:ext uri="{9D8B030D-6E8A-4147-A177-3AD203B41FA5}">
                      <a16:colId xmlns:a16="http://schemas.microsoft.com/office/drawing/2014/main" val="2441762698"/>
                    </a:ext>
                  </a:extLst>
                </a:gridCol>
              </a:tblGrid>
              <a:tr h="1360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281156"/>
                  </a:ext>
                </a:extLst>
              </a:tr>
              <a:tr h="4167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591801"/>
                  </a:ext>
                </a:extLst>
              </a:tr>
              <a:tr h="1445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538.221.700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606.042.419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67.820.719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592.228.545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976326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369.001.464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424.574.201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55.572.737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422.802.467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988847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73.451.699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67.824.564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-5.627.135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66.857.203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852203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4.207.496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4.207.496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4.195.895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695417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18.891.658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18.869.911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-21.747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18.356.744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230103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57.810.662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67.659.131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9.848.469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67.659.056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355322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86.790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941047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15.056.202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11.767.142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-3.289.060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11.311.044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103241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277.958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-1.780.124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783979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-265.939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966713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1.685.994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10.809.983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9.123.989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10.783.562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591845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2710A10D-0EC4-4CF6-835B-578872A377C5}"/>
              </a:ext>
            </a:extLst>
          </p:cNvPr>
          <p:cNvSpPr txBox="1">
            <a:spLocks/>
          </p:cNvSpPr>
          <p:nvPr/>
        </p:nvSpPr>
        <p:spPr>
          <a:xfrm>
            <a:off x="553310" y="3935862"/>
            <a:ext cx="8037380" cy="40463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6388" y="692441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6387" y="1340768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179576B-21FB-47D1-95E2-C69C1B8A8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535424"/>
              </p:ext>
            </p:extLst>
          </p:nvPr>
        </p:nvGraphicFramePr>
        <p:xfrm>
          <a:off x="576387" y="1709327"/>
          <a:ext cx="7986821" cy="4101180"/>
        </p:xfrm>
        <a:graphic>
          <a:graphicData uri="http://schemas.openxmlformats.org/drawingml/2006/table">
            <a:tbl>
              <a:tblPr/>
              <a:tblGrid>
                <a:gridCol w="276936">
                  <a:extLst>
                    <a:ext uri="{9D8B030D-6E8A-4147-A177-3AD203B41FA5}">
                      <a16:colId xmlns:a16="http://schemas.microsoft.com/office/drawing/2014/main" val="1126766109"/>
                    </a:ext>
                  </a:extLst>
                </a:gridCol>
                <a:gridCol w="276936">
                  <a:extLst>
                    <a:ext uri="{9D8B030D-6E8A-4147-A177-3AD203B41FA5}">
                      <a16:colId xmlns:a16="http://schemas.microsoft.com/office/drawing/2014/main" val="2576165901"/>
                    </a:ext>
                  </a:extLst>
                </a:gridCol>
                <a:gridCol w="3123833">
                  <a:extLst>
                    <a:ext uri="{9D8B030D-6E8A-4147-A177-3AD203B41FA5}">
                      <a16:colId xmlns:a16="http://schemas.microsoft.com/office/drawing/2014/main" val="495598593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125335041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1900702923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210047041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584182887"/>
                    </a:ext>
                  </a:extLst>
                </a:gridCol>
                <a:gridCol w="675723">
                  <a:extLst>
                    <a:ext uri="{9D8B030D-6E8A-4147-A177-3AD203B41FA5}">
                      <a16:colId xmlns:a16="http://schemas.microsoft.com/office/drawing/2014/main" val="2018729500"/>
                    </a:ext>
                  </a:extLst>
                </a:gridCol>
                <a:gridCol w="664645">
                  <a:extLst>
                    <a:ext uri="{9D8B030D-6E8A-4147-A177-3AD203B41FA5}">
                      <a16:colId xmlns:a16="http://schemas.microsoft.com/office/drawing/2014/main" val="754946948"/>
                    </a:ext>
                  </a:extLst>
                </a:gridCol>
              </a:tblGrid>
              <a:tr h="1339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833559"/>
                  </a:ext>
                </a:extLst>
              </a:tr>
              <a:tr h="4101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416577"/>
                  </a:ext>
                </a:extLst>
              </a:tr>
              <a:tr h="175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32.544.957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33.041.260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496.303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32.227.823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775308"/>
                  </a:ext>
                </a:extLst>
              </a:tr>
              <a:tr h="2008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9.957.788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10.622.442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664.654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10.258.881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90980"/>
                  </a:ext>
                </a:extLst>
              </a:tr>
              <a:tr h="16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Administradora de los Tribunales Tributarios y Aduaneros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9.903.788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10.742.425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838.637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10.730.700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585689"/>
                  </a:ext>
                </a:extLst>
              </a:tr>
              <a:tr h="16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Comercio Exterior (SICEX)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2.321.073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2.173.854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-147.219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2.164.392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016760"/>
                  </a:ext>
                </a:extLst>
              </a:tr>
              <a:tr h="16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Sector Público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5.048.931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4.738.511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-310.420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4.712.941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317140"/>
                  </a:ext>
                </a:extLst>
              </a:tr>
              <a:tr h="16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Exportación de Servicios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5.313.377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4.764.028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-549.349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4.360.909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634323"/>
                  </a:ext>
                </a:extLst>
              </a:tr>
              <a:tr h="16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21.331.968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25.083.876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3.751.908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24.446.731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011122"/>
                  </a:ext>
                </a:extLst>
              </a:tr>
              <a:tr h="16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16.630.720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19.919.506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3.288.786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19.493.043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413819"/>
                  </a:ext>
                </a:extLst>
              </a:tr>
              <a:tr h="16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Gestión Financiera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4.701.248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5.164.370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463.122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4.953.688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488655"/>
                  </a:ext>
                </a:extLst>
              </a:tr>
              <a:tr h="16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Impuestos Internos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198.740.568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238.411.874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39.671.306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232.157.910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943965"/>
                  </a:ext>
                </a:extLst>
              </a:tr>
              <a:tr h="16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73.746.535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78.298.998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4.552.463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77.185.897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280719"/>
                  </a:ext>
                </a:extLst>
              </a:tr>
              <a:tr h="16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Tesorerías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60.936.154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78.305.380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17.369.226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75.644.923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162211"/>
                  </a:ext>
                </a:extLst>
              </a:tr>
              <a:tr h="16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9.780.525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8.964.754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-815.771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8.769.760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258551"/>
                  </a:ext>
                </a:extLst>
              </a:tr>
              <a:tr h="16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896303"/>
                  </a:ext>
                </a:extLst>
              </a:tr>
              <a:tr h="16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Nacional del Servicio Civil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11.908.334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12.241.817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333.483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12.196.889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362707"/>
                  </a:ext>
                </a:extLst>
              </a:tr>
              <a:tr h="16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Análisis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3.633.636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3.825.714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192.078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3.798.664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37656"/>
                  </a:ext>
                </a:extLst>
              </a:tr>
              <a:tr h="16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Casinos de Juego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4.050.075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4.153.073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102.998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4.153.067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702744"/>
                  </a:ext>
                </a:extLst>
              </a:tr>
              <a:tr h="16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Defensa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24.795.976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27.905.033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3.109.057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26.326.738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355769"/>
                  </a:ext>
                </a:extLst>
              </a:tr>
              <a:tr h="16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97.038.116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95.969.279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-1.068.837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95.478.782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606245"/>
                  </a:ext>
                </a:extLst>
              </a:tr>
              <a:tr h="16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19.958.359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19.436.274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-522.085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19.171.240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658892"/>
                  </a:ext>
                </a:extLst>
              </a:tr>
              <a:tr h="16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77.079.757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76.533.005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-546.752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76.307.542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817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76386" y="733054"/>
            <a:ext cx="795605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01: SECRETARÍA Y ADMINISTRACIÓN GENERAL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949D303E-6BFB-4F82-92BB-5268593EEE12}"/>
              </a:ext>
            </a:extLst>
          </p:cNvPr>
          <p:cNvSpPr txBox="1">
            <a:spLocks/>
          </p:cNvSpPr>
          <p:nvPr/>
        </p:nvSpPr>
        <p:spPr>
          <a:xfrm>
            <a:off x="576388" y="1340768"/>
            <a:ext cx="7886698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183916F-B1E4-4314-9637-B9E55BE04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98934"/>
              </p:ext>
            </p:extLst>
          </p:nvPr>
        </p:nvGraphicFramePr>
        <p:xfrm>
          <a:off x="571450" y="1668714"/>
          <a:ext cx="7956053" cy="3275457"/>
        </p:xfrm>
        <a:graphic>
          <a:graphicData uri="http://schemas.openxmlformats.org/drawingml/2006/table">
            <a:tbl>
              <a:tblPr/>
              <a:tblGrid>
                <a:gridCol w="260598">
                  <a:extLst>
                    <a:ext uri="{9D8B030D-6E8A-4147-A177-3AD203B41FA5}">
                      <a16:colId xmlns:a16="http://schemas.microsoft.com/office/drawing/2014/main" val="2312160376"/>
                    </a:ext>
                  </a:extLst>
                </a:gridCol>
                <a:gridCol w="260598">
                  <a:extLst>
                    <a:ext uri="{9D8B030D-6E8A-4147-A177-3AD203B41FA5}">
                      <a16:colId xmlns:a16="http://schemas.microsoft.com/office/drawing/2014/main" val="3571607540"/>
                    </a:ext>
                  </a:extLst>
                </a:gridCol>
                <a:gridCol w="260598">
                  <a:extLst>
                    <a:ext uri="{9D8B030D-6E8A-4147-A177-3AD203B41FA5}">
                      <a16:colId xmlns:a16="http://schemas.microsoft.com/office/drawing/2014/main" val="1385458087"/>
                    </a:ext>
                  </a:extLst>
                </a:gridCol>
                <a:gridCol w="3119357">
                  <a:extLst>
                    <a:ext uri="{9D8B030D-6E8A-4147-A177-3AD203B41FA5}">
                      <a16:colId xmlns:a16="http://schemas.microsoft.com/office/drawing/2014/main" val="1013402248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4048708695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76597032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2171733308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3728107654"/>
                    </a:ext>
                  </a:extLst>
                </a:gridCol>
                <a:gridCol w="635859">
                  <a:extLst>
                    <a:ext uri="{9D8B030D-6E8A-4147-A177-3AD203B41FA5}">
                      <a16:colId xmlns:a16="http://schemas.microsoft.com/office/drawing/2014/main" val="31401142"/>
                    </a:ext>
                  </a:extLst>
                </a:gridCol>
                <a:gridCol w="625435">
                  <a:extLst>
                    <a:ext uri="{9D8B030D-6E8A-4147-A177-3AD203B41FA5}">
                      <a16:colId xmlns:a16="http://schemas.microsoft.com/office/drawing/2014/main" val="4216649287"/>
                    </a:ext>
                  </a:extLst>
                </a:gridCol>
              </a:tblGrid>
              <a:tr h="1241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975255"/>
                  </a:ext>
                </a:extLst>
              </a:tr>
              <a:tr h="3803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66409"/>
                  </a:ext>
                </a:extLst>
              </a:tr>
              <a:tr h="1629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9.957.788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10.622.442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664.654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10.258.881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86857"/>
                  </a:ext>
                </a:extLst>
              </a:tr>
              <a:tr h="1241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6.274.259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6.283.871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9.612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6.166.613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702886"/>
                  </a:ext>
                </a:extLst>
              </a:tr>
              <a:tr h="1241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2.389.263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2.515.266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126.003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2.376.210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37214"/>
                  </a:ext>
                </a:extLst>
              </a:tr>
              <a:tr h="1241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132.086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132.086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132.086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59352"/>
                  </a:ext>
                </a:extLst>
              </a:tr>
              <a:tr h="1241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132.086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132.086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132.086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905883"/>
                  </a:ext>
                </a:extLst>
              </a:tr>
              <a:tr h="1241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1.113.990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1.108.806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-5.184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1.029.926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783079"/>
                  </a:ext>
                </a:extLst>
              </a:tr>
              <a:tr h="1241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102.600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534226"/>
                  </a:ext>
                </a:extLst>
              </a:tr>
              <a:tr h="1241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Superior de la Hípica Nacional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102.600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774477"/>
                  </a:ext>
                </a:extLst>
              </a:tr>
              <a:tr h="1241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573.300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439005"/>
                  </a:ext>
                </a:extLst>
              </a:tr>
              <a:tr h="1241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y Servicio Exterior - RREE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573.300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430417"/>
                  </a:ext>
                </a:extLst>
              </a:tr>
              <a:tr h="1241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391.148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377.241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-13.907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298.362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28618"/>
                  </a:ext>
                </a:extLst>
              </a:tr>
              <a:tr h="1241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Fiscal Autónomo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391.148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377.241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-13.907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298.362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990210"/>
                  </a:ext>
                </a:extLst>
              </a:tr>
              <a:tr h="1241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46.942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55.665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8.723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55.664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25143"/>
                  </a:ext>
                </a:extLst>
              </a:tr>
              <a:tr h="1241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Acción Financiera de Sudamérica contra el Lavado de Activos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43.984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52.432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52.432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119,2%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925347"/>
                  </a:ext>
                </a:extLst>
              </a:tr>
              <a:tr h="2483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sobre Asistencia Administrativa Mutua en Materia Fiscal-OCDE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2.958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378158"/>
                  </a:ext>
                </a:extLst>
              </a:tr>
              <a:tr h="1241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180.276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144.704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-35.572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116.338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322203"/>
                  </a:ext>
                </a:extLst>
              </a:tr>
              <a:tr h="1241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63.550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59.028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-4.522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43.268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918425"/>
                  </a:ext>
                </a:extLst>
              </a:tr>
              <a:tr h="1241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38.680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6.948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-31.732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47986"/>
                  </a:ext>
                </a:extLst>
              </a:tr>
              <a:tr h="1241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78.046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78.728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67.358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330594"/>
                  </a:ext>
                </a:extLst>
              </a:tr>
              <a:tr h="1241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437.709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437.709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437.708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539550"/>
                  </a:ext>
                </a:extLst>
              </a:tr>
              <a:tr h="1241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437.709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437.709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437.708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355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609" y="831257"/>
            <a:ext cx="805083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06: UNIDAD ADMINISTRADORA DE LOS TRIBUNALES TRIBUTARIOS Y ADUANERO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E43D64F-667C-4C3B-BB5F-800E04B13461}"/>
              </a:ext>
            </a:extLst>
          </p:cNvPr>
          <p:cNvSpPr txBox="1">
            <a:spLocks/>
          </p:cNvSpPr>
          <p:nvPr/>
        </p:nvSpPr>
        <p:spPr>
          <a:xfrm>
            <a:off x="553609" y="1705684"/>
            <a:ext cx="794092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731B5FB-B013-42E4-9930-541A1DAAA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9782"/>
              </p:ext>
            </p:extLst>
          </p:nvPr>
        </p:nvGraphicFramePr>
        <p:xfrm>
          <a:off x="553606" y="2054121"/>
          <a:ext cx="8050838" cy="2124656"/>
        </p:xfrm>
        <a:graphic>
          <a:graphicData uri="http://schemas.openxmlformats.org/drawingml/2006/table">
            <a:tbl>
              <a:tblPr/>
              <a:tblGrid>
                <a:gridCol w="269800">
                  <a:extLst>
                    <a:ext uri="{9D8B030D-6E8A-4147-A177-3AD203B41FA5}">
                      <a16:colId xmlns:a16="http://schemas.microsoft.com/office/drawing/2014/main" val="3866399344"/>
                    </a:ext>
                  </a:extLst>
                </a:gridCol>
                <a:gridCol w="269800">
                  <a:extLst>
                    <a:ext uri="{9D8B030D-6E8A-4147-A177-3AD203B41FA5}">
                      <a16:colId xmlns:a16="http://schemas.microsoft.com/office/drawing/2014/main" val="1212619126"/>
                    </a:ext>
                  </a:extLst>
                </a:gridCol>
                <a:gridCol w="269800">
                  <a:extLst>
                    <a:ext uri="{9D8B030D-6E8A-4147-A177-3AD203B41FA5}">
                      <a16:colId xmlns:a16="http://schemas.microsoft.com/office/drawing/2014/main" val="1699734809"/>
                    </a:ext>
                  </a:extLst>
                </a:gridCol>
                <a:gridCol w="3043345">
                  <a:extLst>
                    <a:ext uri="{9D8B030D-6E8A-4147-A177-3AD203B41FA5}">
                      <a16:colId xmlns:a16="http://schemas.microsoft.com/office/drawing/2014/main" val="1835834820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393763843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3123956795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3375451990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684636592"/>
                    </a:ext>
                  </a:extLst>
                </a:gridCol>
                <a:gridCol w="658312">
                  <a:extLst>
                    <a:ext uri="{9D8B030D-6E8A-4147-A177-3AD203B41FA5}">
                      <a16:colId xmlns:a16="http://schemas.microsoft.com/office/drawing/2014/main" val="1238575042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1223828082"/>
                    </a:ext>
                  </a:extLst>
                </a:gridCol>
              </a:tblGrid>
              <a:tr h="1294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25110"/>
                  </a:ext>
                </a:extLst>
              </a:tr>
              <a:tr h="3965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266156"/>
                  </a:ext>
                </a:extLst>
              </a:tr>
              <a:tr h="1699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9.903.788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10.742.425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10.730.700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014205"/>
                  </a:ext>
                </a:extLst>
              </a:tr>
              <a:tr h="1294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1.596.473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1.866.349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269.876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1.864.859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579011"/>
                  </a:ext>
                </a:extLst>
              </a:tr>
              <a:tr h="1294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141.226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129.818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641859"/>
                  </a:ext>
                </a:extLst>
              </a:tr>
              <a:tr h="1294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8.631.199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8.623.099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17194"/>
                  </a:ext>
                </a:extLst>
              </a:tr>
              <a:tr h="1294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8.631.199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8.623.099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492365"/>
                  </a:ext>
                </a:extLst>
              </a:tr>
              <a:tr h="1294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Tribunales Tributarios y Aduaneros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8.631.199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8.623.099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019873"/>
                  </a:ext>
                </a:extLst>
              </a:tr>
              <a:tr h="1294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506349"/>
                  </a:ext>
                </a:extLst>
              </a:tr>
              <a:tr h="1294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266549"/>
                  </a:ext>
                </a:extLst>
              </a:tr>
              <a:tr h="1294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04372"/>
                  </a:ext>
                </a:extLst>
              </a:tr>
              <a:tr h="1294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548365"/>
                  </a:ext>
                </a:extLst>
              </a:tr>
              <a:tr h="1294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536808"/>
                  </a:ext>
                </a:extLst>
              </a:tr>
              <a:tr h="1294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697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4259" y="741953"/>
            <a:ext cx="799426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07: SISTEMA INTEGRADO DE COMERCIO EXTERIOR (SICEX)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391D0F3-1EAE-4F72-A168-90A7AD7987BB}"/>
              </a:ext>
            </a:extLst>
          </p:cNvPr>
          <p:cNvSpPr txBox="1">
            <a:spLocks/>
          </p:cNvSpPr>
          <p:nvPr/>
        </p:nvSpPr>
        <p:spPr>
          <a:xfrm>
            <a:off x="574259" y="1610173"/>
            <a:ext cx="7861205" cy="290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B9AD221-A548-4951-939E-E6EF0D7AC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97687"/>
              </p:ext>
            </p:extLst>
          </p:nvPr>
        </p:nvGraphicFramePr>
        <p:xfrm>
          <a:off x="574865" y="1912935"/>
          <a:ext cx="7994270" cy="1593737"/>
        </p:xfrm>
        <a:graphic>
          <a:graphicData uri="http://schemas.openxmlformats.org/drawingml/2006/table">
            <a:tbl>
              <a:tblPr/>
              <a:tblGrid>
                <a:gridCol w="267905">
                  <a:extLst>
                    <a:ext uri="{9D8B030D-6E8A-4147-A177-3AD203B41FA5}">
                      <a16:colId xmlns:a16="http://schemas.microsoft.com/office/drawing/2014/main" val="821372801"/>
                    </a:ext>
                  </a:extLst>
                </a:gridCol>
                <a:gridCol w="267905">
                  <a:extLst>
                    <a:ext uri="{9D8B030D-6E8A-4147-A177-3AD203B41FA5}">
                      <a16:colId xmlns:a16="http://schemas.microsoft.com/office/drawing/2014/main" val="3221941163"/>
                    </a:ext>
                  </a:extLst>
                </a:gridCol>
                <a:gridCol w="267905">
                  <a:extLst>
                    <a:ext uri="{9D8B030D-6E8A-4147-A177-3AD203B41FA5}">
                      <a16:colId xmlns:a16="http://schemas.microsoft.com/office/drawing/2014/main" val="284608633"/>
                    </a:ext>
                  </a:extLst>
                </a:gridCol>
                <a:gridCol w="3021962">
                  <a:extLst>
                    <a:ext uri="{9D8B030D-6E8A-4147-A177-3AD203B41FA5}">
                      <a16:colId xmlns:a16="http://schemas.microsoft.com/office/drawing/2014/main" val="1379751530"/>
                    </a:ext>
                  </a:extLst>
                </a:gridCol>
                <a:gridCol w="717984">
                  <a:extLst>
                    <a:ext uri="{9D8B030D-6E8A-4147-A177-3AD203B41FA5}">
                      <a16:colId xmlns:a16="http://schemas.microsoft.com/office/drawing/2014/main" val="438859869"/>
                    </a:ext>
                  </a:extLst>
                </a:gridCol>
                <a:gridCol w="717984">
                  <a:extLst>
                    <a:ext uri="{9D8B030D-6E8A-4147-A177-3AD203B41FA5}">
                      <a16:colId xmlns:a16="http://schemas.microsoft.com/office/drawing/2014/main" val="509766830"/>
                    </a:ext>
                  </a:extLst>
                </a:gridCol>
                <a:gridCol w="717984">
                  <a:extLst>
                    <a:ext uri="{9D8B030D-6E8A-4147-A177-3AD203B41FA5}">
                      <a16:colId xmlns:a16="http://schemas.microsoft.com/office/drawing/2014/main" val="4155208101"/>
                    </a:ext>
                  </a:extLst>
                </a:gridCol>
                <a:gridCol w="717984">
                  <a:extLst>
                    <a:ext uri="{9D8B030D-6E8A-4147-A177-3AD203B41FA5}">
                      <a16:colId xmlns:a16="http://schemas.microsoft.com/office/drawing/2014/main" val="649248460"/>
                    </a:ext>
                  </a:extLst>
                </a:gridCol>
                <a:gridCol w="653687">
                  <a:extLst>
                    <a:ext uri="{9D8B030D-6E8A-4147-A177-3AD203B41FA5}">
                      <a16:colId xmlns:a16="http://schemas.microsoft.com/office/drawing/2014/main" val="167181155"/>
                    </a:ext>
                  </a:extLst>
                </a:gridCol>
                <a:gridCol w="642970">
                  <a:extLst>
                    <a:ext uri="{9D8B030D-6E8A-4147-A177-3AD203B41FA5}">
                      <a16:colId xmlns:a16="http://schemas.microsoft.com/office/drawing/2014/main" val="2978096893"/>
                    </a:ext>
                  </a:extLst>
                </a:gridCol>
              </a:tblGrid>
              <a:tr h="1298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103184"/>
                  </a:ext>
                </a:extLst>
              </a:tr>
              <a:tr h="3884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412228"/>
                  </a:ext>
                </a:extLst>
              </a:tr>
              <a:tr h="1664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2.173.854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-147.219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2.164.392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590441"/>
                  </a:ext>
                </a:extLst>
              </a:tr>
              <a:tr h="129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374.130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324.872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556655"/>
                  </a:ext>
                </a:extLst>
              </a:tr>
              <a:tr h="129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1.660.234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1.530.232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-130.002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1.527.391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559350"/>
                  </a:ext>
                </a:extLst>
              </a:tr>
              <a:tr h="129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157106"/>
                  </a:ext>
                </a:extLst>
              </a:tr>
              <a:tr h="129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957629"/>
                  </a:ext>
                </a:extLst>
              </a:tr>
              <a:tr h="129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820948"/>
                  </a:ext>
                </a:extLst>
              </a:tr>
              <a:tr h="129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09988"/>
                  </a:ext>
                </a:extLst>
              </a:tr>
              <a:tr h="129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077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5350</TotalTime>
  <Words>5940</Words>
  <Application>Microsoft Office PowerPoint</Application>
  <PresentationFormat>Presentación en pantalla (4:3)</PresentationFormat>
  <Paragraphs>3363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2_Tema de Office</vt:lpstr>
      <vt:lpstr>EJECUCIÓN ACUMULADA DE GASTOS PRESUPUESTARIOS AL MES DE DICIEMBRE DE 2020 PARTIDA 08: MINISTERIO DE HACIENDA</vt:lpstr>
      <vt:lpstr>DISTRIBUCIÓN POR SUBTÍTULO DE GASTO Y CÁPITULO   PARTIDA 08 MINISTERIO DE HACIENDA</vt:lpstr>
      <vt:lpstr>Presentación de PowerPoint</vt:lpstr>
      <vt:lpstr>Presentación de PowerPoint</vt:lpstr>
      <vt:lpstr>EJECUCIÓN ACUMULADA DE GASTOS A DICIEMBRE DE 2020  PARTIDA 08 MINISTERIO DE HACIENDA</vt:lpstr>
      <vt:lpstr>EJECUCIÓN ACUMULADA DE GASTOS A DICIEMBRE DE 2020  PARTIDA 08 RESUMEN POR CAPÍTULOS</vt:lpstr>
      <vt:lpstr>EJECUCIÓN ACUMULADA DE GASTOS A DICIEMBRE DE 2020  PARTIDA 08. CAPÍTULO 01. PROGRAMA 01: SECRETARÍA Y ADMINISTRACIÓN GENERAL</vt:lpstr>
      <vt:lpstr>EJECUCIÓN ACUMULADA DE GASTOS A DICIEMBRE DE 2020  PARTIDA 08. CAPÍTULO 01. PROGRAMA 06: UNIDAD ADMINISTRADORA DE LOS TRIBUNALES TRIBUTARIOS Y ADUANERO</vt:lpstr>
      <vt:lpstr>EJECUCIÓN ACUMULADA DE GASTOS A DICIEMBRE DE 2020  PARTIDA 08. CAPÍTULO 01. PROGRAMA 07: SISTEMA INTEGRADO DE COMERCIO EXTERIOR (SICEX)</vt:lpstr>
      <vt:lpstr>EJECUCIÓN ACUMULADA DE GASTOS A DICIEMBRE DE 2020  PARTIDA 08. CAPÍTULO 01. PROGRAMA 08: PROGRAMA DE MODERNIZACIÓN SECTOR PÚBLICO</vt:lpstr>
      <vt:lpstr>EJECUCIÓN ACUMULADA DE GASTOS A DICIEMBRE DE 2020  PARTIDA 08. CAPÍTULO 01. PROGRAMA 09: PROGRAMA EXPORTACIÓN DE SERVICIOS</vt:lpstr>
      <vt:lpstr>EJECUCIÓN ACUMULADA DE GASTOS A DICIEMBRE DE 2020  PARTIDA 08. CAPÍTULO 02. PROGRAMA 01: DIRECCIÓN DE PRESUPUESTOS</vt:lpstr>
      <vt:lpstr>EJECUCIÓN ACUMULADA DE GASTOS A DICIEMBRE DE 2020  PARTIDA 08. CAPÍTULO 02. PROGRAMA 02: SISTEMA DE GESTIÓN FINANCIERA DEL ESTADO</vt:lpstr>
      <vt:lpstr>EJECUCIÓN ACUMULADA DE GASTOS A DICIEMBRE DE 2020  PARTIDA 08. CAPÍTULO 03. PROGRAMA 01: SERVICIO DE IMPUESTOS INTERNOS</vt:lpstr>
      <vt:lpstr>EJECUCIÓN ACUMULADA DE GASTOS A DICIEMBRE DE 2020  PARTIDA 08. CAPÍTULO 04. PROGRAMA 01: SERVICIO NACIONAL DE ADUANAS</vt:lpstr>
      <vt:lpstr>EJECUCIÓN ACUMULADA DE GASTOS A DICIEMBRE DE 2020  PARTIDA 08. CAPÍTULO 05. PROGRAMA 01: SERVICIO DE TESORERÍAS</vt:lpstr>
      <vt:lpstr>EJECUCIÓN ACUMULADA DE GASTOS A DICIEMBRE DE 2020  PARTIDA 08. CAPÍTULO 07. PROGRAMA 01: DIRECCIÓN DE COMPRAS Y CONTRATACIÓN PÚBLICA</vt:lpstr>
      <vt:lpstr>EJECUCIÓN ACUMULADA DE GASTOS A DICIEMBRE DE 2020  PARTIDA 08. CAPÍTULO 15. PROGRAMA 01: DIRECCIÓN NACIONAL DEL SERVICIO CIVIL</vt:lpstr>
      <vt:lpstr>EJECUCIÓN ACUMULADA DE GASTOS A DICIEMBRE DE 2020  PARTIDA 08. CAPÍTULO 16. PROGRAMA 01: UNIDAD DE ANÁLISIS FINANCIERO</vt:lpstr>
      <vt:lpstr>EJECUCIÓN ACUMULADA DE GASTOS A DICIEMBRE DE 2020  PARTIDA 08. CAPÍTULO 17. PROGRAMA 01: SUPERINTENDENCIA DE CASINOS DE JUEGO</vt:lpstr>
      <vt:lpstr>EJECUCIÓN ACUMULADA DE GASTOS A DICIEMBRE DE 2020  PARTIDA 08. CAPÍTULO 30. PROGRAMA 01: CONSEJO DE DEFENSA DEL ESTADO</vt:lpstr>
      <vt:lpstr>EJECUCIÓN ACUMULADA DE GASTOS A DICIEMBRE DE 2020  PARTIDA 08. CAPÍTULO 31. PROGRAMA 01: COMISIÓN PARA EL MERCADO FINANCIERO</vt:lpstr>
      <vt:lpstr>EJECUCIÓN ACUMULADA DE GASTOS A DICIEMBRE DE 2020  PARTIDA 08. CAPÍTULO 31. PROGRAMA 02: BANCOS E INSTITUCIONES FINANCIERAS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411</cp:revision>
  <cp:lastPrinted>2019-10-12T13:02:40Z</cp:lastPrinted>
  <dcterms:created xsi:type="dcterms:W3CDTF">2016-06-23T13:38:47Z</dcterms:created>
  <dcterms:modified xsi:type="dcterms:W3CDTF">2021-03-05T15:10:02Z</dcterms:modified>
</cp:coreProperties>
</file>