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b="1" dirty="0"/>
              <a:t>Distribución Presupuesto</a:t>
            </a:r>
            <a:r>
              <a:rPr lang="es-CL" b="1" baseline="0" dirty="0"/>
              <a:t> Inicial por Subtítulos de Gasto</a:t>
            </a:r>
            <a:endParaRPr lang="es-CL" b="1" dirty="0"/>
          </a:p>
        </c:rich>
      </c:tx>
      <c:layout>
        <c:manualLayout>
          <c:xMode val="edge"/>
          <c:yMode val="edge"/>
          <c:x val="0.24272361550471"/>
          <c:y val="1.9966334977455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'[01.xlsx]Partida 01'!$C$7:$C$12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SALDO FINAL DE CAJA                                                             </c:v>
                </c:pt>
              </c:strCache>
            </c:strRef>
          </c:cat>
          <c:val>
            <c:numRef>
              <c:f>'[01.xlsx]Partida 01'!$D$7:$D$12</c:f>
              <c:numCache>
                <c:formatCode>#,##0</c:formatCode>
                <c:ptCount val="6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355011</c:v>
                </c:pt>
                <c:pt idx="4">
                  <c:v>0</c:v>
                </c:pt>
                <c:pt idx="5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541518778615248E-2"/>
          <c:y val="0.62170293447478575"/>
          <c:w val="0.45338851238751249"/>
          <c:h val="0.358330730547758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01'!$D$34:$E$34</c:f>
              <c:numCache>
                <c:formatCode>0.0%</c:formatCode>
                <c:ptCount val="2"/>
                <c:pt idx="0">
                  <c:v>0.11008372365177158</c:v>
                </c:pt>
                <c:pt idx="1">
                  <c:v>8.0495591048892062E-2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3954728"/>
        <c:axId val="444527224"/>
      </c:barChart>
      <c:catAx>
        <c:axId val="48395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527224"/>
        <c:crosses val="autoZero"/>
        <c:auto val="0"/>
        <c:lblAlgn val="ctr"/>
        <c:lblOffset val="100"/>
        <c:noMultiLvlLbl val="0"/>
      </c:catAx>
      <c:valAx>
        <c:axId val="44452722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3954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744542978648364E-2"/>
                  <c:y val="-1.966755694525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8469106169731E-2"/>
                  <c:y val="-1.966744385092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4.0308140572938217E-2"/>
                      <c:h val="3.666880188768013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01'!$D$30:$E$30</c:f>
              <c:numCache>
                <c:formatCode>0.0%</c:formatCode>
                <c:ptCount val="2"/>
                <c:pt idx="0">
                  <c:v>0.11008372365177158</c:v>
                </c:pt>
                <c:pt idx="1">
                  <c:v>0.18519832338992429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185072"/>
        <c:axId val="445184288"/>
      </c:lineChart>
      <c:catAx>
        <c:axId val="44518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5184288"/>
        <c:crosses val="autoZero"/>
        <c:auto val="1"/>
        <c:lblAlgn val="ctr"/>
        <c:lblOffset val="100"/>
        <c:tickLblSkip val="1"/>
        <c:noMultiLvlLbl val="0"/>
      </c:catAx>
      <c:valAx>
        <c:axId val="4451842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5185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524152"/>
              </p:ext>
            </p:extLst>
          </p:nvPr>
        </p:nvGraphicFramePr>
        <p:xfrm>
          <a:off x="1115616" y="2060848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606562"/>
              </p:ext>
            </p:extLst>
          </p:nvPr>
        </p:nvGraphicFramePr>
        <p:xfrm>
          <a:off x="386224" y="1600200"/>
          <a:ext cx="8210798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036302"/>
              </p:ext>
            </p:extLst>
          </p:nvPr>
        </p:nvGraphicFramePr>
        <p:xfrm>
          <a:off x="386224" y="1600201"/>
          <a:ext cx="8210798" cy="44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2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533212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20230"/>
              </p:ext>
            </p:extLst>
          </p:nvPr>
        </p:nvGraphicFramePr>
        <p:xfrm>
          <a:off x="405022" y="2276128"/>
          <a:ext cx="8210801" cy="2953072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2189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053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19.707.862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7726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89765"/>
              </p:ext>
            </p:extLst>
          </p:nvPr>
        </p:nvGraphicFramePr>
        <p:xfrm>
          <a:off x="420429" y="1844825"/>
          <a:ext cx="8204707" cy="4032443"/>
        </p:xfrm>
        <a:graphic>
          <a:graphicData uri="http://schemas.openxmlformats.org/drawingml/2006/table">
            <a:tbl>
              <a:tblPr/>
              <a:tblGrid>
                <a:gridCol w="877439"/>
                <a:gridCol w="324129"/>
                <a:gridCol w="324129"/>
                <a:gridCol w="2383489"/>
                <a:gridCol w="877439"/>
                <a:gridCol w="877439"/>
                <a:gridCol w="877439"/>
                <a:gridCol w="877439"/>
                <a:gridCol w="785765"/>
              </a:tblGrid>
              <a:tr h="2194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20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19.707.862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362</Words>
  <Application>Microsoft Office PowerPoint</Application>
  <PresentationFormat>Presentación en pantalla (4:3)</PresentationFormat>
  <Paragraphs>194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FEBRERO DE 2020 PARTIDA 01: PRESIDENCIA DE LA REPÚBLICA</vt:lpstr>
      <vt:lpstr>EJECUCIÓN DE GASTOS A FEBRERO DE 2020  PARTIDA 01 PRESIDENCIA DE LA REPÚBLICA</vt:lpstr>
      <vt:lpstr>EJECUCIÓN DE GASTOS A FEBRERO DE 2020  PARTIDA 01 PRESIDENCIA DE LA REPÚBLICA</vt:lpstr>
      <vt:lpstr>EJECUCIÓN DE GASTOS A FEBRERO DE 2020  PARTIDA 01 PRESIDENCIA DE LA REPÚBLICA</vt:lpstr>
      <vt:lpstr>EJECUCIÓN ACUMULADA DE GASTOS A FEBRERO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265</cp:revision>
  <cp:lastPrinted>2017-05-05T14:22:30Z</cp:lastPrinted>
  <dcterms:created xsi:type="dcterms:W3CDTF">2016-06-23T13:38:47Z</dcterms:created>
  <dcterms:modified xsi:type="dcterms:W3CDTF">2020-09-14T19:09:00Z</dcterms:modified>
</cp:coreProperties>
</file>