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014609824257404E-2"/>
          <c:y val="0.29345556589288008"/>
          <c:w val="0.50555598025974913"/>
          <c:h val="0.6251157654284569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13B-4D7B-803F-3BE16AE587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13B-4D7B-803F-3BE16AE587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13B-4D7B-803F-3BE16AE587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13B-4D7B-803F-3BE16AE587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13B-4D7B-803F-3BE16AE587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13B-4D7B-803F-3BE16AE5872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E13B-4D7B-803F-3BE16AE5872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13B-4D7B-803F-3BE16AE5872E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multiLvlStrRef>
              <c:f>'[03.xlsx]Partida 03'!$B$50:$C$57</c:f>
              <c:multiLvlStrCache>
                <c:ptCount val="8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PRÉSTAMOS</c:v>
                  </c:pt>
                  <c:pt idx="7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29</c:v>
                  </c:pt>
                  <c:pt idx="5">
                    <c:v>31</c:v>
                  </c:pt>
                  <c:pt idx="6">
                    <c:v>32</c:v>
                  </c:pt>
                  <c:pt idx="7">
                    <c:v>34</c:v>
                  </c:pt>
                </c:lvl>
              </c:multiLvlStrCache>
            </c:multiLvlStrRef>
          </c:cat>
          <c:val>
            <c:numRef>
              <c:f>'[03.xlsx]Partida 03'!$D$50:$D$57</c:f>
              <c:numCache>
                <c:formatCode>0.0%</c:formatCode>
                <c:ptCount val="8"/>
                <c:pt idx="0">
                  <c:v>0.73800335737565559</c:v>
                </c:pt>
                <c:pt idx="1">
                  <c:v>0.13273143742365964</c:v>
                </c:pt>
                <c:pt idx="2">
                  <c:v>7.0766560234764636E-3</c:v>
                </c:pt>
                <c:pt idx="3">
                  <c:v>1.481415575474916E-2</c:v>
                </c:pt>
                <c:pt idx="4">
                  <c:v>9.0449832286248075E-2</c:v>
                </c:pt>
                <c:pt idx="5">
                  <c:v>4.3815927890537604E-4</c:v>
                </c:pt>
                <c:pt idx="6">
                  <c:v>1.0593941066133182E-3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13B-4D7B-803F-3BE16AE587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t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Capítulo (millones de $)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'[03.xlsx]Información de tendencia'!$AD$13:$AE$15</c:f>
              <c:strCache>
                <c:ptCount val="3"/>
                <c:pt idx="0">
                  <c:v>PODER JUDICIAL</c:v>
                </c:pt>
                <c:pt idx="1">
                  <c:v>CORPORACIÓN ADMINISTRATIVA DEL PODER JUDICIAL</c:v>
                </c:pt>
                <c:pt idx="2">
                  <c:v>ACADEMIA JUDICIAL</c:v>
                </c:pt>
              </c:strCache>
            </c:strRef>
          </c:cat>
          <c:val>
            <c:numRef>
              <c:f>'[03.xlsx]Información de tendencia'!$AF$13:$AF$15</c:f>
              <c:numCache>
                <c:formatCode>#,##0_ ;[Red]\-#,##0\ </c:formatCode>
                <c:ptCount val="3"/>
                <c:pt idx="0">
                  <c:v>413753734000</c:v>
                </c:pt>
                <c:pt idx="1">
                  <c:v>164587069000</c:v>
                </c:pt>
                <c:pt idx="2">
                  <c:v>3801382000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92-4DA8-88CD-7E68C31A4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192512"/>
        <c:axId val="303194080"/>
      </c:barChart>
      <c:catAx>
        <c:axId val="303192512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3194080"/>
        <c:crosses val="autoZero"/>
        <c:auto val="1"/>
        <c:lblAlgn val="ctr"/>
        <c:lblOffset val="100"/>
        <c:noMultiLvlLbl val="0"/>
      </c:catAx>
      <c:valAx>
        <c:axId val="3031940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303192512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/>
              <a:t>% Ejecución Mensual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'[03.xlsx]Partida 03'!$C$25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03'!$D$25:$O$25</c:f>
              <c:numCache>
                <c:formatCode>0.0%</c:formatCode>
                <c:ptCount val="12"/>
                <c:pt idx="0">
                  <c:v>6.0554616573480768E-2</c:v>
                </c:pt>
                <c:pt idx="1">
                  <c:v>7.3588809172574723E-2</c:v>
                </c:pt>
                <c:pt idx="2">
                  <c:v>8.6684054837122479E-2</c:v>
                </c:pt>
                <c:pt idx="3">
                  <c:v>6.8834623666751166E-2</c:v>
                </c:pt>
                <c:pt idx="4">
                  <c:v>7.8270870981038188E-2</c:v>
                </c:pt>
                <c:pt idx="5">
                  <c:v>8.5234959212447642E-2</c:v>
                </c:pt>
                <c:pt idx="6">
                  <c:v>7.2784951870229403E-2</c:v>
                </c:pt>
                <c:pt idx="7">
                  <c:v>7.3193078060907621E-2</c:v>
                </c:pt>
                <c:pt idx="8">
                  <c:v>8.8778426274452829E-2</c:v>
                </c:pt>
                <c:pt idx="9">
                  <c:v>7.3764052478150197E-2</c:v>
                </c:pt>
                <c:pt idx="10">
                  <c:v>9.3727044497452991E-2</c:v>
                </c:pt>
                <c:pt idx="11">
                  <c:v>0.13792477299845871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0B-4E11-9FE5-CC39EDB184ED}"/>
            </c:ext>
          </c:extLst>
        </c:ser>
        <c:ser>
          <c:idx val="1"/>
          <c:order val="1"/>
          <c:tx>
            <c:strRef>
              <c:f>'[03.xlsx]Partida 03'!$C$26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03'!$D$26:$O$26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8.5139185567236778E-2</c:v>
                </c:pt>
                <c:pt idx="2">
                  <c:v>8.2748293343990018E-2</c:v>
                </c:pt>
                <c:pt idx="3">
                  <c:v>7.2177930472627286E-2</c:v>
                </c:pt>
                <c:pt idx="4">
                  <c:v>7.4416745104233753E-2</c:v>
                </c:pt>
                <c:pt idx="5">
                  <c:v>8.3385569996517667E-2</c:v>
                </c:pt>
                <c:pt idx="6">
                  <c:v>7.615054045739969E-2</c:v>
                </c:pt>
                <c:pt idx="7">
                  <c:v>6.9300673043399458E-2</c:v>
                </c:pt>
                <c:pt idx="8">
                  <c:v>9.0911832712541732E-2</c:v>
                </c:pt>
                <c:pt idx="9">
                  <c:v>6.9492469257978279E-2</c:v>
                </c:pt>
                <c:pt idx="10">
                  <c:v>7.3240291442534133E-2</c:v>
                </c:pt>
                <c:pt idx="11">
                  <c:v>0.17693593112665268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0B-4E11-9FE5-CC39EDB184ED}"/>
            </c:ext>
          </c:extLst>
        </c:ser>
        <c:ser>
          <c:idx val="2"/>
          <c:order val="2"/>
          <c:tx>
            <c:strRef>
              <c:f>'[03.xlsx]Partida 03'!$C$27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03'!$D$27:$E$27</c:f>
              <c:numCache>
                <c:formatCode>0.0%</c:formatCode>
                <c:ptCount val="2"/>
                <c:pt idx="0">
                  <c:v>6.3273550601731426E-2</c:v>
                </c:pt>
                <c:pt idx="1">
                  <c:v>6.8956036951775948E-2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0B-4E11-9FE5-CC39EDB18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2616840"/>
        <c:axId val="472615272"/>
      </c:barChart>
      <c:catAx>
        <c:axId val="472616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2615272"/>
        <c:crosses val="autoZero"/>
        <c:auto val="1"/>
        <c:lblAlgn val="ctr"/>
        <c:lblOffset val="100"/>
        <c:noMultiLvlLbl val="0"/>
      </c:catAx>
      <c:valAx>
        <c:axId val="472615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2616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Acumulada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'[03.xlsx]Partida 03'!$C$19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03'!$D$19:$O$19</c:f>
              <c:numCache>
                <c:formatCode>0.0%</c:formatCode>
                <c:ptCount val="12"/>
                <c:pt idx="0">
                  <c:v>6.0554616573480768E-2</c:v>
                </c:pt>
                <c:pt idx="1">
                  <c:v>0.13412657610973269</c:v>
                </c:pt>
                <c:pt idx="2">
                  <c:v>0.22081063094685519</c:v>
                </c:pt>
                <c:pt idx="3">
                  <c:v>0.28964525461360635</c:v>
                </c:pt>
                <c:pt idx="4">
                  <c:v>0.36791612559464454</c:v>
                </c:pt>
                <c:pt idx="5">
                  <c:v>0.45310249966593874</c:v>
                </c:pt>
                <c:pt idx="6">
                  <c:v>0.53136902799552654</c:v>
                </c:pt>
                <c:pt idx="7">
                  <c:v>0.59841274836003966</c:v>
                </c:pt>
                <c:pt idx="8">
                  <c:v>0.68719117463449253</c:v>
                </c:pt>
                <c:pt idx="9">
                  <c:v>0.73526988466464605</c:v>
                </c:pt>
                <c:pt idx="10">
                  <c:v>0.82899692916209899</c:v>
                </c:pt>
                <c:pt idx="11">
                  <c:v>0.95072238036325285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3E5-4D04-8E89-E5BD963C7D13}"/>
            </c:ext>
          </c:extLst>
        </c:ser>
        <c:ser>
          <c:idx val="1"/>
          <c:order val="1"/>
          <c:tx>
            <c:strRef>
              <c:f>'[03.xlsx]Partida 03'!$C$20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03'!$D$20:$O$20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0.15004105275012086</c:v>
                </c:pt>
                <c:pt idx="2">
                  <c:v>0.23133099877771038</c:v>
                </c:pt>
                <c:pt idx="3">
                  <c:v>0.30350892925033768</c:v>
                </c:pt>
                <c:pt idx="4">
                  <c:v>0.37792567435457142</c:v>
                </c:pt>
                <c:pt idx="5">
                  <c:v>0.46131124435108906</c:v>
                </c:pt>
                <c:pt idx="6">
                  <c:v>0.53320309905497776</c:v>
                </c:pt>
                <c:pt idx="7">
                  <c:v>0.58632149028562663</c:v>
                </c:pt>
                <c:pt idx="8">
                  <c:v>0.67723332299816841</c:v>
                </c:pt>
                <c:pt idx="9">
                  <c:v>0.74672579225614666</c:v>
                </c:pt>
                <c:pt idx="10">
                  <c:v>0.81996608369868074</c:v>
                </c:pt>
                <c:pt idx="11">
                  <c:v>0.97228243480396603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3E5-4D04-8E89-E5BD963C7D13}"/>
            </c:ext>
          </c:extLst>
        </c:ser>
        <c:ser>
          <c:idx val="2"/>
          <c:order val="2"/>
          <c:tx>
            <c:strRef>
              <c:f>'[03.xlsx]Partida 03'!$C$21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0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3E5-4D04-8E89-E5BD963C7D1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03'!$D$21:$E$21</c:f>
              <c:numCache>
                <c:formatCode>0.0%</c:formatCode>
                <c:ptCount val="2"/>
                <c:pt idx="0">
                  <c:v>6.3273550601731426E-2</c:v>
                </c:pt>
                <c:pt idx="1">
                  <c:v>0.13199186269030733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3E5-4D04-8E89-E5BD963C7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2624288"/>
        <c:axId val="472612920"/>
      </c:lineChart>
      <c:catAx>
        <c:axId val="47262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2612920"/>
        <c:crosses val="autoZero"/>
        <c:auto val="1"/>
        <c:lblAlgn val="ctr"/>
        <c:lblOffset val="100"/>
        <c:noMultiLvlLbl val="0"/>
      </c:catAx>
      <c:valAx>
        <c:axId val="472612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2624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2EE73-F05C-4A29-A6D7-334E7A571C25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63D11-5A0B-4AB0-8894-251D595CA3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6367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1888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720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10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8930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2808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313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509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547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109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286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915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690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8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9C21E-9C40-4BA9-9CA1-1F3771A037F4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C1EF9-E709-43B7-8D90-40E705C2F7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26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FEBRERO DE 2020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cap="all" dirty="0">
                <a:latin typeface="+mn-lt"/>
              </a:rPr>
              <a:t>03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marzo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46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1874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4" y="1296176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420274"/>
              </p:ext>
            </p:extLst>
          </p:nvPr>
        </p:nvGraphicFramePr>
        <p:xfrm>
          <a:off x="414340" y="1600198"/>
          <a:ext cx="8210796" cy="4756152"/>
        </p:xfrm>
        <a:graphic>
          <a:graphicData uri="http://schemas.openxmlformats.org/drawingml/2006/table">
            <a:tbl>
              <a:tblPr/>
              <a:tblGrid>
                <a:gridCol w="298462"/>
                <a:gridCol w="286025"/>
                <a:gridCol w="289135"/>
                <a:gridCol w="2623973"/>
                <a:gridCol w="746153"/>
                <a:gridCol w="845641"/>
                <a:gridCol w="795896"/>
                <a:gridCol w="808333"/>
                <a:gridCol w="771025"/>
                <a:gridCol w="746153"/>
              </a:tblGrid>
              <a:tr h="1435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40" marR="8540" marT="85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40" marR="8540" marT="85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7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40" marR="8540" marT="8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25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164.587.069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166.782.482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12.538.462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14.765.704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14.765.704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2.520.299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76.814.627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76.814.627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7.332.655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360.544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360.544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6.379.954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6.379.954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I.A.S.A.J.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115.471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4.798.811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4.798.811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111.149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111.149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400.327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400.327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769.877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769.877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1.795.859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1.795.859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1.104.689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1.104.689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115.471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616.718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2.812.131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153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3681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154216"/>
              </p:ext>
            </p:extLst>
          </p:nvPr>
        </p:nvGraphicFramePr>
        <p:xfrm>
          <a:off x="414339" y="2276872"/>
          <a:ext cx="8201484" cy="2664298"/>
        </p:xfrm>
        <a:graphic>
          <a:graphicData uri="http://schemas.openxmlformats.org/drawingml/2006/table">
            <a:tbl>
              <a:tblPr/>
              <a:tblGrid>
                <a:gridCol w="312313"/>
                <a:gridCol w="299300"/>
                <a:gridCol w="302554"/>
                <a:gridCol w="2602613"/>
                <a:gridCol w="780784"/>
                <a:gridCol w="780784"/>
                <a:gridCol w="780784"/>
                <a:gridCol w="780784"/>
                <a:gridCol w="780784"/>
                <a:gridCol w="780784"/>
              </a:tblGrid>
              <a:tr h="3732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15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830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3.801.382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3.801.382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4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1.103.449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4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453.942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4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4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4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6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Perfeccionamiento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726.610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4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Habilitación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6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Perfeccionamiento Extraordinario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382.567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7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8" y="6003789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2C2F061-81E3-41E6-BC7C-EF2CA704DC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6115582"/>
              </p:ext>
            </p:extLst>
          </p:nvPr>
        </p:nvGraphicFramePr>
        <p:xfrm>
          <a:off x="414338" y="1776412"/>
          <a:ext cx="8210798" cy="374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8166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D2235643-F011-426E-83CC-EF886027B3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5377754"/>
              </p:ext>
            </p:extLst>
          </p:nvPr>
        </p:nvGraphicFramePr>
        <p:xfrm>
          <a:off x="539552" y="1628800"/>
          <a:ext cx="792088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0153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884531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2EB8C96B-BA8E-403A-A4CD-0734535B9A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3040857"/>
              </p:ext>
            </p:extLst>
          </p:nvPr>
        </p:nvGraphicFramePr>
        <p:xfrm>
          <a:off x="539552" y="1556792"/>
          <a:ext cx="807627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68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701969"/>
            <a:ext cx="8406135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61F808BE-77FE-40DF-9CC0-6C680C7FE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485491"/>
              </p:ext>
            </p:extLst>
          </p:nvPr>
        </p:nvGraphicFramePr>
        <p:xfrm>
          <a:off x="467544" y="1700808"/>
          <a:ext cx="814828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9961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5491030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87944"/>
              </p:ext>
            </p:extLst>
          </p:nvPr>
        </p:nvGraphicFramePr>
        <p:xfrm>
          <a:off x="467547" y="1916830"/>
          <a:ext cx="8064890" cy="2880323"/>
        </p:xfrm>
        <a:graphic>
          <a:graphicData uri="http://schemas.openxmlformats.org/drawingml/2006/table">
            <a:tbl>
              <a:tblPr/>
              <a:tblGrid>
                <a:gridCol w="523874"/>
                <a:gridCol w="2495292"/>
                <a:gridCol w="840954"/>
                <a:gridCol w="840954"/>
                <a:gridCol w="840954"/>
                <a:gridCol w="840954"/>
                <a:gridCol w="840954"/>
                <a:gridCol w="840954"/>
              </a:tblGrid>
              <a:tr h="2594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39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0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582.142.185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584.337.598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77.127.808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429.622.887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429.622.887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66.944.734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77.268.569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77.268.569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7.420.696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360.544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8.623.945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8.623.945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616.718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2.812.131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14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273574" y="502648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052508"/>
              </p:ext>
            </p:extLst>
          </p:nvPr>
        </p:nvGraphicFramePr>
        <p:xfrm>
          <a:off x="493836" y="2329262"/>
          <a:ext cx="8051802" cy="1603793"/>
        </p:xfrm>
        <a:graphic>
          <a:graphicData uri="http://schemas.openxmlformats.org/drawingml/2006/table">
            <a:tbl>
              <a:tblPr/>
              <a:tblGrid>
                <a:gridCol w="266595"/>
                <a:gridCol w="342765"/>
                <a:gridCol w="2538999"/>
                <a:gridCol w="866433"/>
                <a:gridCol w="863260"/>
                <a:gridCol w="787090"/>
                <a:gridCol w="863260"/>
                <a:gridCol w="761700"/>
                <a:gridCol w="761700"/>
              </a:tblGrid>
              <a:tr h="6014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413.753.734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413.753.734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64.251.678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61.120.622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APOYO A TRIBUNALES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3.131.056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164.587.069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166.782.482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12.538.462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JUDICIAL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3.801.382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3.801.382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337.668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353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2387" y="429309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007498"/>
              </p:ext>
            </p:extLst>
          </p:nvPr>
        </p:nvGraphicFramePr>
        <p:xfrm>
          <a:off x="414337" y="2087050"/>
          <a:ext cx="8118102" cy="1520126"/>
        </p:xfrm>
        <a:graphic>
          <a:graphicData uri="http://schemas.openxmlformats.org/drawingml/2006/table">
            <a:tbl>
              <a:tblPr/>
              <a:tblGrid>
                <a:gridCol w="318747"/>
                <a:gridCol w="305467"/>
                <a:gridCol w="308786"/>
                <a:gridCol w="2403888"/>
                <a:gridCol w="796869"/>
                <a:gridCol w="796869"/>
                <a:gridCol w="796869"/>
                <a:gridCol w="796869"/>
                <a:gridCol w="796869"/>
                <a:gridCol w="796869"/>
              </a:tblGrid>
              <a:tr h="2481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600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36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61.120.622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18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61.120.622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39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684" y="458112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767940"/>
              </p:ext>
            </p:extLst>
          </p:nvPr>
        </p:nvGraphicFramePr>
        <p:xfrm>
          <a:off x="476856" y="2060848"/>
          <a:ext cx="8148280" cy="1787617"/>
        </p:xfrm>
        <a:graphic>
          <a:graphicData uri="http://schemas.openxmlformats.org/drawingml/2006/table">
            <a:tbl>
              <a:tblPr/>
              <a:tblGrid>
                <a:gridCol w="349994"/>
                <a:gridCol w="335410"/>
                <a:gridCol w="339057"/>
                <a:gridCol w="2045272"/>
                <a:gridCol w="874983"/>
                <a:gridCol w="889566"/>
                <a:gridCol w="907795"/>
                <a:gridCol w="889566"/>
                <a:gridCol w="641654"/>
                <a:gridCol w="874983"/>
              </a:tblGrid>
              <a:tr h="3505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587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79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3.131.056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041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3.131.056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62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1200</Words>
  <Application>Microsoft Office PowerPoint</Application>
  <PresentationFormat>Presentación en pantalla (4:3)</PresentationFormat>
  <Paragraphs>665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Tema de Office</vt:lpstr>
      <vt:lpstr>EJECUCIÓN ACUMULADA DE GASTOS PRESUPUESTARIOS AL MES DE FEBRERO DE 2020 PARTIDA 03: PODER JUDICIAL</vt:lpstr>
      <vt:lpstr>EJECUCIÓN ACUMULADA DE GASTOS A FEBRERO DE 2020  PARTIDA 03 PODER JUDICIAL</vt:lpstr>
      <vt:lpstr>EJECUCIÓN ACUMULADA DE GASTOS A FEBRERO DE 2020  PARTIDA 03 PODER JUDICIAL</vt:lpstr>
      <vt:lpstr>COMPORTAMIENTO DE LA EJECUCIÓN ACUMULADA DE GASTOS A FEBRERO DE 2020  PARTIDA 03 PODER JUDICIAL</vt:lpstr>
      <vt:lpstr>COMPORTAMIENTO DE LA EJECUCIÓN ACUMULADA DE GASTOS A FEBRERO DE 2020  PARTIDA 03 PODER JUDICIAL</vt:lpstr>
      <vt:lpstr>EJECUCIÓN ACUMULADA DE GASTOS A FEBRERO DE 2020  PARTIDA 03 PODER JUDICIAL</vt:lpstr>
      <vt:lpstr>Presentación de PowerPoint</vt:lpstr>
      <vt:lpstr>EJECUCIÓN ACUMULADA DE GASTOS A FEBRERO DE 2020  PARTIDA 03. CAPÍTULO 01. PROGRAMA 01: PODER JUDICIAL</vt:lpstr>
      <vt:lpstr>EJECUCIÓN ACUMULADA DE GASTOS A FEBRERO DE 2020  PARTIDA 03. CAPÍTULO 01. PROGRAMA 02: UNIDAD DE APOYO A TRIBUNALES</vt:lpstr>
      <vt:lpstr>EJECUCIÓN ACUMULADA DE GASTOS A FEBRERO DE 2020  PARTIDA 03. CAPÍTULO 03. PROGRAMA 01: CORPORACIÓN ADMINISTRATIVA DEL PODER JUDICIAL</vt:lpstr>
      <vt:lpstr>EJECUCIÓN ACUMULADA DE GASTOS A FEBRERO DE 2020  PARTIDA 03. CAPÍTULO 04. PROGRAMA 01: ACADEMIA JUDICIAL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10</cp:revision>
  <dcterms:created xsi:type="dcterms:W3CDTF">2020-01-02T13:19:07Z</dcterms:created>
  <dcterms:modified xsi:type="dcterms:W3CDTF">2020-09-16T02:46:17Z</dcterms:modified>
</cp:coreProperties>
</file>