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19" r:id="rId21"/>
    <p:sldId id="332" r:id="rId22"/>
    <p:sldId id="331" r:id="rId23"/>
    <p:sldId id="330" r:id="rId24"/>
    <p:sldId id="329" r:id="rId25"/>
    <p:sldId id="328" r:id="rId26"/>
    <p:sldId id="327" r:id="rId2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'[13.xlsx]Partida 13'!$D$62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631-4C5E-A3A6-F7D01C149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631-4C5E-A3A6-F7D01C149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'[13.xlsx]Partida 13'!$C$63:$C$68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'[13.xlsx]Partida 13'!$D$63:$D$68</c:f>
              <c:numCache>
                <c:formatCode>#,##0</c:formatCode>
                <c:ptCount val="6"/>
                <c:pt idx="0">
                  <c:v>217919140</c:v>
                </c:pt>
                <c:pt idx="1">
                  <c:v>65581107</c:v>
                </c:pt>
                <c:pt idx="2">
                  <c:v>175846987</c:v>
                </c:pt>
                <c:pt idx="3">
                  <c:v>88003274</c:v>
                </c:pt>
                <c:pt idx="4">
                  <c:v>147140002</c:v>
                </c:pt>
                <c:pt idx="5">
                  <c:v>12264545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4530795791117351"/>
          <c:y val="6.0815061642800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'[13.xlsx]Partida 13'!$L$61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'[13.xlsx]Partida 13'!$K$62:$K$67</c:f>
              <c:strCache>
                <c:ptCount val="6"/>
                <c:pt idx="0">
                  <c:v>SUB.DE AGRICULTURA</c:v>
                </c:pt>
                <c:pt idx="1">
                  <c:v>OF.DE EST. Y POL. AGRARIAS</c:v>
                </c:pt>
                <c:pt idx="2">
                  <c:v>INDAP</c:v>
                </c:pt>
                <c:pt idx="3">
                  <c:v>SER. AGR. Y GAN.</c:v>
                </c:pt>
                <c:pt idx="4">
                  <c:v>CONAF</c:v>
                </c:pt>
                <c:pt idx="5">
                  <c:v>CNR</c:v>
                </c:pt>
              </c:strCache>
            </c:strRef>
          </c:cat>
          <c:val>
            <c:numRef>
              <c:f>'[13.xlsx]Partida 13'!$L$62:$L$67</c:f>
              <c:numCache>
                <c:formatCode>#,##0</c:formatCode>
                <c:ptCount val="6"/>
                <c:pt idx="0">
                  <c:v>68511177</c:v>
                </c:pt>
                <c:pt idx="1">
                  <c:v>21115914</c:v>
                </c:pt>
                <c:pt idx="2">
                  <c:v>304699632</c:v>
                </c:pt>
                <c:pt idx="3">
                  <c:v>138863267</c:v>
                </c:pt>
                <c:pt idx="4">
                  <c:v>94320180</c:v>
                </c:pt>
                <c:pt idx="5">
                  <c:v>80438883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07492504"/>
        <c:axId val="507486624"/>
      </c:barChart>
      <c:catAx>
        <c:axId val="507492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7486624"/>
        <c:crosses val="autoZero"/>
        <c:auto val="1"/>
        <c:lblAlgn val="ctr"/>
        <c:lblOffset val="100"/>
        <c:noMultiLvlLbl val="0"/>
      </c:catAx>
      <c:valAx>
        <c:axId val="5074866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07492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13'!$C$28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13'!$D$28:$O$28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7.408240897548321E-2</c:v>
                </c:pt>
                <c:pt idx="2">
                  <c:v>0.10438912494657841</c:v>
                </c:pt>
                <c:pt idx="3">
                  <c:v>9.2421939848207915E-2</c:v>
                </c:pt>
                <c:pt idx="4">
                  <c:v>8.4593307628006945E-2</c:v>
                </c:pt>
                <c:pt idx="5">
                  <c:v>9.8222080155283123E-2</c:v>
                </c:pt>
                <c:pt idx="6">
                  <c:v>8.5024595978130377E-2</c:v>
                </c:pt>
                <c:pt idx="7">
                  <c:v>7.6769269256171918E-2</c:v>
                </c:pt>
                <c:pt idx="8">
                  <c:v>7.9681720979599371E-2</c:v>
                </c:pt>
                <c:pt idx="9">
                  <c:v>7.4444690161616617E-2</c:v>
                </c:pt>
                <c:pt idx="10">
                  <c:v>7.1765203909111036E-2</c:v>
                </c:pt>
                <c:pt idx="11">
                  <c:v>0.14195514928493089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C0-4FDA-9C39-5BB8916BF131}"/>
            </c:ext>
          </c:extLst>
        </c:ser>
        <c:ser>
          <c:idx val="0"/>
          <c:order val="1"/>
          <c:tx>
            <c:strRef>
              <c:f>'Partida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C0-4FDA-9C39-5BB8916BF131}"/>
            </c:ext>
          </c:extLst>
        </c:ser>
        <c:ser>
          <c:idx val="1"/>
          <c:order val="2"/>
          <c:tx>
            <c:strRef>
              <c:f>'Partida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C0-4FDA-9C39-5BB8916BF1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13'!$D$30:$J$30</c:f>
              <c:numCache>
                <c:formatCode>0.0%</c:formatCode>
                <c:ptCount val="7"/>
                <c:pt idx="0">
                  <c:v>4.5506122343900321E-2</c:v>
                </c:pt>
                <c:pt idx="1">
                  <c:v>6.9996170565702842E-2</c:v>
                </c:pt>
                <c:pt idx="2">
                  <c:v>0.12776493744792772</c:v>
                </c:pt>
                <c:pt idx="3">
                  <c:v>0.10500303303989869</c:v>
                </c:pt>
                <c:pt idx="4">
                  <c:v>7.8464010828661487E-2</c:v>
                </c:pt>
                <c:pt idx="5">
                  <c:v>7.5710797024771362E-2</c:v>
                </c:pt>
                <c:pt idx="6">
                  <c:v>7.0517929445307659E-2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C0-4FDA-9C39-5BB8916BF13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7810232"/>
        <c:axId val="335696864"/>
      </c:barChart>
      <c:catAx>
        <c:axId val="337810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5696864"/>
        <c:crosses val="autoZero"/>
        <c:auto val="1"/>
        <c:lblAlgn val="ctr"/>
        <c:lblOffset val="100"/>
        <c:noMultiLvlLbl val="0"/>
      </c:catAx>
      <c:valAx>
        <c:axId val="3356968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781023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'[13.xlsx]Partida 13'!$C$21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13'!$D$21:$O$21</c:f>
              <c:numCache>
                <c:formatCode>0.0%</c:formatCode>
                <c:ptCount val="12"/>
                <c:pt idx="0">
                  <c:v>4.6532720870376451E-2</c:v>
                </c:pt>
                <c:pt idx="1">
                  <c:v>0.12023375520392118</c:v>
                </c:pt>
                <c:pt idx="2">
                  <c:v>0.22398495777687313</c:v>
                </c:pt>
                <c:pt idx="3">
                  <c:v>0.31640689762508106</c:v>
                </c:pt>
                <c:pt idx="4">
                  <c:v>0.39783506062608193</c:v>
                </c:pt>
                <c:pt idx="5">
                  <c:v>0.48362586221545856</c:v>
                </c:pt>
                <c:pt idx="6">
                  <c:v>0.57425157175770303</c:v>
                </c:pt>
                <c:pt idx="7">
                  <c:v>0.65091552238903549</c:v>
                </c:pt>
                <c:pt idx="8">
                  <c:v>0.72592649217392058</c:v>
                </c:pt>
                <c:pt idx="9">
                  <c:v>0.79816180886886401</c:v>
                </c:pt>
                <c:pt idx="10">
                  <c:v>0.86380489903575508</c:v>
                </c:pt>
                <c:pt idx="11">
                  <c:v>0.98802360652268639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63-4A77-B609-8D0C10467E5D}"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49-49D1-8127-ABD1DD0ECC16}"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49-49D1-8127-ABD1DD0ECC16}"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49-49D1-8127-ABD1DD0ECC16}"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49-49D1-8127-ABD1DD0ECC16}"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56-4060-824F-7E4C5FAC4E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'[13.xlsx]Partida 13'!$D$20:$O$20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13'!$D$23:$J$23</c:f>
              <c:numCache>
                <c:formatCode>0.0%</c:formatCode>
                <c:ptCount val="7"/>
                <c:pt idx="0">
                  <c:v>4.5506122343900321E-2</c:v>
                </c:pt>
                <c:pt idx="1">
                  <c:v>0.11491136199166692</c:v>
                </c:pt>
                <c:pt idx="2">
                  <c:v>0.23848808211331562</c:v>
                </c:pt>
                <c:pt idx="3">
                  <c:v>0.34583431094574368</c:v>
                </c:pt>
                <c:pt idx="4">
                  <c:v>0.42334311336547298</c:v>
                </c:pt>
                <c:pt idx="5">
                  <c:v>0.50500477807743227</c:v>
                </c:pt>
                <c:pt idx="6">
                  <c:v>0.57552270752273993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4683512"/>
        <c:axId val="684690960"/>
      </c:lineChart>
      <c:catAx>
        <c:axId val="684683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84690960"/>
        <c:crosses val="autoZero"/>
        <c:auto val="1"/>
        <c:lblAlgn val="ctr"/>
        <c:lblOffset val="100"/>
        <c:noMultiLvlLbl val="0"/>
      </c:catAx>
      <c:valAx>
        <c:axId val="6846909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846835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8474" y="73565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255039"/>
              </p:ext>
            </p:extLst>
          </p:nvPr>
        </p:nvGraphicFramePr>
        <p:xfrm>
          <a:off x="458474" y="2034716"/>
          <a:ext cx="8210796" cy="3314203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21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6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8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20.779.375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-336.539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5.865.539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4.361.402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4.210.815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-150.587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2.391.098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793.201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-167.099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281.627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15.610.433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15.586.433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2.572.976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15.004.568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14.980.568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2.371.021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430.214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14.574.354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2.243.015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528.457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528.457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73403" y="5395771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50560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795981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88947"/>
              </p:ext>
            </p:extLst>
          </p:nvPr>
        </p:nvGraphicFramePr>
        <p:xfrm>
          <a:off x="530871" y="1825626"/>
          <a:ext cx="8155928" cy="4351336"/>
        </p:xfrm>
        <a:graphic>
          <a:graphicData uri="http://schemas.openxmlformats.org/drawingml/2006/table">
            <a:tbl>
              <a:tblPr/>
              <a:tblGrid>
                <a:gridCol w="817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4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7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27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74" marR="7674" marT="76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74" marR="7674" marT="76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1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298.877.727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-5.821.905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165.266.362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42.708.109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41.340.403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-1.367.706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24.904.261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6.964.268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6.143.657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-820.611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3.177.428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1.037.404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10374040,0%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1.037.404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10374040,0%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86.963.176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85.051.139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-1.912.037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44.817.469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86.959.742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85.047.705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-1.912.037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44.814.035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963.048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666.923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21.868.884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7.918.176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1.626.384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706.007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2.116.467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890.207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12.080.054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4.168.668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19.661.807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14.217.440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1.826.151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19.143.452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13.083.270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2.677.487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394.710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3.361.125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2.149.088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-1.212.037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704.360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1.634.883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934.883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238.123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5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431.332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10.761.402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2494,9%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PAGO DE IMPUESTOS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431.312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10.761.402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2495,0%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2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45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04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1.661.207 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689.380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-971.827 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300.557</a:t>
                      </a:r>
                    </a:p>
                  </a:txBody>
                  <a:tcPr marL="7674" marR="7674" marT="7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7674" marR="7674" marT="7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2655" y="6204143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712611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020914"/>
              </p:ext>
            </p:extLst>
          </p:nvPr>
        </p:nvGraphicFramePr>
        <p:xfrm>
          <a:off x="536798" y="1911692"/>
          <a:ext cx="8177337" cy="4179204"/>
        </p:xfrm>
        <a:graphic>
          <a:graphicData uri="http://schemas.openxmlformats.org/drawingml/2006/table">
            <a:tbl>
              <a:tblPr/>
              <a:tblGrid>
                <a:gridCol w="81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6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09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-32.677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-153.720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607.879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-167.864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45.884.353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45.884.353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58.266.420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34.519.042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24.839.414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11.039.764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1.938.456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2.958.984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75.216.693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-3.182.875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32.384.041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78.399.568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75.216.693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-3.182.875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32.384.041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20.638.597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7.480.898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10.377.004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1.754.403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23.259.173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7.099.067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15.142.835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14.959.960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-182.875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11.124.236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4.769.510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3.669.510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3.363.936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1.603.868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303.868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1.240.302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1.080.654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691.414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1.999.447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0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2.001.829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1.999.447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9457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785385"/>
              </p:ext>
            </p:extLst>
          </p:nvPr>
        </p:nvGraphicFramePr>
        <p:xfrm>
          <a:off x="518867" y="1690782"/>
          <a:ext cx="8167933" cy="4564756"/>
        </p:xfrm>
        <a:graphic>
          <a:graphicData uri="http://schemas.openxmlformats.org/drawingml/2006/table">
            <a:tbl>
              <a:tblPr/>
              <a:tblGrid>
                <a:gridCol w="818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12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17" marR="8417" marT="8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17" marR="8417" marT="84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26.548.381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-1.069.457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16.847.868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22.699.072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21.838.787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-860.285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13.098.731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2.452.606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2.206.591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-246.015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1.069.966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943.482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9434820,0%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22.386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921.096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9210960,0%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163.053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912,1%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145.424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1454240,0%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145.424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1454240,0%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7.154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115.197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145.850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115.197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16.930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169300,0%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2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16.401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164010,0%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2.302.414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1.153.842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-1.148.572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255.155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394.879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202.666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-192.213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38.368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-38.368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66.748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-87.152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1.715.267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884.428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-830.839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242.981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1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00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17" marR="8417" marT="84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1.185.415 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1.185.354</a:t>
                      </a:r>
                    </a:p>
                  </a:txBody>
                  <a:tcPr marL="8417" marR="8417" marT="84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17" marR="8417" marT="84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198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927" y="1590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2" y="649183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46503"/>
              </p:ext>
            </p:extLst>
          </p:nvPr>
        </p:nvGraphicFramePr>
        <p:xfrm>
          <a:off x="518862" y="2204865"/>
          <a:ext cx="8167934" cy="2376260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89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21.881.469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-277.112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13.635.047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19.226.186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18.494.219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-731.967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11.421.842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2.714.729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2.489.151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-225.578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1.352.484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217.666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794.771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794.771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0" y="715786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484695"/>
              </p:ext>
            </p:extLst>
          </p:nvPr>
        </p:nvGraphicFramePr>
        <p:xfrm>
          <a:off x="518864" y="2135172"/>
          <a:ext cx="8167935" cy="295001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97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9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14.465.891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-552.851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8.215.647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11.122.160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10.690.599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-431.561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6.086.755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3.559.363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3.215.161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-344.202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1.679.747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0794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040" y="76470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018051"/>
              </p:ext>
            </p:extLst>
          </p:nvPr>
        </p:nvGraphicFramePr>
        <p:xfrm>
          <a:off x="508040" y="2276872"/>
          <a:ext cx="8167936" cy="2304254"/>
        </p:xfrm>
        <a:graphic>
          <a:graphicData uri="http://schemas.openxmlformats.org/drawingml/2006/table">
            <a:tbl>
              <a:tblPr/>
              <a:tblGrid>
                <a:gridCol w="81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5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5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02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9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31.804.836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-1.614.758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14.673.233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20.202.012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18.962.016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-1.239.996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10.852.148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12.809.578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11.848.691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-960.887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2.925.553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46.424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46.419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321.230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98.540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-222.690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-34.884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36.587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-36.587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6085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6533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278647"/>
              </p:ext>
            </p:extLst>
          </p:nvPr>
        </p:nvGraphicFramePr>
        <p:xfrm>
          <a:off x="476004" y="2060843"/>
          <a:ext cx="8210795" cy="2592297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3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2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14.949.555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-2.560.484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8.507.860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14.363.753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11.448.571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-2.915.182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6.688.198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2.454.122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2.120.828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-333.294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861.220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144.388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-267.693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316.608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-182.296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7585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75688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358164"/>
              </p:ext>
            </p:extLst>
          </p:nvPr>
        </p:nvGraphicFramePr>
        <p:xfrm>
          <a:off x="518861" y="2114364"/>
          <a:ext cx="8167938" cy="3042830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8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0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15.462.216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6.197.167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6.001.946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-195.221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3.299.349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581.151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-82.774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8.875.954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2.381.356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2.361.178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2.361.178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772938"/>
              </p:ext>
            </p:extLst>
          </p:nvPr>
        </p:nvGraphicFramePr>
        <p:xfrm>
          <a:off x="518866" y="2127553"/>
          <a:ext cx="8167935" cy="230955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0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8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7.039.957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-321.124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3.571.686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4.681.398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-268.239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2.697.381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1.815.407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1.650.860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-164.547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732.341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317.499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67544" y="824112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942381"/>
              </p:ext>
            </p:extLst>
          </p:nvPr>
        </p:nvGraphicFramePr>
        <p:xfrm>
          <a:off x="452873" y="1844824"/>
          <a:ext cx="406108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1D8CC1D3-0B4E-4BB4-B91E-1B616A47A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069559"/>
              </p:ext>
            </p:extLst>
          </p:nvPr>
        </p:nvGraphicFramePr>
        <p:xfrm>
          <a:off x="4654613" y="2003869"/>
          <a:ext cx="4002255" cy="3585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381813"/>
              </p:ext>
            </p:extLst>
          </p:nvPr>
        </p:nvGraphicFramePr>
        <p:xfrm>
          <a:off x="518865" y="1972068"/>
          <a:ext cx="8167934" cy="3473151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20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1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6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19.851.202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-823.106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16.925.249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15.801.234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15.151.550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-649.684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9.494.500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3.907.268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3.399.195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-508.073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2.063.396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903.445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903.425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1.317.722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712.733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1.056.783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-568.774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-170.424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179.550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-121.721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499.044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222.415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-276.629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9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2089" y="547284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393435"/>
              </p:ext>
            </p:extLst>
          </p:nvPr>
        </p:nvGraphicFramePr>
        <p:xfrm>
          <a:off x="518866" y="2114374"/>
          <a:ext cx="8167936" cy="2682776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37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2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0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69.604.055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38.049.856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56.313.676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16.423.083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19.522.043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3.098.960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14.036.964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14.703.785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49.933.446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35.229.661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38.890.937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427.331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-308.472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391.433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-287.300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3.296.828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931302"/>
              </p:ext>
            </p:extLst>
          </p:nvPr>
        </p:nvGraphicFramePr>
        <p:xfrm>
          <a:off x="518864" y="2114368"/>
          <a:ext cx="8167935" cy="311483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02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17.134.283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-1.214.290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10.768.205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13.717.454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12.928.586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-788.868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7.216.993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3.925.953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3.503.222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1.639.340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510.428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453.659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200.241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504.925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-383.760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-223.340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-141.915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1253" y="54452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749312"/>
              </p:ext>
            </p:extLst>
          </p:nvPr>
        </p:nvGraphicFramePr>
        <p:xfrm>
          <a:off x="499741" y="2129266"/>
          <a:ext cx="8167935" cy="2955913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08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6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20.974.307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-1.284.612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13.562.353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13.377.607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12.394.266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-983.341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7.460.078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6.140.985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5.434.742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-706.243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1.797.312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647.281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375.231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375.231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596.368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1.045.429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331.098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331.098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1.020.309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331.098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44871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360113"/>
              </p:ext>
            </p:extLst>
          </p:nvPr>
        </p:nvGraphicFramePr>
        <p:xfrm>
          <a:off x="518866" y="2114369"/>
          <a:ext cx="8167935" cy="1746678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0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8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9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-265.895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764.343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897.628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770.770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-126.858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502.359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586.553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447.516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-139.037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6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1" y="658579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40536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923260"/>
              </p:ext>
            </p:extLst>
          </p:nvPr>
        </p:nvGraphicFramePr>
        <p:xfrm>
          <a:off x="518861" y="1694350"/>
          <a:ext cx="8167937" cy="4613888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70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68" marR="8668" marT="8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68" marR="8668" marT="8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3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79.127.840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-1.311.043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40.306.774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5.454.160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5.254.442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-199.718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3.149.040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876.184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798.453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-77.731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298.428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971.965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971.965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2.130.590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971.965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1.158.105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11581050,0%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1.158.105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338.453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218.971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-119.482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117.759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8.788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-5.788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2.164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16.849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-16.849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51.044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32.731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-18.313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26.794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261.772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183.240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-78.532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88.801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3.644.127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2.930.015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-714.112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674.596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1.360.220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1.161.728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-198.492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367.129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454.794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-154.794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1.829.113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1.468.287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-360.826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307.467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67.795.349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33.898.000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67.995.349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67.795.349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33.898.000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1.193.998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94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66.601.351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33.898.000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38.881</a:t>
                      </a:r>
                    </a:p>
                  </a:txBody>
                  <a:tcPr marL="8668" marR="8668" marT="8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68" marR="8668" marT="86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9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48354" y="6282674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10159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911960"/>
              </p:ext>
            </p:extLst>
          </p:nvPr>
        </p:nvGraphicFramePr>
        <p:xfrm>
          <a:off x="539552" y="1660524"/>
          <a:ext cx="8147248" cy="3928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683558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527867"/>
              </p:ext>
            </p:extLst>
          </p:nvPr>
        </p:nvGraphicFramePr>
        <p:xfrm>
          <a:off x="466600" y="1844824"/>
          <a:ext cx="8220199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608276"/>
              </p:ext>
            </p:extLst>
          </p:nvPr>
        </p:nvGraphicFramePr>
        <p:xfrm>
          <a:off x="539552" y="2060848"/>
          <a:ext cx="8147246" cy="3024341"/>
        </p:xfrm>
        <a:graphic>
          <a:graphicData uri="http://schemas.openxmlformats.org/drawingml/2006/table">
            <a:tbl>
              <a:tblPr/>
              <a:tblGrid>
                <a:gridCol w="949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6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9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3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93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3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683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17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706.755.055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727.717.382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20.962.327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418.817.878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217.919.140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219.074.811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131.746.064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65.581.107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97.730.873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32.149.766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58.338.009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4.570.812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175.846.987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163.271.678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-12.575.309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76.354.421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16.093.158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4.180.509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-4.042.921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3.895.155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3.181.043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-714.112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88.003.274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45.884.353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8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147.140.002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143.757.127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-3.382.875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67.261.037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6.174.511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6.174.511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16.874.187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7E09F1E0-B8A7-4F4B-919A-65467147E0EE}"/>
              </a:ext>
            </a:extLst>
          </p:cNvPr>
          <p:cNvSpPr txBox="1">
            <a:spLocks/>
          </p:cNvSpPr>
          <p:nvPr/>
        </p:nvSpPr>
        <p:spPr>
          <a:xfrm>
            <a:off x="539552" y="5118720"/>
            <a:ext cx="790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6454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611740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37348"/>
              </p:ext>
            </p:extLst>
          </p:nvPr>
        </p:nvGraphicFramePr>
        <p:xfrm>
          <a:off x="585599" y="1830838"/>
          <a:ext cx="7645401" cy="4124325"/>
        </p:xfrm>
        <a:graphic>
          <a:graphicData uri="http://schemas.openxmlformats.org/drawingml/2006/table">
            <a:tbl>
              <a:tblPr/>
              <a:tblGrid>
                <a:gridCol w="317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6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16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68.511.177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57.461.541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-11.049.636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32.089.129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24.461.706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-7.971.092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14.059.517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32.999.835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-3.078.544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18.029.612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20.779.375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-336.539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304.699.632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298.877.727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-5.821.905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165.266.362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138.863.267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132.152.305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-6.710.962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71.328.903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27.617.838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26.548.381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-1.069.457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16.847.868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22.158.581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21.881.469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-277.112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13.635.047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14.465.891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8.215.647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33.419.594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31.804.836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-1.614.758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14.673.233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17.510.039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14.949.555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-2.560.484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8.507.860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15.777.392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15.462.216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7.361.081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7.039.957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-321.124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3.571.686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94.320.180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128.782.133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34.461.953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98.333.826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20.674.308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19.851.202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-823.106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16.925.249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31.554.199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69.604.055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38.049.856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56.313.676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18.348.573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17.134.283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-1.214.290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10.768.205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22.258.919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20.974.307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-1.284.612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13.562.353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1.218.286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-265.895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80.438.883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79.127.840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-1.311.043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40.306.774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62296"/>
            <a:ext cx="82817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157549"/>
              </p:ext>
            </p:extLst>
          </p:nvPr>
        </p:nvGraphicFramePr>
        <p:xfrm>
          <a:off x="467543" y="2030679"/>
          <a:ext cx="8281779" cy="3688642"/>
        </p:xfrm>
        <a:graphic>
          <a:graphicData uri="http://schemas.openxmlformats.org/drawingml/2006/table">
            <a:tbl>
              <a:tblPr/>
              <a:tblGrid>
                <a:gridCol w="82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7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09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2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32.432.798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24.461.706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-7.971.092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14.059.517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6.418.476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6.278.309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-140.167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3.639.064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1.128.855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979.914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-148.941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428.939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24.629.156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17.068.428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-7.560.728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7.161.783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-305.981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470.154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635.936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635.912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350.236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Educación Agrícola y Rural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305.957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-305.957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304.384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 Lechero S.A.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20.010.901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13.248.077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-6.762.824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6.245.391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9.218.234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5.764.405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-3.453.829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4.053.707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4.400.766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2.500.766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814.366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1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6.391.901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4.982.906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-1.408.995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1.377.318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0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1.261.683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430.387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93224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              …..2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98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769714"/>
              </p:ext>
            </p:extLst>
          </p:nvPr>
        </p:nvGraphicFramePr>
        <p:xfrm>
          <a:off x="561321" y="2029968"/>
          <a:ext cx="8210798" cy="3487267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5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30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1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2.056.329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1.564.511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-491.818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1.264.582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-491.818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286.367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1.425.197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1.425.197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256.301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-121.256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-67.455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162.645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1.326.614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1.326.614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36939" y="5507413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744" y="1602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5537" y="638980"/>
            <a:ext cx="82895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397868"/>
              </p:ext>
            </p:extLst>
          </p:nvPr>
        </p:nvGraphicFramePr>
        <p:xfrm>
          <a:off x="395535" y="2132856"/>
          <a:ext cx="8289505" cy="2952327"/>
        </p:xfrm>
        <a:graphic>
          <a:graphicData uri="http://schemas.openxmlformats.org/drawingml/2006/table">
            <a:tbl>
              <a:tblPr/>
              <a:tblGrid>
                <a:gridCol w="83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9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0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7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12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6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0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32.999.835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-3.078.544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18.029.612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32.999.835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-3.078.544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17.536.137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36.078.379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32.999.835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-3.078.544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17.536.137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18.352.799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17.302.799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10.306.919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9.446.206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7.944.135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-1.502.071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2.827.059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4.552.856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4.307.112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-245.744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2.453.086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3.542.944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3.262.243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-280.701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1.916.073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493.475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3919</TotalTime>
  <Words>5758</Words>
  <Application>Microsoft Office PowerPoint</Application>
  <PresentationFormat>Presentación en pantalla (4:3)</PresentationFormat>
  <Paragraphs>3014</Paragraphs>
  <Slides>25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Calibri</vt:lpstr>
      <vt:lpstr>1_Tema de Office</vt:lpstr>
      <vt:lpstr>Tema de Office</vt:lpstr>
      <vt:lpstr>EJECUCIÓN PRESUPUESTARIA DE GASTOS ACUMULADA AL MES DE JULIO DE 2020 PARTIDA 13: MINISTERIO DE AGRICULTURA</vt:lpstr>
      <vt:lpstr>COMPORTAMIENTO DE LA EJECUCIÓN ACUMULADA DE GASTOS A JULIO DE 2020  PARTIDA 13 MINISTERIO DE AGRICULTURA</vt:lpstr>
      <vt:lpstr>COMPORTAMIENTO DE LA EJECUCIÓN ACUMULADA DE GASTOS A JULIO DE 2020  PARTIDA 13 MINISTERIO DE AGRICULTURA</vt:lpstr>
      <vt:lpstr>COMPORTAMIENTO DE LA EJECUCIÓN ACUMULADA DE GASTOS A JULIO DE 2020  PARTIDA 13 MINISTERIO DE AGRICULTURA</vt:lpstr>
      <vt:lpstr>EJECUCIÓN ACUMULADA DE GASTOS A JULIO DE 2019  PARTIDA 13 MINISTERIO DE AGRICULTURA</vt:lpstr>
      <vt:lpstr>EJECUCIÓN ACUMULADA DE GASTOS A JULIO DE 2020  PARTIDA 13 MINISTERIO DE AGRICULTURA RESUMEN POR CAPÍTULOS</vt:lpstr>
      <vt:lpstr>EJECUCIÓN ACUMULADA DE GASTOS A JULIO DE 2020  PARTIDA 13. CAPÍTULO 01. PROGRAMA 01:  SUBSECRETARÍA DE AGRICULTURA</vt:lpstr>
      <vt:lpstr>EJECUCIÓN ACUMULADA DE GASTOS A JULIO DE 2020  PARTIDA 13. CAPÍTULO 01. PROGRAMA 01:  SUBSECRETARÍA DE AGRICULTURA</vt:lpstr>
      <vt:lpstr>EJECUCIÓN ACUMULADA DE GASTOS A JULIO DE 2020  PARTIDA 13. CAPÍTULO 01. PROGRAMA 02:  INVESTIGACIÓN E INNOVACIÓN TECNOLÓGICA SILVOAGROPECUARIA</vt:lpstr>
      <vt:lpstr>EJECUCIÓN ACUMULADA DE GASTOS A JULIO DE 2020  PARTIDA 13. CAPÍTULO 02. PROGRAMA 01:  OFICINA DE ESTUDIOS Y POLÍTICAS AGRARIAS</vt:lpstr>
      <vt:lpstr>EJECUCIÓN ACUMULADA DE GASTOS A JULIO DE 2020  PARTIDA 13. CAPÍTULO 03. PROGRAMA 01:  INSTITUTO DE DESARROLLO AGROPECUARIO</vt:lpstr>
      <vt:lpstr>EJECUCIÓN ACUMULADA DE GASTOS A JULIO DE 2020  PARTIDA 13. CAPÍTULO 03. PROGRAMA 01:  INSTITUTO DE DESARROLLO AGROPECUARIO</vt:lpstr>
      <vt:lpstr>EJECUCIÓN ACUMULADA DE GASTOS A JULIO DE 2020  PARTIDA 13. CAPÍTULO 04. PROGRAMA 01:  SERVICIO AGRÍCOLA Y GANADERO</vt:lpstr>
      <vt:lpstr>EJECUCIÓN ACUMULADA DE GASTOS A JULIO DE 2020  PARTIDA 13. CAPÍTULO 04. PROGRAMA 04:  INSPECCIONES EXPORTACIONES SILVOAGROPECUARIAS</vt:lpstr>
      <vt:lpstr>EJECUCIÓN ACUMULADA DE GASTOS A JULIO DE 2020  PARTIDA 13. CAPÍTULO 04. PROGRAMA 05:  PROGRAMA DESARROLLO GANADERO</vt:lpstr>
      <vt:lpstr>EJECUCIÓN ACUMULADA DE GASTOS A JULIO DE 2020  PARTIDA 13. CAPÍTULO 04. PROGRAMA 06:  VIGILANCIA Y CONTROL SILVOAGRÍCOLA</vt:lpstr>
      <vt:lpstr>EJECUCIÓN ACUMULADA DE GASTOS A JULIO DE 2020  PARTIDA 13. CAPÍTULO 04. PROGRAMA 07:  PROGRAMA DE CONTROLES FRONTERIZOS</vt:lpstr>
      <vt:lpstr>EJECUCIÓN ACUMULADA DE GASTOS A JULIO DE 2020  PARTIDA 13. CAPÍTULO 04. PROGRAMA 08:  PROGRAMA GESTIÓN Y CONSERVACIÓN DE RECURSOS NATURALES RENOVABLES</vt:lpstr>
      <vt:lpstr>EJECUCIÓN ACUMULADA DE GASTOS A JULIO DE 2020  PARTIDA 13. CAPÍTULO 04. PROGRAMA 09:  LABORATORIOS</vt:lpstr>
      <vt:lpstr>EJECUCIÓN ACUMULADA DE GASTOS A JULIO DE 2020  PARTIDA 13. CAPÍTULO 05. PROGRAMA 01:  CORPORACIÓN NACIONAL FORESTAL</vt:lpstr>
      <vt:lpstr>EJECUCIÓN ACUMULADA DE GASTOS A JULIO DE 2020  PARTIDA 13. CAPÍTULO 05. PROGRAMA 03:  PROGRAMA DE MANEJO DEL FUEGO</vt:lpstr>
      <vt:lpstr>EJECUCIÓN ACUMULADA DE GASTOS A JULIO DE 2020  PARTIDA 13. CAPÍTULO 05. PROGRAMA 04:  ÁREAS SILVESTRES PROTEGIDAS</vt:lpstr>
      <vt:lpstr>EJECUCIÓN ACUMULADA DE GASTOS A JULIO DE 2020  PARTIDA 13. CAPÍTULO 05. PROGRAMA 05:  GESTIÓN FORESTAL</vt:lpstr>
      <vt:lpstr>EJECUCIÓN ACUMULADA DE GASTOS A JULIO DE 2020  PARTIDA 13. CAPÍTULO 05. PROGRAMA 06:  PROGRAMA  DE ARBORIZACIÓN URBANA</vt:lpstr>
      <vt:lpstr>EJECUCIÓN ACUMULADA DE GASTOS A JULIO DE 2020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315</cp:revision>
  <cp:lastPrinted>2019-06-03T14:10:49Z</cp:lastPrinted>
  <dcterms:created xsi:type="dcterms:W3CDTF">2016-06-23T13:38:47Z</dcterms:created>
  <dcterms:modified xsi:type="dcterms:W3CDTF">2020-09-13T23:07:40Z</dcterms:modified>
</cp:coreProperties>
</file>