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2"/>
  </p:notesMasterIdLst>
  <p:sldIdLst>
    <p:sldId id="257" r:id="rId2"/>
    <p:sldId id="258" r:id="rId3"/>
    <p:sldId id="289" r:id="rId4"/>
    <p:sldId id="260" r:id="rId5"/>
    <p:sldId id="261" r:id="rId6"/>
    <p:sldId id="262" r:id="rId7"/>
    <p:sldId id="290" r:id="rId8"/>
    <p:sldId id="291" r:id="rId9"/>
    <p:sldId id="292" r:id="rId10"/>
    <p:sldId id="263" r:id="rId11"/>
    <p:sldId id="281" r:id="rId12"/>
    <p:sldId id="264" r:id="rId13"/>
    <p:sldId id="282" r:id="rId14"/>
    <p:sldId id="266" r:id="rId15"/>
    <p:sldId id="284" r:id="rId16"/>
    <p:sldId id="285" r:id="rId17"/>
    <p:sldId id="294" r:id="rId18"/>
    <p:sldId id="295" r:id="rId19"/>
    <p:sldId id="267" r:id="rId20"/>
    <p:sldId id="268" r:id="rId21"/>
    <p:sldId id="269" r:id="rId22"/>
    <p:sldId id="270" r:id="rId23"/>
    <p:sldId id="286" r:id="rId24"/>
    <p:sldId id="288" r:id="rId25"/>
    <p:sldId id="287" r:id="rId26"/>
    <p:sldId id="271" r:id="rId27"/>
    <p:sldId id="272" r:id="rId28"/>
    <p:sldId id="273" r:id="rId29"/>
    <p:sldId id="274" r:id="rId30"/>
    <p:sldId id="275" r:id="rId3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96" y="6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Distribución presupuesto inicial por Subtítulo de gasto</a:t>
            </a: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227772385877454E-2"/>
          <c:y val="0.21640546073774436"/>
          <c:w val="0.87416636621088206"/>
          <c:h val="0.3417741990097573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211B-4C7C-A47B-3920AABFD14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11B-4C7C-A47B-3920AABFD14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211B-4C7C-A47B-3920AABFD14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11B-4C7C-A47B-3920AABFD14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211B-4C7C-A47B-3920AABFD14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11B-4C7C-A47B-3920AABFD14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211B-4C7C-A47B-3920AABFD14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11B-4C7C-A47B-3920AABFD143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211B-4C7C-A47B-3920AABFD143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11B-4C7C-A47B-3920AABFD143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211B-4C7C-A47B-3920AABFD143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211B-4C7C-A47B-3920AABFD143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'[16.xlsx]Partida 16'!$B$53:$C$64</c:f>
              <c:multiLvlStrCache>
                <c:ptCount val="12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PRESTACIONES DE SEGURIDAD SOCIAL</c:v>
                  </c:pt>
                  <c:pt idx="3">
                    <c:v>TRANSFERENCIAS CORRIENTES</c:v>
                  </c:pt>
                  <c:pt idx="4">
                    <c:v>INTEGROS AL FISCO</c:v>
                  </c:pt>
                  <c:pt idx="5">
                    <c:v>OTROS GASTOS CORRIENTES</c:v>
                  </c:pt>
                  <c:pt idx="6">
                    <c:v>ADQUISICIÓN DE ACTIVOS NO FINANCIEROS</c:v>
                  </c:pt>
                  <c:pt idx="7">
                    <c:v>INICIATIVAS DE INVERSIÓN</c:v>
                  </c:pt>
                  <c:pt idx="8">
                    <c:v>PRÉSTAMOS</c:v>
                  </c:pt>
                  <c:pt idx="9">
                    <c:v>TRANSFERENCIAS DE CAPITAL</c:v>
                  </c:pt>
                  <c:pt idx="10">
                    <c:v>SERVICIO DE LA DEUDA</c:v>
                  </c:pt>
                  <c:pt idx="11">
                    <c:v>SALDO FINAL DE CAJA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23</c:v>
                  </c:pt>
                  <c:pt idx="3">
                    <c:v>24</c:v>
                  </c:pt>
                  <c:pt idx="4">
                    <c:v>25</c:v>
                  </c:pt>
                  <c:pt idx="5">
                    <c:v>26</c:v>
                  </c:pt>
                  <c:pt idx="6">
                    <c:v>29</c:v>
                  </c:pt>
                  <c:pt idx="7">
                    <c:v>31</c:v>
                  </c:pt>
                  <c:pt idx="8">
                    <c:v>32</c:v>
                  </c:pt>
                  <c:pt idx="9">
                    <c:v>33</c:v>
                  </c:pt>
                  <c:pt idx="10">
                    <c:v>34</c:v>
                  </c:pt>
                  <c:pt idx="11">
                    <c:v>35</c:v>
                  </c:pt>
                </c:lvl>
              </c:multiLvlStrCache>
            </c:multiLvlStrRef>
          </c:cat>
          <c:val>
            <c:numRef>
              <c:f>'[16.xlsx]Partida 16'!$D$53:$D$64</c:f>
              <c:numCache>
                <c:formatCode>0%</c:formatCode>
                <c:ptCount val="12"/>
                <c:pt idx="0">
                  <c:v>0.33270557680437818</c:v>
                </c:pt>
                <c:pt idx="1">
                  <c:v>0.17604282906020347</c:v>
                </c:pt>
                <c:pt idx="2">
                  <c:v>0.12859085811061649</c:v>
                </c:pt>
                <c:pt idx="3">
                  <c:v>0.23405348348898733</c:v>
                </c:pt>
                <c:pt idx="4">
                  <c:v>8.3845359959126207E-5</c:v>
                </c:pt>
                <c:pt idx="5">
                  <c:v>6.3605786014898173E-5</c:v>
                </c:pt>
                <c:pt idx="6">
                  <c:v>7.2584091241308414E-3</c:v>
                </c:pt>
                <c:pt idx="7">
                  <c:v>7.3558134373540876E-2</c:v>
                </c:pt>
                <c:pt idx="8">
                  <c:v>1.0699850278995266E-2</c:v>
                </c:pt>
                <c:pt idx="9">
                  <c:v>1.1520590373209537E-2</c:v>
                </c:pt>
                <c:pt idx="10">
                  <c:v>2.5421854451548119E-2</c:v>
                </c:pt>
                <c:pt idx="11">
                  <c:v>9.6278841588030348E-7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11B-4C7C-A47B-3920AABFD1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1245674740484429"/>
          <c:y val="0.67340541070507154"/>
          <c:w val="0.77335640138408301"/>
          <c:h val="0.29948597745901745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ES"/>
              <a:t>Distribución presupuesto inicial por Instituciones</a:t>
            </a:r>
            <a:r>
              <a:rPr lang="es-ES" baseline="0"/>
              <a:t> Centralizadas </a:t>
            </a:r>
            <a:r>
              <a:rPr lang="es-ES"/>
              <a:t>(millones de $)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'[16.xlsx]Programas Presupuestarios'!$AD$19:$AD$24</c:f>
              <c:strCache>
                <c:ptCount val="6"/>
                <c:pt idx="0">
                  <c:v>FONASA</c:v>
                </c:pt>
                <c:pt idx="1">
                  <c:v>ISP</c:v>
                </c:pt>
                <c:pt idx="2">
                  <c:v>CENABAST</c:v>
                </c:pt>
                <c:pt idx="3">
                  <c:v>SUBS. DE SALUD</c:v>
                </c:pt>
                <c:pt idx="4">
                  <c:v>SUBS. DE REDES</c:v>
                </c:pt>
                <c:pt idx="5">
                  <c:v>SUPERINTENDENCIA</c:v>
                </c:pt>
              </c:strCache>
            </c:strRef>
          </c:cat>
          <c:val>
            <c:numRef>
              <c:f>'[16.xlsx]Programas Presupuestarios'!$AE$19:$AE$24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0-0C53-44E5-87D7-80591C5B8F7B}"/>
            </c:ext>
          </c:extLst>
        </c:ser>
        <c:ser>
          <c:idx val="1"/>
          <c:order val="1"/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'[16.xlsx]Programas Presupuestarios'!$AD$19:$AD$24</c:f>
              <c:strCache>
                <c:ptCount val="6"/>
                <c:pt idx="0">
                  <c:v>FONASA</c:v>
                </c:pt>
                <c:pt idx="1">
                  <c:v>ISP</c:v>
                </c:pt>
                <c:pt idx="2">
                  <c:v>CENABAST</c:v>
                </c:pt>
                <c:pt idx="3">
                  <c:v>SUBS. DE SALUD</c:v>
                </c:pt>
                <c:pt idx="4">
                  <c:v>SUBS. DE REDES</c:v>
                </c:pt>
                <c:pt idx="5">
                  <c:v>SUPERINTENDENCIA</c:v>
                </c:pt>
              </c:strCache>
            </c:strRef>
          </c:cat>
          <c:val>
            <c:numRef>
              <c:f>'[16.xlsx]Programas Presupuestarios'!$AF$19:$AF$24</c:f>
              <c:numCache>
                <c:formatCode>#,##0_ ;[Red]\-#,##0\ </c:formatCode>
                <c:ptCount val="6"/>
                <c:pt idx="0">
                  <c:v>11806103338000</c:v>
                </c:pt>
                <c:pt idx="1">
                  <c:v>35672287000</c:v>
                </c:pt>
                <c:pt idx="2">
                  <c:v>10954781000</c:v>
                </c:pt>
                <c:pt idx="3">
                  <c:v>494398167000</c:v>
                </c:pt>
                <c:pt idx="4">
                  <c:v>1173004915000</c:v>
                </c:pt>
                <c:pt idx="5">
                  <c:v>14855910000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53-44E5-87D7-80591C5B8F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9441280"/>
        <c:axId val="299437752"/>
      </c:barChart>
      <c:catAx>
        <c:axId val="299441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vert="horz"/>
          <a:lstStyle/>
          <a:p>
            <a:pPr>
              <a:defRPr sz="9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299437752"/>
        <c:crosses val="autoZero"/>
        <c:auto val="1"/>
        <c:lblAlgn val="ctr"/>
        <c:lblOffset val="100"/>
        <c:noMultiLvlLbl val="0"/>
      </c:catAx>
      <c:valAx>
        <c:axId val="2994377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99441280"/>
        <c:crosses val="autoZero"/>
        <c:crossBetween val="between"/>
        <c:dispUnits>
          <c:builtInUnit val="millions"/>
          <c:dispUnitsLbl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0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</c:dispUnitsLbl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Mensual 2018 - 2019 - 2020 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16'!$C$29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solidFill>
              <a:schemeClr val="accent3"/>
            </a:solidFill>
            <a:ln w="25400">
              <a:solidFill>
                <a:schemeClr val="accent3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16'!$D$29:$O$29</c:f>
              <c:numCache>
                <c:formatCode>0.0%</c:formatCode>
                <c:ptCount val="12"/>
                <c:pt idx="0">
                  <c:v>0.10833365012255509</c:v>
                </c:pt>
                <c:pt idx="1">
                  <c:v>7.5743557702378658E-2</c:v>
                </c:pt>
                <c:pt idx="2">
                  <c:v>9.7962198367100017E-2</c:v>
                </c:pt>
                <c:pt idx="3">
                  <c:v>9.2324649801971706E-2</c:v>
                </c:pt>
                <c:pt idx="4">
                  <c:v>8.5780761731610533E-2</c:v>
                </c:pt>
                <c:pt idx="5">
                  <c:v>9.6377017583262267E-2</c:v>
                </c:pt>
                <c:pt idx="6">
                  <c:v>8.466404364642971E-2</c:v>
                </c:pt>
                <c:pt idx="7">
                  <c:v>8.3416746798050237E-2</c:v>
                </c:pt>
                <c:pt idx="8">
                  <c:v>9.0119954062266486E-2</c:v>
                </c:pt>
                <c:pt idx="9">
                  <c:v>8.7091342995289187E-2</c:v>
                </c:pt>
                <c:pt idx="10">
                  <c:v>7.9554517931259672E-2</c:v>
                </c:pt>
                <c:pt idx="11">
                  <c:v>0.12013139173005576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D2-433B-B68B-D81E0C3EB288}"/>
            </c:ext>
          </c:extLst>
        </c:ser>
        <c:ser>
          <c:idx val="1"/>
          <c:order val="1"/>
          <c:tx>
            <c:strRef>
              <c:f>'Partida 16'!$C$28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chemeClr val="accent1"/>
            </a:solidFill>
            <a:ln w="25400">
              <a:solidFill>
                <a:schemeClr val="accent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16'!$D$28:$O$28</c:f>
              <c:numCache>
                <c:formatCode>0.0%</c:formatCode>
                <c:ptCount val="12"/>
                <c:pt idx="0">
                  <c:v>0.1179396252300373</c:v>
                </c:pt>
                <c:pt idx="1">
                  <c:v>7.2676308633486286E-2</c:v>
                </c:pt>
                <c:pt idx="2">
                  <c:v>9.9409531213983868E-2</c:v>
                </c:pt>
                <c:pt idx="3">
                  <c:v>8.6780612336783511E-2</c:v>
                </c:pt>
                <c:pt idx="4">
                  <c:v>8.5391384097668041E-2</c:v>
                </c:pt>
                <c:pt idx="5">
                  <c:v>9.0901638035631283E-2</c:v>
                </c:pt>
                <c:pt idx="6">
                  <c:v>7.9801565177953185E-2</c:v>
                </c:pt>
                <c:pt idx="7">
                  <c:v>7.9741600401003088E-2</c:v>
                </c:pt>
                <c:pt idx="8">
                  <c:v>9.0182596236752177E-2</c:v>
                </c:pt>
                <c:pt idx="9">
                  <c:v>8.2999924913579673E-2</c:v>
                </c:pt>
                <c:pt idx="10">
                  <c:v>7.5472993453801665E-2</c:v>
                </c:pt>
                <c:pt idx="11">
                  <c:v>0.11180318960094475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D2-433B-B68B-D81E0C3EB288}"/>
            </c:ext>
          </c:extLst>
        </c:ser>
        <c:ser>
          <c:idx val="2"/>
          <c:order val="2"/>
          <c:tx>
            <c:strRef>
              <c:f>'Partida 16'!$C$27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rgbClr val="C00000"/>
            </a:solidFill>
            <a:ln w="25400">
              <a:solidFill>
                <a:srgbClr val="C00000"/>
              </a:solidFill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7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16'!$D$27:$J$27</c:f>
              <c:numCache>
                <c:formatCode>0.0%</c:formatCode>
                <c:ptCount val="7"/>
                <c:pt idx="0">
                  <c:v>8.9098879803484521E-2</c:v>
                </c:pt>
                <c:pt idx="1">
                  <c:v>7.6640930809485197E-2</c:v>
                </c:pt>
                <c:pt idx="2">
                  <c:v>9.788827943675886E-2</c:v>
                </c:pt>
                <c:pt idx="3">
                  <c:v>9.6987464648162963E-2</c:v>
                </c:pt>
                <c:pt idx="4">
                  <c:v>8.6291414124839136E-2</c:v>
                </c:pt>
                <c:pt idx="5">
                  <c:v>0.10211792294115378</c:v>
                </c:pt>
                <c:pt idx="6">
                  <c:v>7.9471996156137578E-2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9D2-433B-B68B-D81E0C3EB2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8903424"/>
        <c:axId val="126013376"/>
      </c:barChart>
      <c:catAx>
        <c:axId val="148903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26013376"/>
        <c:crosses val="autoZero"/>
        <c:auto val="1"/>
        <c:lblAlgn val="ctr"/>
        <c:lblOffset val="100"/>
        <c:noMultiLvlLbl val="0"/>
      </c:catAx>
      <c:valAx>
        <c:axId val="126013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4890342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Acumulada 2018 - 2019 - 2020 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16'!$C$23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16'!$D$23:$O$23</c:f>
              <c:numCache>
                <c:formatCode>0.0%</c:formatCode>
                <c:ptCount val="12"/>
                <c:pt idx="0">
                  <c:v>0.10833365012255509</c:v>
                </c:pt>
                <c:pt idx="1">
                  <c:v>0.1840811336069976</c:v>
                </c:pt>
                <c:pt idx="2">
                  <c:v>0.28167545954436873</c:v>
                </c:pt>
                <c:pt idx="3">
                  <c:v>0.37249733960668791</c:v>
                </c:pt>
                <c:pt idx="4">
                  <c:v>0.45576637876179948</c:v>
                </c:pt>
                <c:pt idx="5">
                  <c:v>0.55207629858037233</c:v>
                </c:pt>
                <c:pt idx="6">
                  <c:v>0.6413722557148146</c:v>
                </c:pt>
                <c:pt idx="7">
                  <c:v>0.69985988660210674</c:v>
                </c:pt>
                <c:pt idx="8">
                  <c:v>0.78909398378536766</c:v>
                </c:pt>
                <c:pt idx="9">
                  <c:v>0.87169937981776424</c:v>
                </c:pt>
                <c:pt idx="10">
                  <c:v>0.91974118510715153</c:v>
                </c:pt>
                <c:pt idx="11">
                  <c:v>1.0188690281810886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D3E-4C3B-BF00-6B9BFE696708}"/>
            </c:ext>
          </c:extLst>
        </c:ser>
        <c:ser>
          <c:idx val="1"/>
          <c:order val="1"/>
          <c:tx>
            <c:strRef>
              <c:f>'Partida 16'!$C$22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16'!$D$22:$O$22</c:f>
              <c:numCache>
                <c:formatCode>0.0%</c:formatCode>
                <c:ptCount val="12"/>
                <c:pt idx="0">
                  <c:v>0.1179396252300373</c:v>
                </c:pt>
                <c:pt idx="1">
                  <c:v>0.19061593386352357</c:v>
                </c:pt>
                <c:pt idx="2">
                  <c:v>0.29000786540898532</c:v>
                </c:pt>
                <c:pt idx="3">
                  <c:v>0.37456320391854991</c:v>
                </c:pt>
                <c:pt idx="4">
                  <c:v>0.45692565063311591</c:v>
                </c:pt>
                <c:pt idx="5">
                  <c:v>0.54591238851091084</c:v>
                </c:pt>
                <c:pt idx="6">
                  <c:v>0.61673027638429234</c:v>
                </c:pt>
                <c:pt idx="7">
                  <c:v>0.67451041928993505</c:v>
                </c:pt>
                <c:pt idx="8">
                  <c:v>0.76465071475219271</c:v>
                </c:pt>
                <c:pt idx="9">
                  <c:v>0.84765063966577237</c:v>
                </c:pt>
                <c:pt idx="10">
                  <c:v>0.87269541192036049</c:v>
                </c:pt>
                <c:pt idx="11">
                  <c:v>0.97520540761423458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D3E-4C3B-BF00-6B9BFE696708}"/>
            </c:ext>
          </c:extLst>
        </c:ser>
        <c:ser>
          <c:idx val="2"/>
          <c:order val="2"/>
          <c:tx>
            <c:strRef>
              <c:f>'Partida 16'!$C$21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3333333333333333E-2"/>
                  <c:y val="3.70370370370370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D3E-4C3B-BF00-6B9BFE696708}"/>
                </c:ext>
              </c:extLst>
            </c:dLbl>
            <c:dLbl>
              <c:idx val="1"/>
              <c:layout>
                <c:manualLayout>
                  <c:x val="-4.1666666666666692E-2"/>
                  <c:y val="5.5555555555555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D3E-4C3B-BF00-6B9BFE696708}"/>
                </c:ext>
              </c:extLst>
            </c:dLbl>
            <c:dLbl>
              <c:idx val="2"/>
              <c:layout>
                <c:manualLayout>
                  <c:x val="-4.4444444444444446E-2"/>
                  <c:y val="5.55555555555556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D3E-4C3B-BF00-6B9BFE696708}"/>
                </c:ext>
              </c:extLst>
            </c:dLbl>
            <c:dLbl>
              <c:idx val="3"/>
              <c:layout>
                <c:manualLayout>
                  <c:x val="-4.166666666666672E-2"/>
                  <c:y val="5.5555555555555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D3E-4C3B-BF00-6B9BFE696708}"/>
                </c:ext>
              </c:extLst>
            </c:dLbl>
            <c:dLbl>
              <c:idx val="4"/>
              <c:layout>
                <c:manualLayout>
                  <c:x val="-4.166666666666672E-2"/>
                  <c:y val="5.55555555555554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D3E-4C3B-BF00-6B9BFE696708}"/>
                </c:ext>
              </c:extLst>
            </c:dLbl>
            <c:dLbl>
              <c:idx val="5"/>
              <c:layout>
                <c:manualLayout>
                  <c:x val="-2.5000000000000102E-2"/>
                  <c:y val="4.16666666666665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D3E-4C3B-BF00-6B9BFE696708}"/>
                </c:ext>
              </c:extLst>
            </c:dLbl>
            <c:dLbl>
              <c:idx val="6"/>
              <c:layout>
                <c:manualLayout>
                  <c:x val="-3.3333333333333437E-2"/>
                  <c:y val="4.6296296296296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D3E-4C3B-BF00-6B9BFE696708}"/>
                </c:ext>
              </c:extLst>
            </c:dLbl>
            <c:dLbl>
              <c:idx val="7"/>
              <c:layout>
                <c:manualLayout>
                  <c:x val="-4.4444444444444446E-2"/>
                  <c:y val="4.1666666666666755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800" b="1" i="0" u="none" strike="noStrike" baseline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700" b="1" i="0">
                        <a:solidFill>
                          <a:sysClr val="windowText" lastClr="000000"/>
                        </a:solidFill>
                      </a:rPr>
                      <a:t>67,5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D3E-4C3B-BF00-6B9BFE696708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 b="1" i="0" u="none" strike="noStrike" baseline="0">
                    <a:solidFill>
                      <a:sysClr val="windowText" lastClr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16'!$D$21:$J$21</c:f>
              <c:numCache>
                <c:formatCode>0.0%</c:formatCode>
                <c:ptCount val="7"/>
                <c:pt idx="0">
                  <c:v>8.9098879803484521E-2</c:v>
                </c:pt>
                <c:pt idx="1">
                  <c:v>0.16572433124148181</c:v>
                </c:pt>
                <c:pt idx="2">
                  <c:v>0.26313752906572313</c:v>
                </c:pt>
                <c:pt idx="3">
                  <c:v>0.35893483294125705</c:v>
                </c:pt>
                <c:pt idx="4">
                  <c:v>0.44494144533822766</c:v>
                </c:pt>
                <c:pt idx="5">
                  <c:v>0.53369154062269308</c:v>
                </c:pt>
                <c:pt idx="6">
                  <c:v>0.58135006766090302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5D3E-4C3B-BF00-6B9BFE6967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6077952"/>
        <c:axId val="126011072"/>
      </c:lineChart>
      <c:catAx>
        <c:axId val="126077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7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26011072"/>
        <c:crosses val="autoZero"/>
        <c:auto val="1"/>
        <c:lblAlgn val="ctr"/>
        <c:lblOffset val="100"/>
        <c:noMultiLvlLbl val="0"/>
      </c:catAx>
      <c:valAx>
        <c:axId val="126011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7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2607795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/>
        <a:lstStyle/>
        <a:p>
          <a:pPr>
            <a:defRPr sz="700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E7684-AF66-4E81-8EAA-5D79CA3506C9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5993-5356-4E85-89FB-69CAF2114D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885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1614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13-09-2020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5492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13-09-2020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6693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13-09-2020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096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5165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13-09-2020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70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13-09-2020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0970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13-09-2020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602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13-09-2020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55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13-09-2020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187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13-09-2020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397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13-09-2020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060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13-09-2020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593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52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60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389440" cy="1584176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JULIO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16: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SALUD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742638" y="5661248"/>
            <a:ext cx="3402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dirty="0"/>
              <a:t>Valparaíso, agosto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112060" y="0"/>
            <a:ext cx="288894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0448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03599" y="771315"/>
            <a:ext cx="7848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16.CAPITULO 02. PROGRAMA 01: FONDO NACIONAL DE SALUD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1442644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FC5B5E4-DED5-40D3-AA49-51B0F770D8C3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2459380"/>
          <a:ext cx="7886699" cy="3083827"/>
        </p:xfrm>
        <a:graphic>
          <a:graphicData uri="http://schemas.openxmlformats.org/drawingml/2006/table">
            <a:tbl>
              <a:tblPr/>
              <a:tblGrid>
                <a:gridCol w="278354">
                  <a:extLst>
                    <a:ext uri="{9D8B030D-6E8A-4147-A177-3AD203B41FA5}">
                      <a16:colId xmlns:a16="http://schemas.microsoft.com/office/drawing/2014/main" val="594924282"/>
                    </a:ext>
                  </a:extLst>
                </a:gridCol>
                <a:gridCol w="266756">
                  <a:extLst>
                    <a:ext uri="{9D8B030D-6E8A-4147-A177-3AD203B41FA5}">
                      <a16:colId xmlns:a16="http://schemas.microsoft.com/office/drawing/2014/main" val="2101249922"/>
                    </a:ext>
                  </a:extLst>
                </a:gridCol>
                <a:gridCol w="269656">
                  <a:extLst>
                    <a:ext uri="{9D8B030D-6E8A-4147-A177-3AD203B41FA5}">
                      <a16:colId xmlns:a16="http://schemas.microsoft.com/office/drawing/2014/main" val="1729372783"/>
                    </a:ext>
                  </a:extLst>
                </a:gridCol>
                <a:gridCol w="2844432">
                  <a:extLst>
                    <a:ext uri="{9D8B030D-6E8A-4147-A177-3AD203B41FA5}">
                      <a16:colId xmlns:a16="http://schemas.microsoft.com/office/drawing/2014/main" val="209727648"/>
                    </a:ext>
                  </a:extLst>
                </a:gridCol>
                <a:gridCol w="756775">
                  <a:extLst>
                    <a:ext uri="{9D8B030D-6E8A-4147-A177-3AD203B41FA5}">
                      <a16:colId xmlns:a16="http://schemas.microsoft.com/office/drawing/2014/main" val="2995099925"/>
                    </a:ext>
                  </a:extLst>
                </a:gridCol>
                <a:gridCol w="730679">
                  <a:extLst>
                    <a:ext uri="{9D8B030D-6E8A-4147-A177-3AD203B41FA5}">
                      <a16:colId xmlns:a16="http://schemas.microsoft.com/office/drawing/2014/main" val="681812950"/>
                    </a:ext>
                  </a:extLst>
                </a:gridCol>
                <a:gridCol w="730679">
                  <a:extLst>
                    <a:ext uri="{9D8B030D-6E8A-4147-A177-3AD203B41FA5}">
                      <a16:colId xmlns:a16="http://schemas.microsoft.com/office/drawing/2014/main" val="46528550"/>
                    </a:ext>
                  </a:extLst>
                </a:gridCol>
                <a:gridCol w="730679">
                  <a:extLst>
                    <a:ext uri="{9D8B030D-6E8A-4147-A177-3AD203B41FA5}">
                      <a16:colId xmlns:a16="http://schemas.microsoft.com/office/drawing/2014/main" val="2494538895"/>
                    </a:ext>
                  </a:extLst>
                </a:gridCol>
                <a:gridCol w="582804">
                  <a:extLst>
                    <a:ext uri="{9D8B030D-6E8A-4147-A177-3AD203B41FA5}">
                      <a16:colId xmlns:a16="http://schemas.microsoft.com/office/drawing/2014/main" val="3941246759"/>
                    </a:ext>
                  </a:extLst>
                </a:gridCol>
                <a:gridCol w="695885">
                  <a:extLst>
                    <a:ext uri="{9D8B030D-6E8A-4147-A177-3AD203B41FA5}">
                      <a16:colId xmlns:a16="http://schemas.microsoft.com/office/drawing/2014/main" val="6260745"/>
                    </a:ext>
                  </a:extLst>
                </a:gridCol>
              </a:tblGrid>
              <a:tr h="1393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242185"/>
                  </a:ext>
                </a:extLst>
              </a:tr>
              <a:tr h="4268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464025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8.284.041.293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9.250.304.647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966.263.354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5.571.802.890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794123"/>
                  </a:ext>
                </a:extLst>
              </a:tr>
              <a:tr h="148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21.371.928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21.284.888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-87.040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16.458.195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921208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26.678.492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26.471.261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-207.231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10.725.764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665353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1.037.552.757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1.337.600.210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300.047.453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831.257.627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47485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1.037.552.757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1.337.237.706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299.684.949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830.903.162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262145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613.797.628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595.089.577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-18.708.051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282.316.674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092299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Cajas de Compensación de Asignación Familiar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423.755.129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742.148.129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318.393.000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548.586.488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0250915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362.504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362.504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354.465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57223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191.244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191.244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191.243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028199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171.260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171.260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163.222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808742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7.182.200.138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7.827.213.343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645.013.205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4.680.481.197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7044308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294.389.857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309.789.857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15.400.000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151.236.385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648020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de Provisión de Prestaciones Médicas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282.863.187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298.263.187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15.400.000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143.532.577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780293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Auge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11.526.670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11.526.670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7.703.808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463964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6.801.653.121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7.431.159.681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629.506.560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4.462.381.087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233650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Salud Pública de Chile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681.120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681.120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340.560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4130487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Primaria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2.051.917.887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58.832.118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1.222.810.308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624357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Prestaciones Institucionales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1.923.584.726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394.608.450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1.016.687.150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225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245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827583" y="6356350"/>
            <a:ext cx="7471741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</a:t>
            </a:r>
            <a:r>
              <a:rPr kumimoji="0" lang="es-E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Elaboración propia en base a informes de ejecución presupuestaria mensual Dipres</a:t>
            </a:r>
            <a:endParaRPr kumimoji="0" lang="es-C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03599" y="771315"/>
            <a:ext cx="784887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16.CAPITULO 02. PROGRAMA 01: FONDO NACIONAL DE SALUD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1442644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278F4092-C594-4077-97C4-0AEF366CE1B2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2394045"/>
          <a:ext cx="7886699" cy="3214498"/>
        </p:xfrm>
        <a:graphic>
          <a:graphicData uri="http://schemas.openxmlformats.org/drawingml/2006/table">
            <a:tbl>
              <a:tblPr/>
              <a:tblGrid>
                <a:gridCol w="278354">
                  <a:extLst>
                    <a:ext uri="{9D8B030D-6E8A-4147-A177-3AD203B41FA5}">
                      <a16:colId xmlns:a16="http://schemas.microsoft.com/office/drawing/2014/main" val="893051707"/>
                    </a:ext>
                  </a:extLst>
                </a:gridCol>
                <a:gridCol w="266756">
                  <a:extLst>
                    <a:ext uri="{9D8B030D-6E8A-4147-A177-3AD203B41FA5}">
                      <a16:colId xmlns:a16="http://schemas.microsoft.com/office/drawing/2014/main" val="1671711011"/>
                    </a:ext>
                  </a:extLst>
                </a:gridCol>
                <a:gridCol w="269656">
                  <a:extLst>
                    <a:ext uri="{9D8B030D-6E8A-4147-A177-3AD203B41FA5}">
                      <a16:colId xmlns:a16="http://schemas.microsoft.com/office/drawing/2014/main" val="344452441"/>
                    </a:ext>
                  </a:extLst>
                </a:gridCol>
                <a:gridCol w="2844432">
                  <a:extLst>
                    <a:ext uri="{9D8B030D-6E8A-4147-A177-3AD203B41FA5}">
                      <a16:colId xmlns:a16="http://schemas.microsoft.com/office/drawing/2014/main" val="1502846682"/>
                    </a:ext>
                  </a:extLst>
                </a:gridCol>
                <a:gridCol w="756775">
                  <a:extLst>
                    <a:ext uri="{9D8B030D-6E8A-4147-A177-3AD203B41FA5}">
                      <a16:colId xmlns:a16="http://schemas.microsoft.com/office/drawing/2014/main" val="292515188"/>
                    </a:ext>
                  </a:extLst>
                </a:gridCol>
                <a:gridCol w="730679">
                  <a:extLst>
                    <a:ext uri="{9D8B030D-6E8A-4147-A177-3AD203B41FA5}">
                      <a16:colId xmlns:a16="http://schemas.microsoft.com/office/drawing/2014/main" val="2158533646"/>
                    </a:ext>
                  </a:extLst>
                </a:gridCol>
                <a:gridCol w="730679">
                  <a:extLst>
                    <a:ext uri="{9D8B030D-6E8A-4147-A177-3AD203B41FA5}">
                      <a16:colId xmlns:a16="http://schemas.microsoft.com/office/drawing/2014/main" val="2587364743"/>
                    </a:ext>
                  </a:extLst>
                </a:gridCol>
                <a:gridCol w="730679">
                  <a:extLst>
                    <a:ext uri="{9D8B030D-6E8A-4147-A177-3AD203B41FA5}">
                      <a16:colId xmlns:a16="http://schemas.microsoft.com/office/drawing/2014/main" val="2915288701"/>
                    </a:ext>
                  </a:extLst>
                </a:gridCol>
                <a:gridCol w="582804">
                  <a:extLst>
                    <a:ext uri="{9D8B030D-6E8A-4147-A177-3AD203B41FA5}">
                      <a16:colId xmlns:a16="http://schemas.microsoft.com/office/drawing/2014/main" val="3934156023"/>
                    </a:ext>
                  </a:extLst>
                </a:gridCol>
                <a:gridCol w="695885">
                  <a:extLst>
                    <a:ext uri="{9D8B030D-6E8A-4147-A177-3AD203B41FA5}">
                      <a16:colId xmlns:a16="http://schemas.microsoft.com/office/drawing/2014/main" val="2114830365"/>
                    </a:ext>
                  </a:extLst>
                </a:gridCol>
              </a:tblGrid>
              <a:tr h="1393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4148749"/>
                  </a:ext>
                </a:extLst>
              </a:tr>
              <a:tr h="4268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29258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Hospitales por Grupo Relacionado de Diagnóstico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3.342.018.426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176.065.992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2.126.258.686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581157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112.957.522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112.957.522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96.284.383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7957286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66.863.725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54450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N°20.850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66.863.725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879155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Gobiernos Extranjeros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106.645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106.645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660309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Chile – España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106.645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106.645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703870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308491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746748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15.724.054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15.724.054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15.685.417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917072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8.173.683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8.173.683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8.135.073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302524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7.550.371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7.550.371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7.550.344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399696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1.665.095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1.872.326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207.231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1.665.095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029855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19.392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19.392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87565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1.665.095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1.852.934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187.839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1.665.095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2000219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14.570.883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14.570.883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9.962.916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840587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14.570.883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14.570.883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9.962.916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284521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5.566.277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5.565.277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5.566.275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556627,5%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836227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5.566.277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5.565.277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5.566.275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556627,5%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3826711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138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2222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6763" y="1508102"/>
            <a:ext cx="8050952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8650" y="794426"/>
            <a:ext cx="7886701" cy="56031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02: PROGRAMA DE ATENCIÓN PRIMARIA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96240C9-A3F6-4AF1-943E-EE673A1746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90704"/>
              </p:ext>
            </p:extLst>
          </p:nvPr>
        </p:nvGraphicFramePr>
        <p:xfrm>
          <a:off x="589076" y="1978145"/>
          <a:ext cx="7886701" cy="2901709"/>
        </p:xfrm>
        <a:graphic>
          <a:graphicData uri="http://schemas.openxmlformats.org/drawingml/2006/table">
            <a:tbl>
              <a:tblPr/>
              <a:tblGrid>
                <a:gridCol w="701040">
                  <a:extLst>
                    <a:ext uri="{9D8B030D-6E8A-4147-A177-3AD203B41FA5}">
                      <a16:colId xmlns:a16="http://schemas.microsoft.com/office/drawing/2014/main" val="717360344"/>
                    </a:ext>
                  </a:extLst>
                </a:gridCol>
                <a:gridCol w="242668">
                  <a:extLst>
                    <a:ext uri="{9D8B030D-6E8A-4147-A177-3AD203B41FA5}">
                      <a16:colId xmlns:a16="http://schemas.microsoft.com/office/drawing/2014/main" val="76102942"/>
                    </a:ext>
                  </a:extLst>
                </a:gridCol>
                <a:gridCol w="250757">
                  <a:extLst>
                    <a:ext uri="{9D8B030D-6E8A-4147-A177-3AD203B41FA5}">
                      <a16:colId xmlns:a16="http://schemas.microsoft.com/office/drawing/2014/main" val="4283432350"/>
                    </a:ext>
                  </a:extLst>
                </a:gridCol>
                <a:gridCol w="2631596">
                  <a:extLst>
                    <a:ext uri="{9D8B030D-6E8A-4147-A177-3AD203B41FA5}">
                      <a16:colId xmlns:a16="http://schemas.microsoft.com/office/drawing/2014/main" val="684011584"/>
                    </a:ext>
                  </a:extLst>
                </a:gridCol>
                <a:gridCol w="703736">
                  <a:extLst>
                    <a:ext uri="{9D8B030D-6E8A-4147-A177-3AD203B41FA5}">
                      <a16:colId xmlns:a16="http://schemas.microsoft.com/office/drawing/2014/main" val="992564901"/>
                    </a:ext>
                  </a:extLst>
                </a:gridCol>
                <a:gridCol w="703736">
                  <a:extLst>
                    <a:ext uri="{9D8B030D-6E8A-4147-A177-3AD203B41FA5}">
                      <a16:colId xmlns:a16="http://schemas.microsoft.com/office/drawing/2014/main" val="3023252812"/>
                    </a:ext>
                  </a:extLst>
                </a:gridCol>
                <a:gridCol w="679470">
                  <a:extLst>
                    <a:ext uri="{9D8B030D-6E8A-4147-A177-3AD203B41FA5}">
                      <a16:colId xmlns:a16="http://schemas.microsoft.com/office/drawing/2014/main" val="2131174929"/>
                    </a:ext>
                  </a:extLst>
                </a:gridCol>
                <a:gridCol w="679470">
                  <a:extLst>
                    <a:ext uri="{9D8B030D-6E8A-4147-A177-3AD203B41FA5}">
                      <a16:colId xmlns:a16="http://schemas.microsoft.com/office/drawing/2014/main" val="3724660705"/>
                    </a:ext>
                  </a:extLst>
                </a:gridCol>
                <a:gridCol w="647114">
                  <a:extLst>
                    <a:ext uri="{9D8B030D-6E8A-4147-A177-3AD203B41FA5}">
                      <a16:colId xmlns:a16="http://schemas.microsoft.com/office/drawing/2014/main" val="2446324268"/>
                    </a:ext>
                  </a:extLst>
                </a:gridCol>
                <a:gridCol w="647114">
                  <a:extLst>
                    <a:ext uri="{9D8B030D-6E8A-4147-A177-3AD203B41FA5}">
                      <a16:colId xmlns:a16="http://schemas.microsoft.com/office/drawing/2014/main" val="4228798630"/>
                    </a:ext>
                  </a:extLst>
                </a:gridCol>
              </a:tblGrid>
              <a:tr h="1373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55146"/>
                  </a:ext>
                </a:extLst>
              </a:tr>
              <a:tr h="42066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256009"/>
                  </a:ext>
                </a:extLst>
              </a:tr>
              <a:tr h="1459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2.051.917.887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58.832.118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1.222.810.306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195461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2.051.917.887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58.832.118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1.222.810.306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3767614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2.051.917.887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58.832.118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1.222.810.306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877636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25.279.509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26.140.279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860.770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17.142.921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56327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38.045.920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39.815.564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1.769.644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25.888.015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410209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46.622.900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48.748.960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2.126.060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29.964.084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116401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29.715.810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31.864.813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2.149.003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21.656.565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708619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82.480.715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86.248.648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3.767.933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58.412.976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9119822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49.820.985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52.940.127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3.119.142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34.914.788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199888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93.317.927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96.959.545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3.641.618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65.203.775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385222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25.421.124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26.868.321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1.447.197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17.965.330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597391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 Higgins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96.362.846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100.686.198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4.323.352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66.522.230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476797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133.497.187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138.285.595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4.788.408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91.662.719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473388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60.853.229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63.896.139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3.042.910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42.119.137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469647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63.126.113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64.841.086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1.714.973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44.118.784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246495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44.982.215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46.382.991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1.400.776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29.566.759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816401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54.148.276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55.970.470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1.822.194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34.822.700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685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005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951" y="1488045"/>
            <a:ext cx="8050952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17836" y="870554"/>
            <a:ext cx="8168963" cy="56031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02: PROGRAMA DE ATENCIÓN PRIMARIA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DE19A36-9FAE-4BC3-953F-30D22FBC9F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2081535"/>
              </p:ext>
            </p:extLst>
          </p:nvPr>
        </p:nvGraphicFramePr>
        <p:xfrm>
          <a:off x="589076" y="2051117"/>
          <a:ext cx="8097724" cy="2755765"/>
        </p:xfrm>
        <a:graphic>
          <a:graphicData uri="http://schemas.openxmlformats.org/drawingml/2006/table">
            <a:tbl>
              <a:tblPr/>
              <a:tblGrid>
                <a:gridCol w="719798">
                  <a:extLst>
                    <a:ext uri="{9D8B030D-6E8A-4147-A177-3AD203B41FA5}">
                      <a16:colId xmlns:a16="http://schemas.microsoft.com/office/drawing/2014/main" val="3527806848"/>
                    </a:ext>
                  </a:extLst>
                </a:gridCol>
                <a:gridCol w="249161">
                  <a:extLst>
                    <a:ext uri="{9D8B030D-6E8A-4147-A177-3AD203B41FA5}">
                      <a16:colId xmlns:a16="http://schemas.microsoft.com/office/drawing/2014/main" val="2613700237"/>
                    </a:ext>
                  </a:extLst>
                </a:gridCol>
                <a:gridCol w="257466">
                  <a:extLst>
                    <a:ext uri="{9D8B030D-6E8A-4147-A177-3AD203B41FA5}">
                      <a16:colId xmlns:a16="http://schemas.microsoft.com/office/drawing/2014/main" val="1481359194"/>
                    </a:ext>
                  </a:extLst>
                </a:gridCol>
                <a:gridCol w="2702009">
                  <a:extLst>
                    <a:ext uri="{9D8B030D-6E8A-4147-A177-3AD203B41FA5}">
                      <a16:colId xmlns:a16="http://schemas.microsoft.com/office/drawing/2014/main" val="2638106593"/>
                    </a:ext>
                  </a:extLst>
                </a:gridCol>
                <a:gridCol w="722566">
                  <a:extLst>
                    <a:ext uri="{9D8B030D-6E8A-4147-A177-3AD203B41FA5}">
                      <a16:colId xmlns:a16="http://schemas.microsoft.com/office/drawing/2014/main" val="2012371574"/>
                    </a:ext>
                  </a:extLst>
                </a:gridCol>
                <a:gridCol w="722566">
                  <a:extLst>
                    <a:ext uri="{9D8B030D-6E8A-4147-A177-3AD203B41FA5}">
                      <a16:colId xmlns:a16="http://schemas.microsoft.com/office/drawing/2014/main" val="992916463"/>
                    </a:ext>
                  </a:extLst>
                </a:gridCol>
                <a:gridCol w="697650">
                  <a:extLst>
                    <a:ext uri="{9D8B030D-6E8A-4147-A177-3AD203B41FA5}">
                      <a16:colId xmlns:a16="http://schemas.microsoft.com/office/drawing/2014/main" val="854219964"/>
                    </a:ext>
                  </a:extLst>
                </a:gridCol>
                <a:gridCol w="697650">
                  <a:extLst>
                    <a:ext uri="{9D8B030D-6E8A-4147-A177-3AD203B41FA5}">
                      <a16:colId xmlns:a16="http://schemas.microsoft.com/office/drawing/2014/main" val="1930852806"/>
                    </a:ext>
                  </a:extLst>
                </a:gridCol>
                <a:gridCol w="664429">
                  <a:extLst>
                    <a:ext uri="{9D8B030D-6E8A-4147-A177-3AD203B41FA5}">
                      <a16:colId xmlns:a16="http://schemas.microsoft.com/office/drawing/2014/main" val="3120852076"/>
                    </a:ext>
                  </a:extLst>
                </a:gridCol>
                <a:gridCol w="664429">
                  <a:extLst>
                    <a:ext uri="{9D8B030D-6E8A-4147-A177-3AD203B41FA5}">
                      <a16:colId xmlns:a16="http://schemas.microsoft.com/office/drawing/2014/main" val="3632820434"/>
                    </a:ext>
                  </a:extLst>
                </a:gridCol>
              </a:tblGrid>
              <a:tr h="1373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403585"/>
                  </a:ext>
                </a:extLst>
              </a:tr>
              <a:tr h="42066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4191145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19.784.256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20.537.417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753.161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12.642.483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766538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29.335.466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30.176.433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840.967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19.339.010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336568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100.850.765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104.194.215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3.343.450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70.874.543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503394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54.131.585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56.250.014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2.118.429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36.860.161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241565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31.368.887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32.657.052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1.288.165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20.575.280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625399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49.607.310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51.209.629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1.602.319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33.387.423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9938973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9.342.080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9.845.531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503.451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1.277.172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455364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19.369.636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20.022.465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652.829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12.530.177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3797908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72.656.019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74.704.639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2.048.620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49.153.650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9772130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60.578.402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62.320.121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1.741.719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42.117.173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233909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129.536.294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133.598.963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4.062.669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86.396.781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880510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81.694.830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83.490.775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1.795.945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56.209.022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357836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130.662.418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134.042.455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3.380.037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89.503.983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542447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132.619.726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136.221.671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3.601.945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88.574.859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764555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Contingencias Operacionales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193.693.764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187.525.349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-6.168.415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4996246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34.179.575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35.472.422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1.292.847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23.407.806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9335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295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41348" y="1628800"/>
            <a:ext cx="7923901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41350" y="692696"/>
            <a:ext cx="786130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04: PROGRAMA DE PRESTACIONES INSTITUCIONALES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CCB8996-7EA8-4829-95DC-C509312D7675}"/>
              </a:ext>
            </a:extLst>
          </p:cNvPr>
          <p:cNvGraphicFramePr>
            <a:graphicFrameLocks noGrp="1"/>
          </p:cNvGraphicFramePr>
          <p:nvPr/>
        </p:nvGraphicFramePr>
        <p:xfrm>
          <a:off x="641349" y="2162969"/>
          <a:ext cx="7861301" cy="3676650"/>
        </p:xfrm>
        <a:graphic>
          <a:graphicData uri="http://schemas.openxmlformats.org/drawingml/2006/table">
            <a:tbl>
              <a:tblPr/>
              <a:tblGrid>
                <a:gridCol w="772755">
                  <a:extLst>
                    <a:ext uri="{9D8B030D-6E8A-4147-A177-3AD203B41FA5}">
                      <a16:colId xmlns:a16="http://schemas.microsoft.com/office/drawing/2014/main" val="2182007681"/>
                    </a:ext>
                  </a:extLst>
                </a:gridCol>
                <a:gridCol w="267492">
                  <a:extLst>
                    <a:ext uri="{9D8B030D-6E8A-4147-A177-3AD203B41FA5}">
                      <a16:colId xmlns:a16="http://schemas.microsoft.com/office/drawing/2014/main" val="1986718079"/>
                    </a:ext>
                  </a:extLst>
                </a:gridCol>
                <a:gridCol w="276409">
                  <a:extLst>
                    <a:ext uri="{9D8B030D-6E8A-4147-A177-3AD203B41FA5}">
                      <a16:colId xmlns:a16="http://schemas.microsoft.com/office/drawing/2014/main" val="1048444532"/>
                    </a:ext>
                  </a:extLst>
                </a:gridCol>
                <a:gridCol w="2068607">
                  <a:extLst>
                    <a:ext uri="{9D8B030D-6E8A-4147-A177-3AD203B41FA5}">
                      <a16:colId xmlns:a16="http://schemas.microsoft.com/office/drawing/2014/main" val="4056029226"/>
                    </a:ext>
                  </a:extLst>
                </a:gridCol>
                <a:gridCol w="775728">
                  <a:extLst>
                    <a:ext uri="{9D8B030D-6E8A-4147-A177-3AD203B41FA5}">
                      <a16:colId xmlns:a16="http://schemas.microsoft.com/office/drawing/2014/main" val="517130942"/>
                    </a:ext>
                  </a:extLst>
                </a:gridCol>
                <a:gridCol w="775728">
                  <a:extLst>
                    <a:ext uri="{9D8B030D-6E8A-4147-A177-3AD203B41FA5}">
                      <a16:colId xmlns:a16="http://schemas.microsoft.com/office/drawing/2014/main" val="1933723475"/>
                    </a:ext>
                  </a:extLst>
                </a:gridCol>
                <a:gridCol w="748978">
                  <a:extLst>
                    <a:ext uri="{9D8B030D-6E8A-4147-A177-3AD203B41FA5}">
                      <a16:colId xmlns:a16="http://schemas.microsoft.com/office/drawing/2014/main" val="1843460970"/>
                    </a:ext>
                  </a:extLst>
                </a:gridCol>
                <a:gridCol w="748978">
                  <a:extLst>
                    <a:ext uri="{9D8B030D-6E8A-4147-A177-3AD203B41FA5}">
                      <a16:colId xmlns:a16="http://schemas.microsoft.com/office/drawing/2014/main" val="1271290232"/>
                    </a:ext>
                  </a:extLst>
                </a:gridCol>
                <a:gridCol w="713313">
                  <a:extLst>
                    <a:ext uri="{9D8B030D-6E8A-4147-A177-3AD203B41FA5}">
                      <a16:colId xmlns:a16="http://schemas.microsoft.com/office/drawing/2014/main" val="940830776"/>
                    </a:ext>
                  </a:extLst>
                </a:gridCol>
                <a:gridCol w="713313">
                  <a:extLst>
                    <a:ext uri="{9D8B030D-6E8A-4147-A177-3AD203B41FA5}">
                      <a16:colId xmlns:a16="http://schemas.microsoft.com/office/drawing/2014/main" val="2990904191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152394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91067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1.923.584.726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394.608.450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1.016.687.144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45814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1.923.584.726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394.608.450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1.016.687.144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04459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1.923.584.726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394.608.450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1.016.687.144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27410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2.353.697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19.250.302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16.896.605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10.491.442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861007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9.325.403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22.810.492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13.485.089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15.415.675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09664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25.915.505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47.452.625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21.537.120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36.080.717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34380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10.657.721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21.498.487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10.840.766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14.003.641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3734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19.893.810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51.366.005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31.472.195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36.339.486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92141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20.078.734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38.434.719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18.355.985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23.744.090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635200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41.269.767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77.617.414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36.347.647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43.085.739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1094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25.132.301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33.987.583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8.855.282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20.743.119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07238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 Higgins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44.544.637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67.546.764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23.002.127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43.764.679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529292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41.832.536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67.763.208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25.930.672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43.313.595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93193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24.134.920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43.785.182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19.650.262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34.304.700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70649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47.130.437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71.415.941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24.285.504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46.918.822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6536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33.560.146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45.690.997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12.130.851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31.277.249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72450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23.915.037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37.201.251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13.286.214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27.506.744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3602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29.350.410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35.441.792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6.091.382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29.519.437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3335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437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4" y="1628800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41350" y="692696"/>
            <a:ext cx="786130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04: PROGRAMA DE PRESTACIONES INSTITUCIONALES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AB897CD-654C-4555-909D-29D2D515C030}"/>
              </a:ext>
            </a:extLst>
          </p:cNvPr>
          <p:cNvGraphicFramePr>
            <a:graphicFrameLocks noGrp="1"/>
          </p:cNvGraphicFramePr>
          <p:nvPr/>
        </p:nvGraphicFramePr>
        <p:xfrm>
          <a:off x="641349" y="2072481"/>
          <a:ext cx="7861301" cy="3857625"/>
        </p:xfrm>
        <a:graphic>
          <a:graphicData uri="http://schemas.openxmlformats.org/drawingml/2006/table">
            <a:tbl>
              <a:tblPr/>
              <a:tblGrid>
                <a:gridCol w="772755">
                  <a:extLst>
                    <a:ext uri="{9D8B030D-6E8A-4147-A177-3AD203B41FA5}">
                      <a16:colId xmlns:a16="http://schemas.microsoft.com/office/drawing/2014/main" val="29420421"/>
                    </a:ext>
                  </a:extLst>
                </a:gridCol>
                <a:gridCol w="267492">
                  <a:extLst>
                    <a:ext uri="{9D8B030D-6E8A-4147-A177-3AD203B41FA5}">
                      <a16:colId xmlns:a16="http://schemas.microsoft.com/office/drawing/2014/main" val="4058178283"/>
                    </a:ext>
                  </a:extLst>
                </a:gridCol>
                <a:gridCol w="276409">
                  <a:extLst>
                    <a:ext uri="{9D8B030D-6E8A-4147-A177-3AD203B41FA5}">
                      <a16:colId xmlns:a16="http://schemas.microsoft.com/office/drawing/2014/main" val="4035516337"/>
                    </a:ext>
                  </a:extLst>
                </a:gridCol>
                <a:gridCol w="2068607">
                  <a:extLst>
                    <a:ext uri="{9D8B030D-6E8A-4147-A177-3AD203B41FA5}">
                      <a16:colId xmlns:a16="http://schemas.microsoft.com/office/drawing/2014/main" val="3255795095"/>
                    </a:ext>
                  </a:extLst>
                </a:gridCol>
                <a:gridCol w="775728">
                  <a:extLst>
                    <a:ext uri="{9D8B030D-6E8A-4147-A177-3AD203B41FA5}">
                      <a16:colId xmlns:a16="http://schemas.microsoft.com/office/drawing/2014/main" val="1775605994"/>
                    </a:ext>
                  </a:extLst>
                </a:gridCol>
                <a:gridCol w="775728">
                  <a:extLst>
                    <a:ext uri="{9D8B030D-6E8A-4147-A177-3AD203B41FA5}">
                      <a16:colId xmlns:a16="http://schemas.microsoft.com/office/drawing/2014/main" val="2805404715"/>
                    </a:ext>
                  </a:extLst>
                </a:gridCol>
                <a:gridCol w="748978">
                  <a:extLst>
                    <a:ext uri="{9D8B030D-6E8A-4147-A177-3AD203B41FA5}">
                      <a16:colId xmlns:a16="http://schemas.microsoft.com/office/drawing/2014/main" val="603289389"/>
                    </a:ext>
                  </a:extLst>
                </a:gridCol>
                <a:gridCol w="748978">
                  <a:extLst>
                    <a:ext uri="{9D8B030D-6E8A-4147-A177-3AD203B41FA5}">
                      <a16:colId xmlns:a16="http://schemas.microsoft.com/office/drawing/2014/main" val="1921597079"/>
                    </a:ext>
                  </a:extLst>
                </a:gridCol>
                <a:gridCol w="713313">
                  <a:extLst>
                    <a:ext uri="{9D8B030D-6E8A-4147-A177-3AD203B41FA5}">
                      <a16:colId xmlns:a16="http://schemas.microsoft.com/office/drawing/2014/main" val="1379908636"/>
                    </a:ext>
                  </a:extLst>
                </a:gridCol>
                <a:gridCol w="713313">
                  <a:extLst>
                    <a:ext uri="{9D8B030D-6E8A-4147-A177-3AD203B41FA5}">
                      <a16:colId xmlns:a16="http://schemas.microsoft.com/office/drawing/2014/main" val="3085363902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025648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301574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19.853.303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35.397.109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15.543.806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24.738.548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61491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31.540.485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81.799.427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50.258.942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46.949.801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822017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32.502.429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47.709.160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15.206.731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33.061.084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266056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19.187.349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30.145.118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10.957.769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19.987.486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6667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39.157.737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52.100.317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12.942.580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33.374.953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7028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29.206.467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38.154.432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8.947.965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29.350.952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09913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23.208.292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32.842.018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9.633.726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20.806.503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93628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29.436.470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56.343.144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26.906.674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32.464.534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30499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67.358.948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67.363.540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39.664.515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324700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45.415.675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74.265.264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28.849.589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43.181.082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65242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54.560.633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104.755.730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50.195.097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52.678.741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0688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51.070.019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120.108.419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69.038.400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87.734.952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55864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56.715.843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84.861.383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28.145.540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56.090.856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07094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Contingencias Operacionales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585.894.691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360.429.696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-225.464.995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86983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32.612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4.819.553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4.786.941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665.535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863632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9.930.972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10.105.713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5.105.179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37634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Peñalolén Cordillera Oriente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8.079.893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8.721.416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641.523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6.179.421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18020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26.729.397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32.400.525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5.671.128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28.143.867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1652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362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4" y="1628800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1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00352" y="692696"/>
            <a:ext cx="806489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05: FINANCIAMIENTO HOSPITALES POR GRUPO RELACIONADO DE DIAGNÓSTICO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A0D7876-6429-4E9E-AC35-FA915B6B09EB}"/>
              </a:ext>
            </a:extLst>
          </p:cNvPr>
          <p:cNvGraphicFramePr>
            <a:graphicFrameLocks noGrp="1"/>
          </p:cNvGraphicFramePr>
          <p:nvPr/>
        </p:nvGraphicFramePr>
        <p:xfrm>
          <a:off x="628649" y="2251333"/>
          <a:ext cx="7886702" cy="3499921"/>
        </p:xfrm>
        <a:graphic>
          <a:graphicData uri="http://schemas.openxmlformats.org/drawingml/2006/table">
            <a:tbl>
              <a:tblPr/>
              <a:tblGrid>
                <a:gridCol w="253134">
                  <a:extLst>
                    <a:ext uri="{9D8B030D-6E8A-4147-A177-3AD203B41FA5}">
                      <a16:colId xmlns:a16="http://schemas.microsoft.com/office/drawing/2014/main" val="778381444"/>
                    </a:ext>
                  </a:extLst>
                </a:gridCol>
                <a:gridCol w="242587">
                  <a:extLst>
                    <a:ext uri="{9D8B030D-6E8A-4147-A177-3AD203B41FA5}">
                      <a16:colId xmlns:a16="http://schemas.microsoft.com/office/drawing/2014/main" val="1802455770"/>
                    </a:ext>
                  </a:extLst>
                </a:gridCol>
                <a:gridCol w="245224">
                  <a:extLst>
                    <a:ext uri="{9D8B030D-6E8A-4147-A177-3AD203B41FA5}">
                      <a16:colId xmlns:a16="http://schemas.microsoft.com/office/drawing/2014/main" val="2326889229"/>
                    </a:ext>
                  </a:extLst>
                </a:gridCol>
                <a:gridCol w="3417306">
                  <a:extLst>
                    <a:ext uri="{9D8B030D-6E8A-4147-A177-3AD203B41FA5}">
                      <a16:colId xmlns:a16="http://schemas.microsoft.com/office/drawing/2014/main" val="3943303480"/>
                    </a:ext>
                  </a:extLst>
                </a:gridCol>
                <a:gridCol w="688208">
                  <a:extLst>
                    <a:ext uri="{9D8B030D-6E8A-4147-A177-3AD203B41FA5}">
                      <a16:colId xmlns:a16="http://schemas.microsoft.com/office/drawing/2014/main" val="2810292037"/>
                    </a:ext>
                  </a:extLst>
                </a:gridCol>
                <a:gridCol w="688208">
                  <a:extLst>
                    <a:ext uri="{9D8B030D-6E8A-4147-A177-3AD203B41FA5}">
                      <a16:colId xmlns:a16="http://schemas.microsoft.com/office/drawing/2014/main" val="693082573"/>
                    </a:ext>
                  </a:extLst>
                </a:gridCol>
                <a:gridCol w="559004">
                  <a:extLst>
                    <a:ext uri="{9D8B030D-6E8A-4147-A177-3AD203B41FA5}">
                      <a16:colId xmlns:a16="http://schemas.microsoft.com/office/drawing/2014/main" val="983704945"/>
                    </a:ext>
                  </a:extLst>
                </a:gridCol>
                <a:gridCol w="664476">
                  <a:extLst>
                    <a:ext uri="{9D8B030D-6E8A-4147-A177-3AD203B41FA5}">
                      <a16:colId xmlns:a16="http://schemas.microsoft.com/office/drawing/2014/main" val="2019634504"/>
                    </a:ext>
                  </a:extLst>
                </a:gridCol>
                <a:gridCol w="548457">
                  <a:extLst>
                    <a:ext uri="{9D8B030D-6E8A-4147-A177-3AD203B41FA5}">
                      <a16:colId xmlns:a16="http://schemas.microsoft.com/office/drawing/2014/main" val="2419910232"/>
                    </a:ext>
                  </a:extLst>
                </a:gridCol>
                <a:gridCol w="580098">
                  <a:extLst>
                    <a:ext uri="{9D8B030D-6E8A-4147-A177-3AD203B41FA5}">
                      <a16:colId xmlns:a16="http://schemas.microsoft.com/office/drawing/2014/main" val="174815067"/>
                    </a:ext>
                  </a:extLst>
                </a:gridCol>
              </a:tblGrid>
              <a:tr h="1266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8135704"/>
                  </a:ext>
                </a:extLst>
              </a:tr>
              <a:tr h="3880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37758"/>
                  </a:ext>
                </a:extLst>
              </a:tr>
              <a:tr h="1662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3.342.018.426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176.065.992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2.126.258.677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922621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3.342.018.426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176.065.992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2.126.258.677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989599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3.342.018.426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176.065.992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2.126.258.677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697652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- Hospital Juan Noé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50.299.385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50.299.385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29.762.458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781803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- Hospital de Iquique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63.181.379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63.181.379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40.586.914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3924972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- Hospital de Antofagasta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97.046.222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102.527.041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5.480.819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65.243.709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984524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- Hospital de Calama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27.440.569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29.290.597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1.850.028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20.816.708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649843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- Hospital Regional de Copiapó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39.757.906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41.310.178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1.552.272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27.048.278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708714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- Hospital de Vallenar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16.948.513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18.155.333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1.206.820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11.503.658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43168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La Serena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43.901.386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46.884.351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2.982.965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35.372.849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0671788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San Pablo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45.204.517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48.086.793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2.882.276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37.506.941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607811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Ovalle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24.357.195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25.601.152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1.243.957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21.226.128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964026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Carlos Van Buren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72.973.235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76.355.963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3.382.728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48.164.365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042315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Doctor Eduardo Pereira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17.259.546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18.319.335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1.059.789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11.521.898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666387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Claudio Vicuña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16.681.568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17.890.812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1.209.244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11.489.035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339575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Doctor Gustavo Fricke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87.101.365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96.001.320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8.899.955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55.783.540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110804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de Quillota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26.545.625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30.171.918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3.626.293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18.451.027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288771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de Quilpué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21.924.397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23.656.946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1.732.549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15.109.281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455558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- Hospital San Camilo de San Felipe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23.878.546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24.882.248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1.003.702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14.866.230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08841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- Hospital San Juan de Dios de los Andes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18.571.848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19.488.368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916.520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11.409.685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934617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de Rancagua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85.825.212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90.547.965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4.722.753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56.367.048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071479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San Fernando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24.613.352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25.934.996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1.321.644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14.640.684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224384"/>
                  </a:ext>
                </a:extLst>
              </a:tr>
              <a:tr h="158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de Santa Cruz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14.093.799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14.789.838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696.039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8.105.114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938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1592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4" y="1628800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2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00352" y="692696"/>
            <a:ext cx="806489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33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EJECUCIÓN ACUMULADA DE GASTOS A JULIO DE 2020</a:t>
            </a:r>
            <a:b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</a:b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PARTIDA 16. CAPÍTULO 02. PROGRAMA 05: FINANCIAMIENTO HOSPITALES POR GRUPO RELACIONADO DE DIAGNÓSTICO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9918BED-67AF-4624-B465-2B714434918F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2260835"/>
          <a:ext cx="7886701" cy="3480917"/>
        </p:xfrm>
        <a:graphic>
          <a:graphicData uri="http://schemas.openxmlformats.org/drawingml/2006/table">
            <a:tbl>
              <a:tblPr/>
              <a:tblGrid>
                <a:gridCol w="253134">
                  <a:extLst>
                    <a:ext uri="{9D8B030D-6E8A-4147-A177-3AD203B41FA5}">
                      <a16:colId xmlns:a16="http://schemas.microsoft.com/office/drawing/2014/main" val="2563131627"/>
                    </a:ext>
                  </a:extLst>
                </a:gridCol>
                <a:gridCol w="242587">
                  <a:extLst>
                    <a:ext uri="{9D8B030D-6E8A-4147-A177-3AD203B41FA5}">
                      <a16:colId xmlns:a16="http://schemas.microsoft.com/office/drawing/2014/main" val="2829239152"/>
                    </a:ext>
                  </a:extLst>
                </a:gridCol>
                <a:gridCol w="245223">
                  <a:extLst>
                    <a:ext uri="{9D8B030D-6E8A-4147-A177-3AD203B41FA5}">
                      <a16:colId xmlns:a16="http://schemas.microsoft.com/office/drawing/2014/main" val="3594554490"/>
                    </a:ext>
                  </a:extLst>
                </a:gridCol>
                <a:gridCol w="3417306">
                  <a:extLst>
                    <a:ext uri="{9D8B030D-6E8A-4147-A177-3AD203B41FA5}">
                      <a16:colId xmlns:a16="http://schemas.microsoft.com/office/drawing/2014/main" val="432399946"/>
                    </a:ext>
                  </a:extLst>
                </a:gridCol>
                <a:gridCol w="688208">
                  <a:extLst>
                    <a:ext uri="{9D8B030D-6E8A-4147-A177-3AD203B41FA5}">
                      <a16:colId xmlns:a16="http://schemas.microsoft.com/office/drawing/2014/main" val="1366946578"/>
                    </a:ext>
                  </a:extLst>
                </a:gridCol>
                <a:gridCol w="688208">
                  <a:extLst>
                    <a:ext uri="{9D8B030D-6E8A-4147-A177-3AD203B41FA5}">
                      <a16:colId xmlns:a16="http://schemas.microsoft.com/office/drawing/2014/main" val="2682213938"/>
                    </a:ext>
                  </a:extLst>
                </a:gridCol>
                <a:gridCol w="559004">
                  <a:extLst>
                    <a:ext uri="{9D8B030D-6E8A-4147-A177-3AD203B41FA5}">
                      <a16:colId xmlns:a16="http://schemas.microsoft.com/office/drawing/2014/main" val="214851313"/>
                    </a:ext>
                  </a:extLst>
                </a:gridCol>
                <a:gridCol w="664476">
                  <a:extLst>
                    <a:ext uri="{9D8B030D-6E8A-4147-A177-3AD203B41FA5}">
                      <a16:colId xmlns:a16="http://schemas.microsoft.com/office/drawing/2014/main" val="1822260462"/>
                    </a:ext>
                  </a:extLst>
                </a:gridCol>
                <a:gridCol w="548457">
                  <a:extLst>
                    <a:ext uri="{9D8B030D-6E8A-4147-A177-3AD203B41FA5}">
                      <a16:colId xmlns:a16="http://schemas.microsoft.com/office/drawing/2014/main" val="2732421135"/>
                    </a:ext>
                  </a:extLst>
                </a:gridCol>
                <a:gridCol w="580098">
                  <a:extLst>
                    <a:ext uri="{9D8B030D-6E8A-4147-A177-3AD203B41FA5}">
                      <a16:colId xmlns:a16="http://schemas.microsoft.com/office/drawing/2014/main" val="1015985589"/>
                    </a:ext>
                  </a:extLst>
                </a:gridCol>
              </a:tblGrid>
              <a:tr h="1266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3621089"/>
                  </a:ext>
                </a:extLst>
              </a:tr>
              <a:tr h="3880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377881"/>
                  </a:ext>
                </a:extLst>
              </a:tr>
              <a:tr h="158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Curicó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40.479.606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42.830.461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2.350.855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27.019.057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056420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Talca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89.135.266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93.326.964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4.191.698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59.112.439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380246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Linares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27.911.704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29.271.758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1.360.054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20.333.941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163617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Parral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5.998.571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6.370.330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371.759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4.646.850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478014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- Hospital de Chillán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62.808.514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65.197.277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2.388.763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47.131.967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72,3%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232540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- Hospital de San Carlos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16.289.798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16.915.003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625.205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12.981.925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111774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- Hospital Guillermo Grant Benavente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137.306.462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144.277.601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6.971.139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88.050.102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69714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- Hospital de Coronel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15.675.996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15.675.996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9.562.607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803422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- Hospital Higueras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74.215.206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78.174.534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3.959.328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50.216.359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3622850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Biobío - Hospital de los Ángeles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81.853.591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87.126.113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5.272.522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60.255.518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5021669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- Hospital de Curanilahue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15.824.526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16.780.078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955.552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12.862.620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309965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- Hospital Angol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16.945.803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17.646.396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700.593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12.472.350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891193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- Hospital Victoria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18.626.968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19.403.089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776.121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14.428.850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743183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Dr. Abraham Godoy Peña de Lautaro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15.903.587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15.903.587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9.854.099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091241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Intercultural de Nueva Imperial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20.385.400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20.385.400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12.972.461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404976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Pitrufquén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16.136.409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16.136.409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7.982.906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4338477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Villarrica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12.102.175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12.102.175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7.973.410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194070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Temuco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107.975.949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114.865.607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6.889.658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86.338.466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523148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- Hospital de Valdivia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69.976.193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73.283.177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3.306.984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45.992.921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897741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- Hospital de Osorno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55.180.158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58.118.214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2.938.056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41.215.995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653603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- Hospital de Puerto Montt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92.741.986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98.024.542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5.282.556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60.879.436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53124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- Hospital de Coyhaique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40.342.408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41.989.480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1.647.072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27.024.122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302858"/>
                  </a:ext>
                </a:extLst>
              </a:tr>
              <a:tr h="1472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- Hospital Regional de Punta Arenas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54.837.954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56.891.662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2.053.708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35.201.574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532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459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4" y="1628800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3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00352" y="692696"/>
            <a:ext cx="806489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33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EJECUCIÓN ACUMULADA DE GASTOS A JULIO DE 2020</a:t>
            </a:r>
            <a:b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</a:b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PARTIDA 16. CAPÍTULO 02. PROGRAMA 05: FINANCIAMIENTO HOSPITALES POR GRUPO RELACIONADO DE DIAGNÓSTICO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25CBA35-9648-4ED2-94DE-0B532627673C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2359815"/>
          <a:ext cx="7886701" cy="3282958"/>
        </p:xfrm>
        <a:graphic>
          <a:graphicData uri="http://schemas.openxmlformats.org/drawingml/2006/table">
            <a:tbl>
              <a:tblPr/>
              <a:tblGrid>
                <a:gridCol w="253134">
                  <a:extLst>
                    <a:ext uri="{9D8B030D-6E8A-4147-A177-3AD203B41FA5}">
                      <a16:colId xmlns:a16="http://schemas.microsoft.com/office/drawing/2014/main" val="3269931785"/>
                    </a:ext>
                  </a:extLst>
                </a:gridCol>
                <a:gridCol w="242587">
                  <a:extLst>
                    <a:ext uri="{9D8B030D-6E8A-4147-A177-3AD203B41FA5}">
                      <a16:colId xmlns:a16="http://schemas.microsoft.com/office/drawing/2014/main" val="3936807584"/>
                    </a:ext>
                  </a:extLst>
                </a:gridCol>
                <a:gridCol w="245223">
                  <a:extLst>
                    <a:ext uri="{9D8B030D-6E8A-4147-A177-3AD203B41FA5}">
                      <a16:colId xmlns:a16="http://schemas.microsoft.com/office/drawing/2014/main" val="1782725412"/>
                    </a:ext>
                  </a:extLst>
                </a:gridCol>
                <a:gridCol w="3417306">
                  <a:extLst>
                    <a:ext uri="{9D8B030D-6E8A-4147-A177-3AD203B41FA5}">
                      <a16:colId xmlns:a16="http://schemas.microsoft.com/office/drawing/2014/main" val="3127133905"/>
                    </a:ext>
                  </a:extLst>
                </a:gridCol>
                <a:gridCol w="688208">
                  <a:extLst>
                    <a:ext uri="{9D8B030D-6E8A-4147-A177-3AD203B41FA5}">
                      <a16:colId xmlns:a16="http://schemas.microsoft.com/office/drawing/2014/main" val="3645158250"/>
                    </a:ext>
                  </a:extLst>
                </a:gridCol>
                <a:gridCol w="688208">
                  <a:extLst>
                    <a:ext uri="{9D8B030D-6E8A-4147-A177-3AD203B41FA5}">
                      <a16:colId xmlns:a16="http://schemas.microsoft.com/office/drawing/2014/main" val="2711135242"/>
                    </a:ext>
                  </a:extLst>
                </a:gridCol>
                <a:gridCol w="559004">
                  <a:extLst>
                    <a:ext uri="{9D8B030D-6E8A-4147-A177-3AD203B41FA5}">
                      <a16:colId xmlns:a16="http://schemas.microsoft.com/office/drawing/2014/main" val="772134184"/>
                    </a:ext>
                  </a:extLst>
                </a:gridCol>
                <a:gridCol w="664476">
                  <a:extLst>
                    <a:ext uri="{9D8B030D-6E8A-4147-A177-3AD203B41FA5}">
                      <a16:colId xmlns:a16="http://schemas.microsoft.com/office/drawing/2014/main" val="3746112673"/>
                    </a:ext>
                  </a:extLst>
                </a:gridCol>
                <a:gridCol w="548457">
                  <a:extLst>
                    <a:ext uri="{9D8B030D-6E8A-4147-A177-3AD203B41FA5}">
                      <a16:colId xmlns:a16="http://schemas.microsoft.com/office/drawing/2014/main" val="2095876553"/>
                    </a:ext>
                  </a:extLst>
                </a:gridCol>
                <a:gridCol w="580098">
                  <a:extLst>
                    <a:ext uri="{9D8B030D-6E8A-4147-A177-3AD203B41FA5}">
                      <a16:colId xmlns:a16="http://schemas.microsoft.com/office/drawing/2014/main" val="2443627439"/>
                    </a:ext>
                  </a:extLst>
                </a:gridCol>
              </a:tblGrid>
              <a:tr h="2375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2086713"/>
                  </a:ext>
                </a:extLst>
              </a:tr>
              <a:tr h="2375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75315"/>
                  </a:ext>
                </a:extLst>
              </a:tr>
              <a:tr h="1472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Salvador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92.458.652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100.036.640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7.577.988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60.852.608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061627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Santiago Oriente Luis Tisné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35.437.845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36.464.045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1.026.200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21.778.711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531817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Luis Calvo Mackenna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50.449.102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52.484.105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2.035.003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28.383.631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467479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del Tórax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37.349.177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37.349.177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20.150.217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4492522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Instituto de Neurocirugía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23.423.824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23.423.824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12.348.969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860629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Clínico San Borja Arriarán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86.148.317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98.336.323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12.188.006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64.503.286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924068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El Carmen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58.664.343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62.156.310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3.491.967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47.799.390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655029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de Urgencia Asistencia Pública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43.278.909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67.904.145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24.625.236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37.425.325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29883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Barros Luco Trudeau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114.825.474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119.442.375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4.616.901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68.528.924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991714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Exequiel González Cortés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33.612.087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35.544.238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1.932.151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20.480.535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7510970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San Luis de Buin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11.348.464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11.348.464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7.498.657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622376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Sanatorio El Pino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39.515.647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39.515.647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25.098.759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8718727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- Hospital San José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92.520.910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92.520.910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55.283.298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791002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- Hospital Roberto del Río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38.848.338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39.943.899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1.095.561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23.648.426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141550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San Juan de Dios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93.531.247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99.506.397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5.975.150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63.491.891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697750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Félix Bulnes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62.539.997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67.283.895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4.743.898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42.865.039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625671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de Talagante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16.944.273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17.715.389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771.116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11.082.559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432040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de Melipilla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18.232.475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18.232.475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11.958.722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886519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Oriente - Hospital Sótero del Río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154.499.811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154.499.811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87.965.775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341256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Oriente - Hospital La Florida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77.966.282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82.502.661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4.536.379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49.244.983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556788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54.884.531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57.370.149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2.485.618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39.238.161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033283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- Hospital Castro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23.212.934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24.365.776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1.152.842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17.145.286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544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20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4167" y="1571865"/>
            <a:ext cx="6129212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461901" y="734551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04. PROGRAMA 01: INSTITUTO DE SALUD PÚBLICA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7A7D0535-72B9-4A17-B6DA-2805D276558E}"/>
              </a:ext>
            </a:extLst>
          </p:cNvPr>
          <p:cNvGraphicFramePr>
            <a:graphicFrameLocks noGrp="1"/>
          </p:cNvGraphicFramePr>
          <p:nvPr/>
        </p:nvGraphicFramePr>
        <p:xfrm>
          <a:off x="660399" y="2172494"/>
          <a:ext cx="7823202" cy="3657600"/>
        </p:xfrm>
        <a:graphic>
          <a:graphicData uri="http://schemas.openxmlformats.org/drawingml/2006/table">
            <a:tbl>
              <a:tblPr/>
              <a:tblGrid>
                <a:gridCol w="716903">
                  <a:extLst>
                    <a:ext uri="{9D8B030D-6E8A-4147-A177-3AD203B41FA5}">
                      <a16:colId xmlns:a16="http://schemas.microsoft.com/office/drawing/2014/main" val="751888839"/>
                    </a:ext>
                  </a:extLst>
                </a:gridCol>
                <a:gridCol w="268838">
                  <a:extLst>
                    <a:ext uri="{9D8B030D-6E8A-4147-A177-3AD203B41FA5}">
                      <a16:colId xmlns:a16="http://schemas.microsoft.com/office/drawing/2014/main" val="76710772"/>
                    </a:ext>
                  </a:extLst>
                </a:gridCol>
                <a:gridCol w="277800">
                  <a:extLst>
                    <a:ext uri="{9D8B030D-6E8A-4147-A177-3AD203B41FA5}">
                      <a16:colId xmlns:a16="http://schemas.microsoft.com/office/drawing/2014/main" val="3101353413"/>
                    </a:ext>
                  </a:extLst>
                </a:gridCol>
                <a:gridCol w="2138760">
                  <a:extLst>
                    <a:ext uri="{9D8B030D-6E8A-4147-A177-3AD203B41FA5}">
                      <a16:colId xmlns:a16="http://schemas.microsoft.com/office/drawing/2014/main" val="19331940"/>
                    </a:ext>
                  </a:extLst>
                </a:gridCol>
                <a:gridCol w="752748">
                  <a:extLst>
                    <a:ext uri="{9D8B030D-6E8A-4147-A177-3AD203B41FA5}">
                      <a16:colId xmlns:a16="http://schemas.microsoft.com/office/drawing/2014/main" val="2031533516"/>
                    </a:ext>
                  </a:extLst>
                </a:gridCol>
                <a:gridCol w="752748">
                  <a:extLst>
                    <a:ext uri="{9D8B030D-6E8A-4147-A177-3AD203B41FA5}">
                      <a16:colId xmlns:a16="http://schemas.microsoft.com/office/drawing/2014/main" val="1602114535"/>
                    </a:ext>
                  </a:extLst>
                </a:gridCol>
                <a:gridCol w="752748">
                  <a:extLst>
                    <a:ext uri="{9D8B030D-6E8A-4147-A177-3AD203B41FA5}">
                      <a16:colId xmlns:a16="http://schemas.microsoft.com/office/drawing/2014/main" val="805414219"/>
                    </a:ext>
                  </a:extLst>
                </a:gridCol>
                <a:gridCol w="728851">
                  <a:extLst>
                    <a:ext uri="{9D8B030D-6E8A-4147-A177-3AD203B41FA5}">
                      <a16:colId xmlns:a16="http://schemas.microsoft.com/office/drawing/2014/main" val="124704891"/>
                    </a:ext>
                  </a:extLst>
                </a:gridCol>
                <a:gridCol w="716903">
                  <a:extLst>
                    <a:ext uri="{9D8B030D-6E8A-4147-A177-3AD203B41FA5}">
                      <a16:colId xmlns:a16="http://schemas.microsoft.com/office/drawing/2014/main" val="2382400161"/>
                    </a:ext>
                  </a:extLst>
                </a:gridCol>
                <a:gridCol w="716903">
                  <a:extLst>
                    <a:ext uri="{9D8B030D-6E8A-4147-A177-3AD203B41FA5}">
                      <a16:colId xmlns:a16="http://schemas.microsoft.com/office/drawing/2014/main" val="3026481347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105556"/>
                  </a:ext>
                </a:extLst>
              </a:tr>
              <a:tr h="45720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29693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35.672.287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42.541.035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6.868.748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20.823.351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41844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21.018.826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21.259.696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14.131.591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99465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12.480.886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15.715.088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3.234.202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5.418.799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0937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1.648.845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1.648.845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06852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1.648.845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1.648.845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71761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1.648.845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1.648.845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74905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56538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71367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44244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1.120.574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2.062.273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941.699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222.542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92421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92527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0982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338.124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1.193.744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76186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87.618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86.079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27144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759.230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48977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51390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68742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828.132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803.132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805.336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36148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828.132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803.132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805.336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53849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282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113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25414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D28882F6-F8AD-4BD7-B773-03227FF22D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4452110"/>
              </p:ext>
            </p:extLst>
          </p:nvPr>
        </p:nvGraphicFramePr>
        <p:xfrm>
          <a:off x="611560" y="1847850"/>
          <a:ext cx="7632848" cy="3957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00705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5176" y="1578769"/>
            <a:ext cx="8073646" cy="2706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704849" y="827340"/>
            <a:ext cx="773430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05. PROGRAMA 01: CENTRAL NACIONAL DE ABASTECIMIENTO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FBD59DD-5106-42DA-B020-D07E0E127641}"/>
              </a:ext>
            </a:extLst>
          </p:cNvPr>
          <p:cNvGraphicFramePr>
            <a:graphicFrameLocks noGrp="1"/>
          </p:cNvGraphicFramePr>
          <p:nvPr/>
        </p:nvGraphicFramePr>
        <p:xfrm>
          <a:off x="704849" y="2539206"/>
          <a:ext cx="7734302" cy="2924175"/>
        </p:xfrm>
        <a:graphic>
          <a:graphicData uri="http://schemas.openxmlformats.org/drawingml/2006/table">
            <a:tbl>
              <a:tblPr/>
              <a:tblGrid>
                <a:gridCol w="719749">
                  <a:extLst>
                    <a:ext uri="{9D8B030D-6E8A-4147-A177-3AD203B41FA5}">
                      <a16:colId xmlns:a16="http://schemas.microsoft.com/office/drawing/2014/main" val="564950602"/>
                    </a:ext>
                  </a:extLst>
                </a:gridCol>
                <a:gridCol w="269906">
                  <a:extLst>
                    <a:ext uri="{9D8B030D-6E8A-4147-A177-3AD203B41FA5}">
                      <a16:colId xmlns:a16="http://schemas.microsoft.com/office/drawing/2014/main" val="1494716696"/>
                    </a:ext>
                  </a:extLst>
                </a:gridCol>
                <a:gridCol w="278903">
                  <a:extLst>
                    <a:ext uri="{9D8B030D-6E8A-4147-A177-3AD203B41FA5}">
                      <a16:colId xmlns:a16="http://schemas.microsoft.com/office/drawing/2014/main" val="438027840"/>
                    </a:ext>
                  </a:extLst>
                </a:gridCol>
                <a:gridCol w="2147250">
                  <a:extLst>
                    <a:ext uri="{9D8B030D-6E8A-4147-A177-3AD203B41FA5}">
                      <a16:colId xmlns:a16="http://schemas.microsoft.com/office/drawing/2014/main" val="4050240220"/>
                    </a:ext>
                  </a:extLst>
                </a:gridCol>
                <a:gridCol w="719749">
                  <a:extLst>
                    <a:ext uri="{9D8B030D-6E8A-4147-A177-3AD203B41FA5}">
                      <a16:colId xmlns:a16="http://schemas.microsoft.com/office/drawing/2014/main" val="3859009474"/>
                    </a:ext>
                  </a:extLst>
                </a:gridCol>
                <a:gridCol w="719749">
                  <a:extLst>
                    <a:ext uri="{9D8B030D-6E8A-4147-A177-3AD203B41FA5}">
                      <a16:colId xmlns:a16="http://schemas.microsoft.com/office/drawing/2014/main" val="2741251771"/>
                    </a:ext>
                  </a:extLst>
                </a:gridCol>
                <a:gridCol w="719749">
                  <a:extLst>
                    <a:ext uri="{9D8B030D-6E8A-4147-A177-3AD203B41FA5}">
                      <a16:colId xmlns:a16="http://schemas.microsoft.com/office/drawing/2014/main" val="1678690076"/>
                    </a:ext>
                  </a:extLst>
                </a:gridCol>
                <a:gridCol w="719749">
                  <a:extLst>
                    <a:ext uri="{9D8B030D-6E8A-4147-A177-3AD203B41FA5}">
                      <a16:colId xmlns:a16="http://schemas.microsoft.com/office/drawing/2014/main" val="3119892876"/>
                    </a:ext>
                  </a:extLst>
                </a:gridCol>
                <a:gridCol w="719749">
                  <a:extLst>
                    <a:ext uri="{9D8B030D-6E8A-4147-A177-3AD203B41FA5}">
                      <a16:colId xmlns:a16="http://schemas.microsoft.com/office/drawing/2014/main" val="3077994223"/>
                    </a:ext>
                  </a:extLst>
                </a:gridCol>
                <a:gridCol w="719749">
                  <a:extLst>
                    <a:ext uri="{9D8B030D-6E8A-4147-A177-3AD203B41FA5}">
                      <a16:colId xmlns:a16="http://schemas.microsoft.com/office/drawing/2014/main" val="3650927092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1424062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33978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10.954.781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11.475.028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520.247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7.052.136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8790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4.889.819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5.316.081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426.262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3.752.440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578389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5.136.885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4.647.799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-489.086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9009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10537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25352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830.677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314.599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0337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830.677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314.599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3223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158.224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62.824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109.841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89264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21763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9740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92746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115.304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74.766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17174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34767,9%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23672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34767,9%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95488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8412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812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536115" y="1562864"/>
            <a:ext cx="7996323" cy="3264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  1 de 4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455224" y="796024"/>
            <a:ext cx="61580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166E6D6-B2AD-4637-A5BE-FF9D1E100035}"/>
              </a:ext>
            </a:extLst>
          </p:cNvPr>
          <p:cNvGraphicFramePr>
            <a:graphicFrameLocks noGrp="1"/>
          </p:cNvGraphicFramePr>
          <p:nvPr/>
        </p:nvGraphicFramePr>
        <p:xfrm>
          <a:off x="704849" y="2010569"/>
          <a:ext cx="7734301" cy="3981450"/>
        </p:xfrm>
        <a:graphic>
          <a:graphicData uri="http://schemas.openxmlformats.org/drawingml/2006/table">
            <a:tbl>
              <a:tblPr/>
              <a:tblGrid>
                <a:gridCol w="706329">
                  <a:extLst>
                    <a:ext uri="{9D8B030D-6E8A-4147-A177-3AD203B41FA5}">
                      <a16:colId xmlns:a16="http://schemas.microsoft.com/office/drawing/2014/main" val="2326284265"/>
                    </a:ext>
                  </a:extLst>
                </a:gridCol>
                <a:gridCol w="229557">
                  <a:extLst>
                    <a:ext uri="{9D8B030D-6E8A-4147-A177-3AD203B41FA5}">
                      <a16:colId xmlns:a16="http://schemas.microsoft.com/office/drawing/2014/main" val="2851364639"/>
                    </a:ext>
                  </a:extLst>
                </a:gridCol>
                <a:gridCol w="247215">
                  <a:extLst>
                    <a:ext uri="{9D8B030D-6E8A-4147-A177-3AD203B41FA5}">
                      <a16:colId xmlns:a16="http://schemas.microsoft.com/office/drawing/2014/main" val="1245288447"/>
                    </a:ext>
                  </a:extLst>
                </a:gridCol>
                <a:gridCol w="1989493">
                  <a:extLst>
                    <a:ext uri="{9D8B030D-6E8A-4147-A177-3AD203B41FA5}">
                      <a16:colId xmlns:a16="http://schemas.microsoft.com/office/drawing/2014/main" val="565744467"/>
                    </a:ext>
                  </a:extLst>
                </a:gridCol>
                <a:gridCol w="800506">
                  <a:extLst>
                    <a:ext uri="{9D8B030D-6E8A-4147-A177-3AD203B41FA5}">
                      <a16:colId xmlns:a16="http://schemas.microsoft.com/office/drawing/2014/main" val="891530556"/>
                    </a:ext>
                  </a:extLst>
                </a:gridCol>
                <a:gridCol w="803449">
                  <a:extLst>
                    <a:ext uri="{9D8B030D-6E8A-4147-A177-3AD203B41FA5}">
                      <a16:colId xmlns:a16="http://schemas.microsoft.com/office/drawing/2014/main" val="250874979"/>
                    </a:ext>
                  </a:extLst>
                </a:gridCol>
                <a:gridCol w="803449">
                  <a:extLst>
                    <a:ext uri="{9D8B030D-6E8A-4147-A177-3AD203B41FA5}">
                      <a16:colId xmlns:a16="http://schemas.microsoft.com/office/drawing/2014/main" val="2064784697"/>
                    </a:ext>
                  </a:extLst>
                </a:gridCol>
                <a:gridCol w="741645">
                  <a:extLst>
                    <a:ext uri="{9D8B030D-6E8A-4147-A177-3AD203B41FA5}">
                      <a16:colId xmlns:a16="http://schemas.microsoft.com/office/drawing/2014/main" val="3355225098"/>
                    </a:ext>
                  </a:extLst>
                </a:gridCol>
                <a:gridCol w="706329">
                  <a:extLst>
                    <a:ext uri="{9D8B030D-6E8A-4147-A177-3AD203B41FA5}">
                      <a16:colId xmlns:a16="http://schemas.microsoft.com/office/drawing/2014/main" val="3347287163"/>
                    </a:ext>
                  </a:extLst>
                </a:gridCol>
                <a:gridCol w="706329">
                  <a:extLst>
                    <a:ext uri="{9D8B030D-6E8A-4147-A177-3AD203B41FA5}">
                      <a16:colId xmlns:a16="http://schemas.microsoft.com/office/drawing/2014/main" val="4009468999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6257080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17600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494.398.167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557.024.468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62.626.301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353.302.680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68112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108.004.793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108.004.793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89.127.716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2084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42.426.899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84.280.440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41.853.541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33.664.935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46737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184.517.854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186.588.711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2.070.857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135.357.331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5068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112.957.522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112.957.522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95.660.546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311949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Preventivo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19.913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3640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Enfermedad y Medicina Curativa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105.290.880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105.290.880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92.900.879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77913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Maternal, Artículo 196 Código del Trabajo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7.646.729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7.646.729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2.759.275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17666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71.560.332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71.560.332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38.653.452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73414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Maternal y Cuidado del Niño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71.560.332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71.560.332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38.653.452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97065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2.070.857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2.070.857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1.043.333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99183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2.070.857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2.070.857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1.043.333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35376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158.472.200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164.543.100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6.070.900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84.168.121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04917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139.296.584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135.296.584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73.203.179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9805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Nacional de Alimentación Complementaria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44.937.770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42.437.770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17.550.792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06724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Ampliado de Inmunizaciones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69.795.848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69.795.848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42.150.885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544092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Complementaria para el Adulto Mayor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24.562.966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23.062.966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13.501.502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432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177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891493" y="1534262"/>
            <a:ext cx="736101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2 de 4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91493" y="758931"/>
            <a:ext cx="736101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94E060B-AA0A-4A16-A41E-6277C6B4821F}"/>
              </a:ext>
            </a:extLst>
          </p:cNvPr>
          <p:cNvGraphicFramePr>
            <a:graphicFrameLocks noGrp="1"/>
          </p:cNvGraphicFramePr>
          <p:nvPr/>
        </p:nvGraphicFramePr>
        <p:xfrm>
          <a:off x="891493" y="1813822"/>
          <a:ext cx="7361013" cy="4374945"/>
        </p:xfrm>
        <a:graphic>
          <a:graphicData uri="http://schemas.openxmlformats.org/drawingml/2006/table">
            <a:tbl>
              <a:tblPr/>
              <a:tblGrid>
                <a:gridCol w="672239">
                  <a:extLst>
                    <a:ext uri="{9D8B030D-6E8A-4147-A177-3AD203B41FA5}">
                      <a16:colId xmlns:a16="http://schemas.microsoft.com/office/drawing/2014/main" val="1904090125"/>
                    </a:ext>
                  </a:extLst>
                </a:gridCol>
                <a:gridCol w="218478">
                  <a:extLst>
                    <a:ext uri="{9D8B030D-6E8A-4147-A177-3AD203B41FA5}">
                      <a16:colId xmlns:a16="http://schemas.microsoft.com/office/drawing/2014/main" val="764000537"/>
                    </a:ext>
                  </a:extLst>
                </a:gridCol>
                <a:gridCol w="235283">
                  <a:extLst>
                    <a:ext uri="{9D8B030D-6E8A-4147-A177-3AD203B41FA5}">
                      <a16:colId xmlns:a16="http://schemas.microsoft.com/office/drawing/2014/main" val="1958369415"/>
                    </a:ext>
                  </a:extLst>
                </a:gridCol>
                <a:gridCol w="1893472">
                  <a:extLst>
                    <a:ext uri="{9D8B030D-6E8A-4147-A177-3AD203B41FA5}">
                      <a16:colId xmlns:a16="http://schemas.microsoft.com/office/drawing/2014/main" val="1817631135"/>
                    </a:ext>
                  </a:extLst>
                </a:gridCol>
                <a:gridCol w="761871">
                  <a:extLst>
                    <a:ext uri="{9D8B030D-6E8A-4147-A177-3AD203B41FA5}">
                      <a16:colId xmlns:a16="http://schemas.microsoft.com/office/drawing/2014/main" val="1045181606"/>
                    </a:ext>
                  </a:extLst>
                </a:gridCol>
                <a:gridCol w="764671">
                  <a:extLst>
                    <a:ext uri="{9D8B030D-6E8A-4147-A177-3AD203B41FA5}">
                      <a16:colId xmlns:a16="http://schemas.microsoft.com/office/drawing/2014/main" val="3622188203"/>
                    </a:ext>
                  </a:extLst>
                </a:gridCol>
                <a:gridCol w="764671">
                  <a:extLst>
                    <a:ext uri="{9D8B030D-6E8A-4147-A177-3AD203B41FA5}">
                      <a16:colId xmlns:a16="http://schemas.microsoft.com/office/drawing/2014/main" val="4024613092"/>
                    </a:ext>
                  </a:extLst>
                </a:gridCol>
                <a:gridCol w="705850">
                  <a:extLst>
                    <a:ext uri="{9D8B030D-6E8A-4147-A177-3AD203B41FA5}">
                      <a16:colId xmlns:a16="http://schemas.microsoft.com/office/drawing/2014/main" val="174383225"/>
                    </a:ext>
                  </a:extLst>
                </a:gridCol>
                <a:gridCol w="672239">
                  <a:extLst>
                    <a:ext uri="{9D8B030D-6E8A-4147-A177-3AD203B41FA5}">
                      <a16:colId xmlns:a16="http://schemas.microsoft.com/office/drawing/2014/main" val="3518033793"/>
                    </a:ext>
                  </a:extLst>
                </a:gridCol>
                <a:gridCol w="672239">
                  <a:extLst>
                    <a:ext uri="{9D8B030D-6E8A-4147-A177-3AD203B41FA5}">
                      <a16:colId xmlns:a16="http://schemas.microsoft.com/office/drawing/2014/main" val="3923432852"/>
                    </a:ext>
                  </a:extLst>
                </a:gridCol>
              </a:tblGrid>
              <a:tr h="14504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6566531"/>
                  </a:ext>
                </a:extLst>
              </a:tr>
              <a:tr h="29008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1258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11.339.587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11.373.587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34.000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988.734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0024295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1.792.280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1.792.280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988.734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5335696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339.358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339.358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340180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641.310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641.310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081341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224.094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224.094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089242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783.158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783.158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513883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322.761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322.761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276578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338.755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338.755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98288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104.704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104.704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41733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346.421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346.421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722193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308.216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308.216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822638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279.401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279.401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280476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462.228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462.228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033663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194.865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194.865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543970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178.543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178.543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474522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129.702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129.702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53613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112.343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112.343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844628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386.074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386.074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998852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912.911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912.911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223998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157.987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157.987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016797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273.636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273.636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099412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105.642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105.642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3893843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229.008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229.008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857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6280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704849" y="1534262"/>
            <a:ext cx="7734302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3 de 4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04850" y="796024"/>
            <a:ext cx="77343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8B4E5E0-7C33-4811-888A-F3C8889C7C5B}"/>
              </a:ext>
            </a:extLst>
          </p:cNvPr>
          <p:cNvGraphicFramePr>
            <a:graphicFrameLocks noGrp="1"/>
          </p:cNvGraphicFramePr>
          <p:nvPr/>
        </p:nvGraphicFramePr>
        <p:xfrm>
          <a:off x="704849" y="2020094"/>
          <a:ext cx="7734301" cy="3962400"/>
        </p:xfrm>
        <a:graphic>
          <a:graphicData uri="http://schemas.openxmlformats.org/drawingml/2006/table">
            <a:tbl>
              <a:tblPr/>
              <a:tblGrid>
                <a:gridCol w="706329">
                  <a:extLst>
                    <a:ext uri="{9D8B030D-6E8A-4147-A177-3AD203B41FA5}">
                      <a16:colId xmlns:a16="http://schemas.microsoft.com/office/drawing/2014/main" val="136153730"/>
                    </a:ext>
                  </a:extLst>
                </a:gridCol>
                <a:gridCol w="229557">
                  <a:extLst>
                    <a:ext uri="{9D8B030D-6E8A-4147-A177-3AD203B41FA5}">
                      <a16:colId xmlns:a16="http://schemas.microsoft.com/office/drawing/2014/main" val="872972773"/>
                    </a:ext>
                  </a:extLst>
                </a:gridCol>
                <a:gridCol w="247215">
                  <a:extLst>
                    <a:ext uri="{9D8B030D-6E8A-4147-A177-3AD203B41FA5}">
                      <a16:colId xmlns:a16="http://schemas.microsoft.com/office/drawing/2014/main" val="3873152999"/>
                    </a:ext>
                  </a:extLst>
                </a:gridCol>
                <a:gridCol w="1989493">
                  <a:extLst>
                    <a:ext uri="{9D8B030D-6E8A-4147-A177-3AD203B41FA5}">
                      <a16:colId xmlns:a16="http://schemas.microsoft.com/office/drawing/2014/main" val="1101012509"/>
                    </a:ext>
                  </a:extLst>
                </a:gridCol>
                <a:gridCol w="800506">
                  <a:extLst>
                    <a:ext uri="{9D8B030D-6E8A-4147-A177-3AD203B41FA5}">
                      <a16:colId xmlns:a16="http://schemas.microsoft.com/office/drawing/2014/main" val="2796819002"/>
                    </a:ext>
                  </a:extLst>
                </a:gridCol>
                <a:gridCol w="803449">
                  <a:extLst>
                    <a:ext uri="{9D8B030D-6E8A-4147-A177-3AD203B41FA5}">
                      <a16:colId xmlns:a16="http://schemas.microsoft.com/office/drawing/2014/main" val="705769420"/>
                    </a:ext>
                  </a:extLst>
                </a:gridCol>
                <a:gridCol w="803449">
                  <a:extLst>
                    <a:ext uri="{9D8B030D-6E8A-4147-A177-3AD203B41FA5}">
                      <a16:colId xmlns:a16="http://schemas.microsoft.com/office/drawing/2014/main" val="1669835261"/>
                    </a:ext>
                  </a:extLst>
                </a:gridCol>
                <a:gridCol w="741645">
                  <a:extLst>
                    <a:ext uri="{9D8B030D-6E8A-4147-A177-3AD203B41FA5}">
                      <a16:colId xmlns:a16="http://schemas.microsoft.com/office/drawing/2014/main" val="193612294"/>
                    </a:ext>
                  </a:extLst>
                </a:gridCol>
                <a:gridCol w="706329">
                  <a:extLst>
                    <a:ext uri="{9D8B030D-6E8A-4147-A177-3AD203B41FA5}">
                      <a16:colId xmlns:a16="http://schemas.microsoft.com/office/drawing/2014/main" val="235146516"/>
                    </a:ext>
                  </a:extLst>
                </a:gridCol>
                <a:gridCol w="706329">
                  <a:extLst>
                    <a:ext uri="{9D8B030D-6E8A-4147-A177-3AD203B41FA5}">
                      <a16:colId xmlns:a16="http://schemas.microsoft.com/office/drawing/2014/main" val="2405429607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6881240"/>
                  </a:ext>
                </a:extLst>
              </a:tr>
              <a:tr h="30480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62143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362.398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15236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437.327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28716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488.335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488.335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49507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533.980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533.980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65352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389.896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389.896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883972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91499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694914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70945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31785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Salud Pública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02601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7.836.029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17.872.929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10.036.900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9.976.208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472706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Especiales, Atención Primaria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4.387.946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16.942.818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12.554.872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9.833.550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26760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Enfermedades Emergentes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2.426.153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-2.426.153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222479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Investigación y Desarrollo en Salud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562.834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976465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Modernización del Estado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459.096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367.277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-91.819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142.658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386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55267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704849" y="1534262"/>
            <a:ext cx="7734302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4 de 4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04849" y="811039"/>
            <a:ext cx="77343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9BFDDF4-82E9-4C89-A1D1-779171F61299}"/>
              </a:ext>
            </a:extLst>
          </p:cNvPr>
          <p:cNvGraphicFramePr>
            <a:graphicFrameLocks noGrp="1"/>
          </p:cNvGraphicFramePr>
          <p:nvPr/>
        </p:nvGraphicFramePr>
        <p:xfrm>
          <a:off x="704849" y="2477294"/>
          <a:ext cx="7734301" cy="3048000"/>
        </p:xfrm>
        <a:graphic>
          <a:graphicData uri="http://schemas.openxmlformats.org/drawingml/2006/table">
            <a:tbl>
              <a:tblPr/>
              <a:tblGrid>
                <a:gridCol w="706329">
                  <a:extLst>
                    <a:ext uri="{9D8B030D-6E8A-4147-A177-3AD203B41FA5}">
                      <a16:colId xmlns:a16="http://schemas.microsoft.com/office/drawing/2014/main" val="1416267111"/>
                    </a:ext>
                  </a:extLst>
                </a:gridCol>
                <a:gridCol w="229557">
                  <a:extLst>
                    <a:ext uri="{9D8B030D-6E8A-4147-A177-3AD203B41FA5}">
                      <a16:colId xmlns:a16="http://schemas.microsoft.com/office/drawing/2014/main" val="1532959616"/>
                    </a:ext>
                  </a:extLst>
                </a:gridCol>
                <a:gridCol w="247215">
                  <a:extLst>
                    <a:ext uri="{9D8B030D-6E8A-4147-A177-3AD203B41FA5}">
                      <a16:colId xmlns:a16="http://schemas.microsoft.com/office/drawing/2014/main" val="3265317751"/>
                    </a:ext>
                  </a:extLst>
                </a:gridCol>
                <a:gridCol w="1989493">
                  <a:extLst>
                    <a:ext uri="{9D8B030D-6E8A-4147-A177-3AD203B41FA5}">
                      <a16:colId xmlns:a16="http://schemas.microsoft.com/office/drawing/2014/main" val="1578094067"/>
                    </a:ext>
                  </a:extLst>
                </a:gridCol>
                <a:gridCol w="800506">
                  <a:extLst>
                    <a:ext uri="{9D8B030D-6E8A-4147-A177-3AD203B41FA5}">
                      <a16:colId xmlns:a16="http://schemas.microsoft.com/office/drawing/2014/main" val="1206789896"/>
                    </a:ext>
                  </a:extLst>
                </a:gridCol>
                <a:gridCol w="803449">
                  <a:extLst>
                    <a:ext uri="{9D8B030D-6E8A-4147-A177-3AD203B41FA5}">
                      <a16:colId xmlns:a16="http://schemas.microsoft.com/office/drawing/2014/main" val="158478680"/>
                    </a:ext>
                  </a:extLst>
                </a:gridCol>
                <a:gridCol w="803449">
                  <a:extLst>
                    <a:ext uri="{9D8B030D-6E8A-4147-A177-3AD203B41FA5}">
                      <a16:colId xmlns:a16="http://schemas.microsoft.com/office/drawing/2014/main" val="1926760089"/>
                    </a:ext>
                  </a:extLst>
                </a:gridCol>
                <a:gridCol w="741645">
                  <a:extLst>
                    <a:ext uri="{9D8B030D-6E8A-4147-A177-3AD203B41FA5}">
                      <a16:colId xmlns:a16="http://schemas.microsoft.com/office/drawing/2014/main" val="3378798439"/>
                    </a:ext>
                  </a:extLst>
                </a:gridCol>
                <a:gridCol w="706329">
                  <a:extLst>
                    <a:ext uri="{9D8B030D-6E8A-4147-A177-3AD203B41FA5}">
                      <a16:colId xmlns:a16="http://schemas.microsoft.com/office/drawing/2014/main" val="4136560378"/>
                    </a:ext>
                  </a:extLst>
                </a:gridCol>
                <a:gridCol w="706329">
                  <a:extLst>
                    <a:ext uri="{9D8B030D-6E8A-4147-A177-3AD203B41FA5}">
                      <a16:colId xmlns:a16="http://schemas.microsoft.com/office/drawing/2014/main" val="2419495519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955657"/>
                  </a:ext>
                </a:extLst>
              </a:tr>
              <a:tr h="30480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92341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01319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90595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249.902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91033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719858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317329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718.899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2.118.200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1.399.301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71308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428.600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449.664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139.743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42472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1.411.751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1.411.751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197.505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90090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218.778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-13.420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11982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-20.094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00243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593.047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11032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593.047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93542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9.948.503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9.945.503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9.945.552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331518,4%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3265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9.948.503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9.945.503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9.945.552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331518,4%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0697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8124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77270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942972" y="1534262"/>
            <a:ext cx="7258053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1 de 3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942971" y="696948"/>
            <a:ext cx="7258054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01: SUBSECRETARÍA DE REDES ASISTENCIALES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2055F34-084A-4E8C-91DE-BB19981FB606}"/>
              </a:ext>
            </a:extLst>
          </p:cNvPr>
          <p:cNvGraphicFramePr>
            <a:graphicFrameLocks noGrp="1"/>
          </p:cNvGraphicFramePr>
          <p:nvPr/>
        </p:nvGraphicFramePr>
        <p:xfrm>
          <a:off x="942973" y="1825625"/>
          <a:ext cx="7258054" cy="4351338"/>
        </p:xfrm>
        <a:graphic>
          <a:graphicData uri="http://schemas.openxmlformats.org/drawingml/2006/table">
            <a:tbl>
              <a:tblPr/>
              <a:tblGrid>
                <a:gridCol w="647318">
                  <a:extLst>
                    <a:ext uri="{9D8B030D-6E8A-4147-A177-3AD203B41FA5}">
                      <a16:colId xmlns:a16="http://schemas.microsoft.com/office/drawing/2014/main" val="1179106513"/>
                    </a:ext>
                  </a:extLst>
                </a:gridCol>
                <a:gridCol w="242745">
                  <a:extLst>
                    <a:ext uri="{9D8B030D-6E8A-4147-A177-3AD203B41FA5}">
                      <a16:colId xmlns:a16="http://schemas.microsoft.com/office/drawing/2014/main" val="3409609969"/>
                    </a:ext>
                  </a:extLst>
                </a:gridCol>
                <a:gridCol w="250835">
                  <a:extLst>
                    <a:ext uri="{9D8B030D-6E8A-4147-A177-3AD203B41FA5}">
                      <a16:colId xmlns:a16="http://schemas.microsoft.com/office/drawing/2014/main" val="2244576484"/>
                    </a:ext>
                  </a:extLst>
                </a:gridCol>
                <a:gridCol w="2103784">
                  <a:extLst>
                    <a:ext uri="{9D8B030D-6E8A-4147-A177-3AD203B41FA5}">
                      <a16:colId xmlns:a16="http://schemas.microsoft.com/office/drawing/2014/main" val="3969932362"/>
                    </a:ext>
                  </a:extLst>
                </a:gridCol>
                <a:gridCol w="679684">
                  <a:extLst>
                    <a:ext uri="{9D8B030D-6E8A-4147-A177-3AD203B41FA5}">
                      <a16:colId xmlns:a16="http://schemas.microsoft.com/office/drawing/2014/main" val="1346632416"/>
                    </a:ext>
                  </a:extLst>
                </a:gridCol>
                <a:gridCol w="679684">
                  <a:extLst>
                    <a:ext uri="{9D8B030D-6E8A-4147-A177-3AD203B41FA5}">
                      <a16:colId xmlns:a16="http://schemas.microsoft.com/office/drawing/2014/main" val="309794486"/>
                    </a:ext>
                  </a:extLst>
                </a:gridCol>
                <a:gridCol w="679684">
                  <a:extLst>
                    <a:ext uri="{9D8B030D-6E8A-4147-A177-3AD203B41FA5}">
                      <a16:colId xmlns:a16="http://schemas.microsoft.com/office/drawing/2014/main" val="3541390083"/>
                    </a:ext>
                  </a:extLst>
                </a:gridCol>
                <a:gridCol w="679684">
                  <a:extLst>
                    <a:ext uri="{9D8B030D-6E8A-4147-A177-3AD203B41FA5}">
                      <a16:colId xmlns:a16="http://schemas.microsoft.com/office/drawing/2014/main" val="3298415368"/>
                    </a:ext>
                  </a:extLst>
                </a:gridCol>
                <a:gridCol w="647318">
                  <a:extLst>
                    <a:ext uri="{9D8B030D-6E8A-4147-A177-3AD203B41FA5}">
                      <a16:colId xmlns:a16="http://schemas.microsoft.com/office/drawing/2014/main" val="2353171497"/>
                    </a:ext>
                  </a:extLst>
                </a:gridCol>
                <a:gridCol w="647318">
                  <a:extLst>
                    <a:ext uri="{9D8B030D-6E8A-4147-A177-3AD203B41FA5}">
                      <a16:colId xmlns:a16="http://schemas.microsoft.com/office/drawing/2014/main" val="1387795152"/>
                    </a:ext>
                  </a:extLst>
                </a:gridCol>
              </a:tblGrid>
              <a:tr h="13980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738" marR="8738" marT="8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38" marR="8738" marT="8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0129496"/>
                  </a:ext>
                </a:extLst>
              </a:tr>
              <a:tr h="4281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800568"/>
                  </a:ext>
                </a:extLst>
              </a:tr>
              <a:tr h="148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194.572.368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314.743.891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120.171.523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125.269.134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179766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16.056.424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16.478.158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421.734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9.838.806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954043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24.746.344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74.775.355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50.029.011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17.076.221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946399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327.679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327.679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50.385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1959046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327.679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327.679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50.385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956860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327.679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327.679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50.385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067042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38.656.037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43.441.882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4.785.845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11.517.713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5363823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15.461.491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15.461.491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8.708.154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876118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Recién Nacido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15.461.491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15.461.491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8.708.154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6851615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4.738.180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4.738.180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981352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33.445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33.445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893883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1550647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118.400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118.400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4951297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121.632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121.632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4849880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165.799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165.799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195840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207.897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207.897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2188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157.675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157.675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0356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291234"/>
                  </a:ext>
                </a:extLst>
              </a:tr>
              <a:tr h="279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379.310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379.310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165034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631716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122.842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122.842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87071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49522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031995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150.010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150.010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900899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847168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836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9932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6685" y="1494676"/>
            <a:ext cx="7970627" cy="3648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 2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8649" y="733583"/>
            <a:ext cx="788670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01: SUBSECRETARÍA DE REDES ASISTENCIALES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23452AB-1E61-4C74-BBC9-ECA044E9355B}"/>
              </a:ext>
            </a:extLst>
          </p:cNvPr>
          <p:cNvGraphicFramePr>
            <a:graphicFrameLocks noGrp="1"/>
          </p:cNvGraphicFramePr>
          <p:nvPr/>
        </p:nvGraphicFramePr>
        <p:xfrm>
          <a:off x="628649" y="1874540"/>
          <a:ext cx="7886702" cy="4253507"/>
        </p:xfrm>
        <a:graphic>
          <a:graphicData uri="http://schemas.openxmlformats.org/drawingml/2006/table">
            <a:tbl>
              <a:tblPr/>
              <a:tblGrid>
                <a:gridCol w="703385">
                  <a:extLst>
                    <a:ext uri="{9D8B030D-6E8A-4147-A177-3AD203B41FA5}">
                      <a16:colId xmlns:a16="http://schemas.microsoft.com/office/drawing/2014/main" val="4257408583"/>
                    </a:ext>
                  </a:extLst>
                </a:gridCol>
                <a:gridCol w="263770">
                  <a:extLst>
                    <a:ext uri="{9D8B030D-6E8A-4147-A177-3AD203B41FA5}">
                      <a16:colId xmlns:a16="http://schemas.microsoft.com/office/drawing/2014/main" val="1807107643"/>
                    </a:ext>
                  </a:extLst>
                </a:gridCol>
                <a:gridCol w="272561">
                  <a:extLst>
                    <a:ext uri="{9D8B030D-6E8A-4147-A177-3AD203B41FA5}">
                      <a16:colId xmlns:a16="http://schemas.microsoft.com/office/drawing/2014/main" val="134064687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812110239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376215497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3879084852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4215722076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1814688276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val="1005369748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val="3252959699"/>
                    </a:ext>
                  </a:extLst>
                </a:gridCol>
              </a:tblGrid>
              <a:tr h="15191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4836078"/>
                  </a:ext>
                </a:extLst>
              </a:tr>
              <a:tr h="45573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372955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150.929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150.929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011305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185.102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185.102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353883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90.102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90.102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034894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211278"/>
                  </a:ext>
                </a:extLst>
              </a:tr>
              <a:tr h="303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87.784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87.784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179663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942460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590526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218.731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218.731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039450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325.317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325.317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7456155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139.943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139.943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4918040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960189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Oriente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511.386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511.386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756094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43.876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43.876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1467942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23.194.546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23.242.211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47.665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2.809.559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473319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Campaña de Invierno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4.777.935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-4.777.935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169770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 Primaria, Ley N° 20.645 Trato Usuario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11.760.611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11.760.611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184557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Digital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9.955.600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4.825.600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2.561.876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313859"/>
                  </a:ext>
                </a:extLst>
              </a:tr>
              <a:tr h="303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Pañales para adulto mayor y personas en situación de discapacidad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1.526.000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1.526.000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247.683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943391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61.592.668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61.592.668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4.246.519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0759475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899317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61.588.955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61.588.955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4.245.571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181446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1472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1262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561561"/>
            <a:ext cx="7831782" cy="2747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   3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8649" y="845537"/>
            <a:ext cx="788670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01: SUBSECRETARÍA DE REDES ASISTENCIALES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16E1FC7-EE21-48F1-AEAD-7D82830B7F2B}"/>
              </a:ext>
            </a:extLst>
          </p:cNvPr>
          <p:cNvGraphicFramePr>
            <a:graphicFrameLocks noGrp="1"/>
          </p:cNvGraphicFramePr>
          <p:nvPr/>
        </p:nvGraphicFramePr>
        <p:xfrm>
          <a:off x="628649" y="2102407"/>
          <a:ext cx="7886702" cy="3797774"/>
        </p:xfrm>
        <a:graphic>
          <a:graphicData uri="http://schemas.openxmlformats.org/drawingml/2006/table">
            <a:tbl>
              <a:tblPr/>
              <a:tblGrid>
                <a:gridCol w="703385">
                  <a:extLst>
                    <a:ext uri="{9D8B030D-6E8A-4147-A177-3AD203B41FA5}">
                      <a16:colId xmlns:a16="http://schemas.microsoft.com/office/drawing/2014/main" val="3156471888"/>
                    </a:ext>
                  </a:extLst>
                </a:gridCol>
                <a:gridCol w="263770">
                  <a:extLst>
                    <a:ext uri="{9D8B030D-6E8A-4147-A177-3AD203B41FA5}">
                      <a16:colId xmlns:a16="http://schemas.microsoft.com/office/drawing/2014/main" val="3236976835"/>
                    </a:ext>
                  </a:extLst>
                </a:gridCol>
                <a:gridCol w="272561">
                  <a:extLst>
                    <a:ext uri="{9D8B030D-6E8A-4147-A177-3AD203B41FA5}">
                      <a16:colId xmlns:a16="http://schemas.microsoft.com/office/drawing/2014/main" val="278928588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362975803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751993948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12411834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1639808681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2215274277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val="3635054249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val="3607794176"/>
                    </a:ext>
                  </a:extLst>
                </a:gridCol>
              </a:tblGrid>
              <a:tr h="15191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5658083"/>
                  </a:ext>
                </a:extLst>
              </a:tr>
              <a:tr h="45573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1601510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115.111.563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115.172.421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60.858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79.585.096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594078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115.111.563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115.111.563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79.585.096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6716484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Crédito IVA Concesiones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12.244.238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12.244.238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1.458.304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35457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a la Construcción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87.944.404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87.944.404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71.623.952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537503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Equipamiento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13.140.249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13.140.249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6.002.384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001867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al Mobiliario no Clínico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284.459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284.459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981076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Modificación Contratos Concesiones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1.498.213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1.498.213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500.456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463273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60.858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60.858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481886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928246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516866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23.429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23.429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0422189"/>
                  </a:ext>
                </a:extLst>
              </a:tr>
              <a:tr h="303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468923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489777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631920"/>
                  </a:ext>
                </a:extLst>
              </a:tr>
              <a:tr h="303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12.216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12.216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173761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806152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2.954.728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2.953.728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2.954.394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295439,4%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945987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2.954.728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2.953.728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2.954.394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295439,4%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0187662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6901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626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28441" y="1628800"/>
            <a:ext cx="7886703" cy="3716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1 de 2 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8649" y="890399"/>
            <a:ext cx="788649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02: INVERSIÓN SECTORIAL EN SALUD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B6D1846-3029-4A71-A567-1E1095A89390}"/>
              </a:ext>
            </a:extLst>
          </p:cNvPr>
          <p:cNvGraphicFramePr>
            <a:graphicFrameLocks noGrp="1"/>
          </p:cNvGraphicFramePr>
          <p:nvPr/>
        </p:nvGraphicFramePr>
        <p:xfrm>
          <a:off x="628649" y="2066646"/>
          <a:ext cx="7886702" cy="3869296"/>
        </p:xfrm>
        <a:graphic>
          <a:graphicData uri="http://schemas.openxmlformats.org/drawingml/2006/table">
            <a:tbl>
              <a:tblPr/>
              <a:tblGrid>
                <a:gridCol w="693083">
                  <a:extLst>
                    <a:ext uri="{9D8B030D-6E8A-4147-A177-3AD203B41FA5}">
                      <a16:colId xmlns:a16="http://schemas.microsoft.com/office/drawing/2014/main" val="3383432016"/>
                    </a:ext>
                  </a:extLst>
                </a:gridCol>
                <a:gridCol w="259906">
                  <a:extLst>
                    <a:ext uri="{9D8B030D-6E8A-4147-A177-3AD203B41FA5}">
                      <a16:colId xmlns:a16="http://schemas.microsoft.com/office/drawing/2014/main" val="1177609844"/>
                    </a:ext>
                  </a:extLst>
                </a:gridCol>
                <a:gridCol w="268569">
                  <a:extLst>
                    <a:ext uri="{9D8B030D-6E8A-4147-A177-3AD203B41FA5}">
                      <a16:colId xmlns:a16="http://schemas.microsoft.com/office/drawing/2014/main" val="3646907414"/>
                    </a:ext>
                  </a:extLst>
                </a:gridCol>
                <a:gridCol w="2321826">
                  <a:extLst>
                    <a:ext uri="{9D8B030D-6E8A-4147-A177-3AD203B41FA5}">
                      <a16:colId xmlns:a16="http://schemas.microsoft.com/office/drawing/2014/main" val="3319552558"/>
                    </a:ext>
                  </a:extLst>
                </a:gridCol>
                <a:gridCol w="693083">
                  <a:extLst>
                    <a:ext uri="{9D8B030D-6E8A-4147-A177-3AD203B41FA5}">
                      <a16:colId xmlns:a16="http://schemas.microsoft.com/office/drawing/2014/main" val="3316454751"/>
                    </a:ext>
                  </a:extLst>
                </a:gridCol>
                <a:gridCol w="693083">
                  <a:extLst>
                    <a:ext uri="{9D8B030D-6E8A-4147-A177-3AD203B41FA5}">
                      <a16:colId xmlns:a16="http://schemas.microsoft.com/office/drawing/2014/main" val="1046104217"/>
                    </a:ext>
                  </a:extLst>
                </a:gridCol>
                <a:gridCol w="785493">
                  <a:extLst>
                    <a:ext uri="{9D8B030D-6E8A-4147-A177-3AD203B41FA5}">
                      <a16:colId xmlns:a16="http://schemas.microsoft.com/office/drawing/2014/main" val="2024930263"/>
                    </a:ext>
                  </a:extLst>
                </a:gridCol>
                <a:gridCol w="785493">
                  <a:extLst>
                    <a:ext uri="{9D8B030D-6E8A-4147-A177-3AD203B41FA5}">
                      <a16:colId xmlns:a16="http://schemas.microsoft.com/office/drawing/2014/main" val="185065586"/>
                    </a:ext>
                  </a:extLst>
                </a:gridCol>
                <a:gridCol w="693083">
                  <a:extLst>
                    <a:ext uri="{9D8B030D-6E8A-4147-A177-3AD203B41FA5}">
                      <a16:colId xmlns:a16="http://schemas.microsoft.com/office/drawing/2014/main" val="1995071554"/>
                    </a:ext>
                  </a:extLst>
                </a:gridCol>
                <a:gridCol w="693083">
                  <a:extLst>
                    <a:ext uri="{9D8B030D-6E8A-4147-A177-3AD203B41FA5}">
                      <a16:colId xmlns:a16="http://schemas.microsoft.com/office/drawing/2014/main" val="1920520446"/>
                    </a:ext>
                  </a:extLst>
                </a:gridCol>
              </a:tblGrid>
              <a:tr h="14810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57" marR="9257" marT="9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7" marR="9257" marT="9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681504"/>
                  </a:ext>
                </a:extLst>
              </a:tr>
              <a:tr h="45357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460337"/>
                  </a:ext>
                </a:extLst>
              </a:tr>
              <a:tr h="157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886.092.547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757.515.102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-128.577.445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244.641.604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010470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58.306.578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29.448.820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-28.857.758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156638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733.952.985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4.244.680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-729.708.305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45001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733.952.985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4.244.680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-729.708.305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596787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92.340.000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19.619.516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-72.720.484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930833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92.340.000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19.619.516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-72.720.484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138792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Anticipo Contratista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92.340.000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19.619.516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-72.720.484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256439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702.709.102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702.709.102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243.640.179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330350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702.709.102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702.709.102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243.640.179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5766692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1.391.169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1.391.169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236.335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783663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43.238.315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43.238.315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13.812.187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606755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5.524.930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5.524.930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526554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5.830.861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5.830.861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1.638.134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890292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27.786.080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27.786.080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15.454.633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849489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50.366.223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50.366.223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26.204.667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841500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105.969.166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105.969.166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69.081.345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3843712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11.803.716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11.803.716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1.242.263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565703"/>
                  </a:ext>
                </a:extLst>
              </a:tr>
              <a:tr h="2962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3.916.306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3.916.306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740.936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4847085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123.681.675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123.681.675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23.975.472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516215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25.413.529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25.413.529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6.058.788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6006147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6.994.205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6.994.205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2.869.368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903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3101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28650" y="1556792"/>
            <a:ext cx="7940486" cy="3069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8651" y="767180"/>
            <a:ext cx="78867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02: INVERSIÓN SECTORIAL EN SALUD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704EA5B-AF6A-43CD-9F4C-7758DE41BB9E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2205496"/>
          <a:ext cx="7886701" cy="3591595"/>
        </p:xfrm>
        <a:graphic>
          <a:graphicData uri="http://schemas.openxmlformats.org/drawingml/2006/table">
            <a:tbl>
              <a:tblPr/>
              <a:tblGrid>
                <a:gridCol w="693083">
                  <a:extLst>
                    <a:ext uri="{9D8B030D-6E8A-4147-A177-3AD203B41FA5}">
                      <a16:colId xmlns:a16="http://schemas.microsoft.com/office/drawing/2014/main" val="2835542260"/>
                    </a:ext>
                  </a:extLst>
                </a:gridCol>
                <a:gridCol w="259905">
                  <a:extLst>
                    <a:ext uri="{9D8B030D-6E8A-4147-A177-3AD203B41FA5}">
                      <a16:colId xmlns:a16="http://schemas.microsoft.com/office/drawing/2014/main" val="1854373727"/>
                    </a:ext>
                  </a:extLst>
                </a:gridCol>
                <a:gridCol w="268569">
                  <a:extLst>
                    <a:ext uri="{9D8B030D-6E8A-4147-A177-3AD203B41FA5}">
                      <a16:colId xmlns:a16="http://schemas.microsoft.com/office/drawing/2014/main" val="1148803940"/>
                    </a:ext>
                  </a:extLst>
                </a:gridCol>
                <a:gridCol w="2321826">
                  <a:extLst>
                    <a:ext uri="{9D8B030D-6E8A-4147-A177-3AD203B41FA5}">
                      <a16:colId xmlns:a16="http://schemas.microsoft.com/office/drawing/2014/main" val="3148900041"/>
                    </a:ext>
                  </a:extLst>
                </a:gridCol>
                <a:gridCol w="693083">
                  <a:extLst>
                    <a:ext uri="{9D8B030D-6E8A-4147-A177-3AD203B41FA5}">
                      <a16:colId xmlns:a16="http://schemas.microsoft.com/office/drawing/2014/main" val="294323788"/>
                    </a:ext>
                  </a:extLst>
                </a:gridCol>
                <a:gridCol w="693083">
                  <a:extLst>
                    <a:ext uri="{9D8B030D-6E8A-4147-A177-3AD203B41FA5}">
                      <a16:colId xmlns:a16="http://schemas.microsoft.com/office/drawing/2014/main" val="1798778932"/>
                    </a:ext>
                  </a:extLst>
                </a:gridCol>
                <a:gridCol w="785493">
                  <a:extLst>
                    <a:ext uri="{9D8B030D-6E8A-4147-A177-3AD203B41FA5}">
                      <a16:colId xmlns:a16="http://schemas.microsoft.com/office/drawing/2014/main" val="2009735561"/>
                    </a:ext>
                  </a:extLst>
                </a:gridCol>
                <a:gridCol w="785493">
                  <a:extLst>
                    <a:ext uri="{9D8B030D-6E8A-4147-A177-3AD203B41FA5}">
                      <a16:colId xmlns:a16="http://schemas.microsoft.com/office/drawing/2014/main" val="575670256"/>
                    </a:ext>
                  </a:extLst>
                </a:gridCol>
                <a:gridCol w="693083">
                  <a:extLst>
                    <a:ext uri="{9D8B030D-6E8A-4147-A177-3AD203B41FA5}">
                      <a16:colId xmlns:a16="http://schemas.microsoft.com/office/drawing/2014/main" val="320485435"/>
                    </a:ext>
                  </a:extLst>
                </a:gridCol>
                <a:gridCol w="693083">
                  <a:extLst>
                    <a:ext uri="{9D8B030D-6E8A-4147-A177-3AD203B41FA5}">
                      <a16:colId xmlns:a16="http://schemas.microsoft.com/office/drawing/2014/main" val="1361358614"/>
                    </a:ext>
                  </a:extLst>
                </a:gridCol>
              </a:tblGrid>
              <a:tr h="14810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57" marR="9257" marT="9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7" marR="9257" marT="9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10828"/>
                  </a:ext>
                </a:extLst>
              </a:tr>
              <a:tr h="29621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720749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36.525.532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36.525.532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22.803.442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645443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3.905.162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3.905.162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122.118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667555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2.935.436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2.935.436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381.883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572170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38.963.352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38.963.352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7.828.487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006171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47.836.316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47.836.316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10.855.807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141958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6.762.657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6.762.657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2.074.962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653933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4.376.394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4.376.394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112.053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396686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4.103.531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4.103.531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287.963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180249"/>
                  </a:ext>
                </a:extLst>
              </a:tr>
              <a:tr h="2962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2.275.761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2.275.761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25.643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5323454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2.490.211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2.490.211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25.488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992816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7.596.868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7.596.868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1.786.253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648236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18.187.538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18.187.538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1.779.248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341959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18.027.013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18.027.013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1.432.437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16490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5.589.358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5.589.358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1.065.415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603065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49.938.191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49.938.191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9.228.622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226101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12.532.613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12.532.613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1.809.256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136025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28.746.994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28.746.994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20.706.974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339905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1.492.984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1.492.984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1.001.425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113731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1.405.036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1.405.036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927.507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813344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87.948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87.948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73.918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25996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214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971599" y="6356350"/>
            <a:ext cx="6840759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Elaboración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923E992D-2DDA-40CC-A051-2382388D29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4837501"/>
              </p:ext>
            </p:extLst>
          </p:nvPr>
        </p:nvGraphicFramePr>
        <p:xfrm>
          <a:off x="899592" y="1628800"/>
          <a:ext cx="6912767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1 Título"/>
          <p:cNvSpPr txBox="1">
            <a:spLocks/>
          </p:cNvSpPr>
          <p:nvPr/>
        </p:nvSpPr>
        <p:spPr>
          <a:xfrm>
            <a:off x="871514" y="733675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</p:spTree>
    <p:extLst>
      <p:ext uri="{BB962C8B-B14F-4D97-AF65-F5344CB8AC3E}">
        <p14:creationId xmlns:p14="http://schemas.microsoft.com/office/powerpoint/2010/main" val="23424225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21362" y="1541069"/>
            <a:ext cx="7886699" cy="2491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8650" y="823144"/>
            <a:ext cx="78866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11. PROGRAMA 01: SUPERINTENDENCIA DE SALUD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2EFA20A-D18F-4DD1-AB7B-3A90A21D842D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2022214"/>
          <a:ext cx="7886699" cy="3958160"/>
        </p:xfrm>
        <a:graphic>
          <a:graphicData uri="http://schemas.openxmlformats.org/drawingml/2006/table">
            <a:tbl>
              <a:tblPr/>
              <a:tblGrid>
                <a:gridCol w="709714">
                  <a:extLst>
                    <a:ext uri="{9D8B030D-6E8A-4147-A177-3AD203B41FA5}">
                      <a16:colId xmlns:a16="http://schemas.microsoft.com/office/drawing/2014/main" val="1309332904"/>
                    </a:ext>
                  </a:extLst>
                </a:gridCol>
                <a:gridCol w="266143">
                  <a:extLst>
                    <a:ext uri="{9D8B030D-6E8A-4147-A177-3AD203B41FA5}">
                      <a16:colId xmlns:a16="http://schemas.microsoft.com/office/drawing/2014/main" val="3950209783"/>
                    </a:ext>
                  </a:extLst>
                </a:gridCol>
                <a:gridCol w="275014">
                  <a:extLst>
                    <a:ext uri="{9D8B030D-6E8A-4147-A177-3AD203B41FA5}">
                      <a16:colId xmlns:a16="http://schemas.microsoft.com/office/drawing/2014/main" val="721448520"/>
                    </a:ext>
                  </a:extLst>
                </a:gridCol>
                <a:gridCol w="2188286">
                  <a:extLst>
                    <a:ext uri="{9D8B030D-6E8A-4147-A177-3AD203B41FA5}">
                      <a16:colId xmlns:a16="http://schemas.microsoft.com/office/drawing/2014/main" val="3016683834"/>
                    </a:ext>
                  </a:extLst>
                </a:gridCol>
                <a:gridCol w="709714">
                  <a:extLst>
                    <a:ext uri="{9D8B030D-6E8A-4147-A177-3AD203B41FA5}">
                      <a16:colId xmlns:a16="http://schemas.microsoft.com/office/drawing/2014/main" val="3910842063"/>
                    </a:ext>
                  </a:extLst>
                </a:gridCol>
                <a:gridCol w="709714">
                  <a:extLst>
                    <a:ext uri="{9D8B030D-6E8A-4147-A177-3AD203B41FA5}">
                      <a16:colId xmlns:a16="http://schemas.microsoft.com/office/drawing/2014/main" val="1648384739"/>
                    </a:ext>
                  </a:extLst>
                </a:gridCol>
                <a:gridCol w="804343">
                  <a:extLst>
                    <a:ext uri="{9D8B030D-6E8A-4147-A177-3AD203B41FA5}">
                      <a16:colId xmlns:a16="http://schemas.microsoft.com/office/drawing/2014/main" val="4039574205"/>
                    </a:ext>
                  </a:extLst>
                </a:gridCol>
                <a:gridCol w="804343">
                  <a:extLst>
                    <a:ext uri="{9D8B030D-6E8A-4147-A177-3AD203B41FA5}">
                      <a16:colId xmlns:a16="http://schemas.microsoft.com/office/drawing/2014/main" val="1648816983"/>
                    </a:ext>
                  </a:extLst>
                </a:gridCol>
                <a:gridCol w="709714">
                  <a:extLst>
                    <a:ext uri="{9D8B030D-6E8A-4147-A177-3AD203B41FA5}">
                      <a16:colId xmlns:a16="http://schemas.microsoft.com/office/drawing/2014/main" val="3770568721"/>
                    </a:ext>
                  </a:extLst>
                </a:gridCol>
                <a:gridCol w="709714">
                  <a:extLst>
                    <a:ext uri="{9D8B030D-6E8A-4147-A177-3AD203B41FA5}">
                      <a16:colId xmlns:a16="http://schemas.microsoft.com/office/drawing/2014/main" val="3840987741"/>
                    </a:ext>
                  </a:extLst>
                </a:gridCol>
              </a:tblGrid>
              <a:tr h="15191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5675535"/>
                  </a:ext>
                </a:extLst>
              </a:tr>
              <a:tr h="46522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208944"/>
                  </a:ext>
                </a:extLst>
              </a:tr>
              <a:tr h="161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14.855.910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15.330.088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474.178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9.226.343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2473335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11.301.057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11.150.667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-150.390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6.727.224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966743"/>
                  </a:ext>
                </a:extLst>
              </a:tr>
              <a:tr h="161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2.766.565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2.891.325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124.760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1.310.813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905808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264062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755168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87.859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87.859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599205"/>
                  </a:ext>
                </a:extLst>
              </a:tr>
              <a:tr h="282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30.756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30.756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4920519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943628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121152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Modernización del Estado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017001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9.778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6643,4%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501213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284603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065785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95.559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95.559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729974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547647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87.210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87.210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117128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486.384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1.063.144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576.760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1.058.975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466252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221.477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221.477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219.575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755790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263.907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263.907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261.640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79185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577.760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576.760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577.760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57776,0%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555803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2440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105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99693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52EFE38F-1FE1-428A-9BF4-C545346F84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4723775"/>
              </p:ext>
            </p:extLst>
          </p:nvPr>
        </p:nvGraphicFramePr>
        <p:xfrm>
          <a:off x="539552" y="2057400"/>
          <a:ext cx="7776864" cy="3459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4962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99160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F2C13B57-C247-4154-9BDC-3D33CFC6CE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7682094"/>
              </p:ext>
            </p:extLst>
          </p:nvPr>
        </p:nvGraphicFramePr>
        <p:xfrm>
          <a:off x="539552" y="2057400"/>
          <a:ext cx="7704856" cy="3387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5517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3" y="819753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 SALUD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50817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ADE9638-4E0E-4AF1-AAA5-8689F27DF1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76545"/>
              </p:ext>
            </p:extLst>
          </p:nvPr>
        </p:nvGraphicFramePr>
        <p:xfrm>
          <a:off x="539552" y="2109787"/>
          <a:ext cx="7920877" cy="2638425"/>
        </p:xfrm>
        <a:graphic>
          <a:graphicData uri="http://schemas.openxmlformats.org/drawingml/2006/table">
            <a:tbl>
              <a:tblPr/>
              <a:tblGrid>
                <a:gridCol w="333657">
                  <a:extLst>
                    <a:ext uri="{9D8B030D-6E8A-4147-A177-3AD203B41FA5}">
                      <a16:colId xmlns:a16="http://schemas.microsoft.com/office/drawing/2014/main" val="4224885274"/>
                    </a:ext>
                  </a:extLst>
                </a:gridCol>
                <a:gridCol w="2446819">
                  <a:extLst>
                    <a:ext uri="{9D8B030D-6E8A-4147-A177-3AD203B41FA5}">
                      <a16:colId xmlns:a16="http://schemas.microsoft.com/office/drawing/2014/main" val="288837910"/>
                    </a:ext>
                  </a:extLst>
                </a:gridCol>
                <a:gridCol w="823715">
                  <a:extLst>
                    <a:ext uri="{9D8B030D-6E8A-4147-A177-3AD203B41FA5}">
                      <a16:colId xmlns:a16="http://schemas.microsoft.com/office/drawing/2014/main" val="2186492576"/>
                    </a:ext>
                  </a:extLst>
                </a:gridCol>
                <a:gridCol w="889752">
                  <a:extLst>
                    <a:ext uri="{9D8B030D-6E8A-4147-A177-3AD203B41FA5}">
                      <a16:colId xmlns:a16="http://schemas.microsoft.com/office/drawing/2014/main" val="1061031566"/>
                    </a:ext>
                  </a:extLst>
                </a:gridCol>
                <a:gridCol w="945361">
                  <a:extLst>
                    <a:ext uri="{9D8B030D-6E8A-4147-A177-3AD203B41FA5}">
                      <a16:colId xmlns:a16="http://schemas.microsoft.com/office/drawing/2014/main" val="2856768604"/>
                    </a:ext>
                  </a:extLst>
                </a:gridCol>
                <a:gridCol w="823715">
                  <a:extLst>
                    <a:ext uri="{9D8B030D-6E8A-4147-A177-3AD203B41FA5}">
                      <a16:colId xmlns:a16="http://schemas.microsoft.com/office/drawing/2014/main" val="4290535759"/>
                    </a:ext>
                  </a:extLst>
                </a:gridCol>
                <a:gridCol w="823715">
                  <a:extLst>
                    <a:ext uri="{9D8B030D-6E8A-4147-A177-3AD203B41FA5}">
                      <a16:colId xmlns:a16="http://schemas.microsoft.com/office/drawing/2014/main" val="2474704501"/>
                    </a:ext>
                  </a:extLst>
                </a:gridCol>
                <a:gridCol w="834143">
                  <a:extLst>
                    <a:ext uri="{9D8B030D-6E8A-4147-A177-3AD203B41FA5}">
                      <a16:colId xmlns:a16="http://schemas.microsoft.com/office/drawing/2014/main" val="2588427812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2342137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70794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9.991.811.120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11.046.380.794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1.054.569.674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6.421.814.222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5926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3.324.331.282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3.489.686.791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165.355.509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2.152.886.968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94102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1.758.986.697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2.266.886.738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507.900.041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1.371.380.867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6764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1.284.855.566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1.585.195.202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300.339.636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994.813.908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111939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2.338.618.199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2.398.803.503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60.185.304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1.400.174.707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12326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837.767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900.917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64517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635.537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16.359.591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15.724.054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15.735.925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145410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72.524.653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157.318.121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84.793.468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19.656.735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74382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734.978.985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634.996.418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-99.982.567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175.671.129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84421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106.910.883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106.910.883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66.036.228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91827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115.111.563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115.111.563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79.585.096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85861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254.010.368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274.201.447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20.191.079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145.472.307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32384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549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386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3" y="819753"/>
            <a:ext cx="792088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 SALUD RESUMEN POR CAPÍTULOS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3" y="160352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A0DDADEC-BC46-4DA0-AC48-9FF8E49FAB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349214"/>
              </p:ext>
            </p:extLst>
          </p:nvPr>
        </p:nvGraphicFramePr>
        <p:xfrm>
          <a:off x="562915" y="2132855"/>
          <a:ext cx="7886699" cy="2323758"/>
        </p:xfrm>
        <a:graphic>
          <a:graphicData uri="http://schemas.openxmlformats.org/drawingml/2006/table">
            <a:tbl>
              <a:tblPr/>
              <a:tblGrid>
                <a:gridCol w="246368">
                  <a:extLst>
                    <a:ext uri="{9D8B030D-6E8A-4147-A177-3AD203B41FA5}">
                      <a16:colId xmlns:a16="http://schemas.microsoft.com/office/drawing/2014/main" val="1897973258"/>
                    </a:ext>
                  </a:extLst>
                </a:gridCol>
                <a:gridCol w="316758">
                  <a:extLst>
                    <a:ext uri="{9D8B030D-6E8A-4147-A177-3AD203B41FA5}">
                      <a16:colId xmlns:a16="http://schemas.microsoft.com/office/drawing/2014/main" val="1736053439"/>
                    </a:ext>
                  </a:extLst>
                </a:gridCol>
                <a:gridCol w="2384487">
                  <a:extLst>
                    <a:ext uri="{9D8B030D-6E8A-4147-A177-3AD203B41FA5}">
                      <a16:colId xmlns:a16="http://schemas.microsoft.com/office/drawing/2014/main" val="4123952006"/>
                    </a:ext>
                  </a:extLst>
                </a:gridCol>
                <a:gridCol w="938544">
                  <a:extLst>
                    <a:ext uri="{9D8B030D-6E8A-4147-A177-3AD203B41FA5}">
                      <a16:colId xmlns:a16="http://schemas.microsoft.com/office/drawing/2014/main" val="2214673694"/>
                    </a:ext>
                  </a:extLst>
                </a:gridCol>
                <a:gridCol w="891616">
                  <a:extLst>
                    <a:ext uri="{9D8B030D-6E8A-4147-A177-3AD203B41FA5}">
                      <a16:colId xmlns:a16="http://schemas.microsoft.com/office/drawing/2014/main" val="1972788723"/>
                    </a:ext>
                  </a:extLst>
                </a:gridCol>
                <a:gridCol w="809494">
                  <a:extLst>
                    <a:ext uri="{9D8B030D-6E8A-4147-A177-3AD203B41FA5}">
                      <a16:colId xmlns:a16="http://schemas.microsoft.com/office/drawing/2014/main" val="2354386195"/>
                    </a:ext>
                  </a:extLst>
                </a:gridCol>
                <a:gridCol w="891616">
                  <a:extLst>
                    <a:ext uri="{9D8B030D-6E8A-4147-A177-3AD203B41FA5}">
                      <a16:colId xmlns:a16="http://schemas.microsoft.com/office/drawing/2014/main" val="671003575"/>
                    </a:ext>
                  </a:extLst>
                </a:gridCol>
                <a:gridCol w="703908">
                  <a:extLst>
                    <a:ext uri="{9D8B030D-6E8A-4147-A177-3AD203B41FA5}">
                      <a16:colId xmlns:a16="http://schemas.microsoft.com/office/drawing/2014/main" val="2817055465"/>
                    </a:ext>
                  </a:extLst>
                </a:gridCol>
                <a:gridCol w="703908">
                  <a:extLst>
                    <a:ext uri="{9D8B030D-6E8A-4147-A177-3AD203B41FA5}">
                      <a16:colId xmlns:a16="http://schemas.microsoft.com/office/drawing/2014/main" val="791338118"/>
                    </a:ext>
                  </a:extLst>
                </a:gridCol>
              </a:tblGrid>
              <a:tr h="4225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360151"/>
                  </a:ext>
                </a:extLst>
              </a:tr>
              <a:tr h="176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11.806.103.338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13.225.807.260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1.419.703.922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7.811.300.340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302954"/>
                  </a:ext>
                </a:extLst>
              </a:tr>
              <a:tr h="14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Fondo Nacional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8.284.041.293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9.250.304.647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966.263.354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5.571.802.890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113050"/>
                  </a:ext>
                </a:extLst>
              </a:tr>
              <a:tr h="14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Primaria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2.051.917.887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58.832.118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1.222.810.306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706877"/>
                  </a:ext>
                </a:extLst>
              </a:tr>
              <a:tr h="14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Prestaciones Institucionales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1.923.584.726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394.608.450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1.016.687.144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367579"/>
                  </a:ext>
                </a:extLst>
              </a:tr>
              <a:tr h="14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Hospitales GRD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3.342.018.426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176.065.992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2.126.258.677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1426619"/>
                  </a:ext>
                </a:extLst>
              </a:tr>
              <a:tr h="176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SALUD PÚBLICA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35.672.287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42.541.035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6.868.748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20.823.351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298703"/>
                  </a:ext>
                </a:extLst>
              </a:tr>
              <a:tr h="176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CENTRAL NACIONAL DE ABASTECIMIENTOS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10.954.781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11.475.028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520.247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7.052.136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677949"/>
                  </a:ext>
                </a:extLst>
              </a:tr>
              <a:tr h="176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494.398.167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557.024.468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62.626.301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353.302.680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212154"/>
                  </a:ext>
                </a:extLst>
              </a:tr>
              <a:tr h="176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REDES ASISTENCIALES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1.080.664.915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1.072.258.993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-8.405.922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369.910.738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599455"/>
                  </a:ext>
                </a:extLst>
              </a:tr>
              <a:tr h="14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Subsecretaría de Redes Asistenciales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194.572.368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314.743.891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120.171.523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125.269.134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681094"/>
                  </a:ext>
                </a:extLst>
              </a:tr>
              <a:tr h="14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Sectorial de Salud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886.092.547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757.515.102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-128.577.445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244.641.604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599677"/>
                  </a:ext>
                </a:extLst>
              </a:tr>
              <a:tr h="176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SUPRINTENDENCIA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14.855.910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15.330.088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474.178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9.226.343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4698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347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3" y="160352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28650" y="790445"/>
            <a:ext cx="78866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RESUMEN POR CAPÍTULOS REGIONALIZADOS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574FD8E-940D-4C08-9EC2-1D29FEFD65F9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2513292"/>
          <a:ext cx="7886699" cy="2976003"/>
        </p:xfrm>
        <a:graphic>
          <a:graphicData uri="http://schemas.openxmlformats.org/drawingml/2006/table">
            <a:tbl>
              <a:tblPr/>
              <a:tblGrid>
                <a:gridCol w="344908">
                  <a:extLst>
                    <a:ext uri="{9D8B030D-6E8A-4147-A177-3AD203B41FA5}">
                      <a16:colId xmlns:a16="http://schemas.microsoft.com/office/drawing/2014/main" val="3801616743"/>
                    </a:ext>
                  </a:extLst>
                </a:gridCol>
                <a:gridCol w="3313585">
                  <a:extLst>
                    <a:ext uri="{9D8B030D-6E8A-4147-A177-3AD203B41FA5}">
                      <a16:colId xmlns:a16="http://schemas.microsoft.com/office/drawing/2014/main" val="4154276814"/>
                    </a:ext>
                  </a:extLst>
                </a:gridCol>
                <a:gridCol w="739089">
                  <a:extLst>
                    <a:ext uri="{9D8B030D-6E8A-4147-A177-3AD203B41FA5}">
                      <a16:colId xmlns:a16="http://schemas.microsoft.com/office/drawing/2014/main" val="977364361"/>
                    </a:ext>
                  </a:extLst>
                </a:gridCol>
                <a:gridCol w="739089">
                  <a:extLst>
                    <a:ext uri="{9D8B030D-6E8A-4147-A177-3AD203B41FA5}">
                      <a16:colId xmlns:a16="http://schemas.microsoft.com/office/drawing/2014/main" val="3616908877"/>
                    </a:ext>
                  </a:extLst>
                </a:gridCol>
                <a:gridCol w="729851">
                  <a:extLst>
                    <a:ext uri="{9D8B030D-6E8A-4147-A177-3AD203B41FA5}">
                      <a16:colId xmlns:a16="http://schemas.microsoft.com/office/drawing/2014/main" val="2351801036"/>
                    </a:ext>
                  </a:extLst>
                </a:gridCol>
                <a:gridCol w="714453">
                  <a:extLst>
                    <a:ext uri="{9D8B030D-6E8A-4147-A177-3AD203B41FA5}">
                      <a16:colId xmlns:a16="http://schemas.microsoft.com/office/drawing/2014/main" val="3942311566"/>
                    </a:ext>
                  </a:extLst>
                </a:gridCol>
                <a:gridCol w="640544">
                  <a:extLst>
                    <a:ext uri="{9D8B030D-6E8A-4147-A177-3AD203B41FA5}">
                      <a16:colId xmlns:a16="http://schemas.microsoft.com/office/drawing/2014/main" val="1559489644"/>
                    </a:ext>
                  </a:extLst>
                </a:gridCol>
                <a:gridCol w="665180">
                  <a:extLst>
                    <a:ext uri="{9D8B030D-6E8A-4147-A177-3AD203B41FA5}">
                      <a16:colId xmlns:a16="http://schemas.microsoft.com/office/drawing/2014/main" val="4036278922"/>
                    </a:ext>
                  </a:extLst>
                </a:gridCol>
              </a:tblGrid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1876636"/>
                  </a:ext>
                </a:extLst>
              </a:tr>
              <a:tr h="452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63258"/>
                  </a:ext>
                </a:extLst>
              </a:tr>
              <a:tr h="1571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Servicio de Salud de Arica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82.835.345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102.022.889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19.187.544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59.447.405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6042516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Iquique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115.505.197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176.810.519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61.305.322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97.939.170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928904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Antofagasta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203.033.883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242.975.517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39.941.634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165.127.186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9162827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Atacama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102.962.230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125.004.164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22.041.934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81.641.115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997151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Coquimbo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227.129.038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297.737.167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70.608.129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219.388.521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350430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182.977.737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260.871.017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77.893.280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157.396.875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362985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276.854.380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437.565.349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160.710.969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266.172.846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5522739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98.167.507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122.326.015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24.158.508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71.133.347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87596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1628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Ohiggins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274.335.639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316.462.951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42.127.312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208.053.336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443772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351.687.684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514.531.805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162.844.121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282.202.801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463444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168.919.053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225.113.797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56.194.744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146.111.105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824477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273.066.631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313.377.452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40.310.821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202.705.789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818765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158.903.260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213.149.747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54.246.487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140.157.759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406923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Biobío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165.482.170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189.918.272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24.436.102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125.111.200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512666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66.910.640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77.731.171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10.820.531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56.365.879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079116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88.232.671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146.470.400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58.237.729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81.989.887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626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999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3" y="160352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456324" y="790445"/>
            <a:ext cx="61580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RESUMEN POR CAPÍTULOS REGIONALIZADOS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3F35B3B-F368-4CD6-A569-D553B51E48F9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2448596"/>
          <a:ext cx="7886699" cy="3105395"/>
        </p:xfrm>
        <a:graphic>
          <a:graphicData uri="http://schemas.openxmlformats.org/drawingml/2006/table">
            <a:tbl>
              <a:tblPr/>
              <a:tblGrid>
                <a:gridCol w="344908">
                  <a:extLst>
                    <a:ext uri="{9D8B030D-6E8A-4147-A177-3AD203B41FA5}">
                      <a16:colId xmlns:a16="http://schemas.microsoft.com/office/drawing/2014/main" val="168608111"/>
                    </a:ext>
                  </a:extLst>
                </a:gridCol>
                <a:gridCol w="3313585">
                  <a:extLst>
                    <a:ext uri="{9D8B030D-6E8A-4147-A177-3AD203B41FA5}">
                      <a16:colId xmlns:a16="http://schemas.microsoft.com/office/drawing/2014/main" val="3147335851"/>
                    </a:ext>
                  </a:extLst>
                </a:gridCol>
                <a:gridCol w="739089">
                  <a:extLst>
                    <a:ext uri="{9D8B030D-6E8A-4147-A177-3AD203B41FA5}">
                      <a16:colId xmlns:a16="http://schemas.microsoft.com/office/drawing/2014/main" val="3692556930"/>
                    </a:ext>
                  </a:extLst>
                </a:gridCol>
                <a:gridCol w="739089">
                  <a:extLst>
                    <a:ext uri="{9D8B030D-6E8A-4147-A177-3AD203B41FA5}">
                      <a16:colId xmlns:a16="http://schemas.microsoft.com/office/drawing/2014/main" val="991162753"/>
                    </a:ext>
                  </a:extLst>
                </a:gridCol>
                <a:gridCol w="729851">
                  <a:extLst>
                    <a:ext uri="{9D8B030D-6E8A-4147-A177-3AD203B41FA5}">
                      <a16:colId xmlns:a16="http://schemas.microsoft.com/office/drawing/2014/main" val="3004087489"/>
                    </a:ext>
                  </a:extLst>
                </a:gridCol>
                <a:gridCol w="714453">
                  <a:extLst>
                    <a:ext uri="{9D8B030D-6E8A-4147-A177-3AD203B41FA5}">
                      <a16:colId xmlns:a16="http://schemas.microsoft.com/office/drawing/2014/main" val="3826482712"/>
                    </a:ext>
                  </a:extLst>
                </a:gridCol>
                <a:gridCol w="640544">
                  <a:extLst>
                    <a:ext uri="{9D8B030D-6E8A-4147-A177-3AD203B41FA5}">
                      <a16:colId xmlns:a16="http://schemas.microsoft.com/office/drawing/2014/main" val="3374846298"/>
                    </a:ext>
                  </a:extLst>
                </a:gridCol>
                <a:gridCol w="665180">
                  <a:extLst>
                    <a:ext uri="{9D8B030D-6E8A-4147-A177-3AD203B41FA5}">
                      <a16:colId xmlns:a16="http://schemas.microsoft.com/office/drawing/2014/main" val="420561569"/>
                    </a:ext>
                  </a:extLst>
                </a:gridCol>
              </a:tblGrid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5653722"/>
                  </a:ext>
                </a:extLst>
              </a:tr>
              <a:tr h="4436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385717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315.348.988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427.190.495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111.841.507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262.361.602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624474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162.143.804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189.723.707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27.579.903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123.576.983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0661613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1638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109.752.607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129.954.102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20.201.495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86.401.416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146572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184.813.894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209.361.232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24.547.338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136.886.592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343264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82.120.365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95.594.614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13.474.249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58.524.732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4550148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101.797.294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119.880.621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18.083.327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75.335.209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023760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352.538.016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399.798.369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47.260.353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241.957.762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436241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324.012.727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384.477.116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60.464.389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232.469.139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303944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384.712.562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442.526.202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57.813.640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262.811.801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096585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277.242.552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336.058.456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58.815.904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192.621.702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3319459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381.713.629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515.850.421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134.136.792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314.153.421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29064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430.059.800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479.387.663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49.327.863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297.950.525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50479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Contingencias Operacionales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779.588.455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547.955.045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-231.633.410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0195966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55.018.109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62.290.668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7.272.559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44.714.506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810336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10.408.134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10.582.875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174.741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5.267.516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452761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Peñalolén Cordillera Oriente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9.987.338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10.628.861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641.523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6.868.087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6782215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86.981.137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124.159.265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37.178.128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93.860.870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489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235915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623</TotalTime>
  <Words>8803</Words>
  <Application>Microsoft Office PowerPoint</Application>
  <PresentationFormat>Presentación en pantalla (4:3)</PresentationFormat>
  <Paragraphs>4925</Paragraphs>
  <Slides>30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3" baseType="lpstr">
      <vt:lpstr>Arial</vt:lpstr>
      <vt:lpstr>Calibri</vt:lpstr>
      <vt:lpstr>1_Tema de Office</vt:lpstr>
      <vt:lpstr>EJECUCIÓN ACUMULADA DE GASTOS PRESUPUESTARIOS AL MES DE JULIO DE 2020 PARTIDA 16: MINISTERIO DE SALUD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JULIO DE 2020  PARTIDA 16 MINISTERIO DE  SALUD</vt:lpstr>
      <vt:lpstr>Presentación de PowerPoint</vt:lpstr>
      <vt:lpstr>Presentación de PowerPoint</vt:lpstr>
      <vt:lpstr>Presentación de PowerPoint</vt:lpstr>
      <vt:lpstr>EJECUCIÓN ACUMULADA DE GASTOS A JULIO DE 2020  PARTIDA 16.CAPITULO 02. PROGRAMA 01: FONDO NACIONAL DE SALUD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RCATALAN</cp:lastModifiedBy>
  <cp:revision>46</cp:revision>
  <dcterms:created xsi:type="dcterms:W3CDTF">2020-01-06T19:24:32Z</dcterms:created>
  <dcterms:modified xsi:type="dcterms:W3CDTF">2020-09-14T00:41:23Z</dcterms:modified>
</cp:coreProperties>
</file>