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25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</a:t>
            </a:r>
            <a:r>
              <a:rPr lang="es-CL" sz="1200" b="1" baseline="0"/>
              <a:t> Presupuesto Inicial Por Subtítulos de Gastos</a:t>
            </a:r>
            <a:endParaRPr lang="es-CL" sz="1200" b="1"/>
          </a:p>
        </c:rich>
      </c:tx>
      <c:layout>
        <c:manualLayout>
          <c:xMode val="edge"/>
          <c:yMode val="edge"/>
          <c:x val="0.14176565289933554"/>
          <c:y val="2.6086965452572903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BD6-4796-BF03-F15ED160220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89C-4C3D-8D23-AD7B1846966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89C-4C3D-8D23-AD7B1846966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89C-4C3D-8D23-AD7B1846966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'[20.xlsx]Partida 20'!$C$58:$C$61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'[20.xlsx]Partida 20'!$D$58:$D$61</c:f>
              <c:numCache>
                <c:formatCode>#,##0</c:formatCode>
                <c:ptCount val="4"/>
                <c:pt idx="0">
                  <c:v>13173501</c:v>
                </c:pt>
                <c:pt idx="1">
                  <c:v>4100478</c:v>
                </c:pt>
                <c:pt idx="2">
                  <c:v>11327509</c:v>
                </c:pt>
                <c:pt idx="3">
                  <c:v>3402280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D6-4796-BF03-F15ED16022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ayout>
        <c:manualLayout>
          <c:xMode val="edge"/>
          <c:yMode val="edge"/>
          <c:x val="7.8333163469910913E-2"/>
          <c:y val="0.81390863046229522"/>
          <c:w val="0.77860352326279558"/>
          <c:h val="0.160450457801612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Disdtribución presupuesto Inicial por Capítulos</a:t>
            </a:r>
          </a:p>
        </c:rich>
      </c:tx>
      <c:layout>
        <c:manualLayout>
          <c:xMode val="edge"/>
          <c:yMode val="edge"/>
          <c:x val="0.11439884918231374"/>
          <c:y val="3.2407407407407406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5.0925337632079971E-17"/>
                  <c:y val="6.9444444444444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48-4278-9C0F-1BB10C98E4A9}"/>
                </c:ext>
              </c:extLst>
            </c:dLbl>
            <c:dLbl>
              <c:idx val="1"/>
              <c:layout>
                <c:manualLayout>
                  <c:x val="0"/>
                  <c:y val="6.4814814814814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648-4278-9C0F-1BB10C98E4A9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'[20.xlsx]Resumen Capítulos '!$AI$6:$AI$7</c:f>
              <c:strCache>
                <c:ptCount val="2"/>
                <c:pt idx="0">
                  <c:v>Secretaría General de Gobierno</c:v>
                </c:pt>
                <c:pt idx="1">
                  <c:v>Consejo Nacional de Televisión</c:v>
                </c:pt>
              </c:strCache>
            </c:strRef>
          </c:cat>
          <c:val>
            <c:numRef>
              <c:f>'[20.xlsx]Resumen Capítulos '!$AJ$6:$AJ$7</c:f>
              <c:numCache>
                <c:formatCode>#,##0_ ;[Red]\-#,##0\ </c:formatCode>
                <c:ptCount val="2"/>
                <c:pt idx="0">
                  <c:v>22319249</c:v>
                </c:pt>
                <c:pt idx="1">
                  <c:v>9684519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48-4278-9C0F-1BB10C98E4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80331816"/>
        <c:axId val="480332208"/>
        <c:axId val="0"/>
      </c:bar3DChart>
      <c:catAx>
        <c:axId val="480331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0332208"/>
        <c:crosses val="autoZero"/>
        <c:auto val="1"/>
        <c:lblAlgn val="ctr"/>
        <c:lblOffset val="100"/>
        <c:noMultiLvlLbl val="0"/>
      </c:catAx>
      <c:valAx>
        <c:axId val="480332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0331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2018 - 2019 - 2020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20'!$C$34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20'!$D$33:$O$33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20'!$D$34:$O$34</c:f>
              <c:numCache>
                <c:formatCode>0.0%</c:formatCode>
                <c:ptCount val="12"/>
                <c:pt idx="0">
                  <c:v>4.5999999999999999E-2</c:v>
                </c:pt>
                <c:pt idx="1">
                  <c:v>4.8000000000000001E-2</c:v>
                </c:pt>
                <c:pt idx="2">
                  <c:v>6.8000000000000005E-2</c:v>
                </c:pt>
                <c:pt idx="3">
                  <c:v>5.0999999999999997E-2</c:v>
                </c:pt>
                <c:pt idx="4">
                  <c:v>0.21199999999999999</c:v>
                </c:pt>
                <c:pt idx="5">
                  <c:v>0.06</c:v>
                </c:pt>
                <c:pt idx="6">
                  <c:v>4.8000000000000001E-2</c:v>
                </c:pt>
                <c:pt idx="7">
                  <c:v>5.7000000000000002E-2</c:v>
                </c:pt>
                <c:pt idx="8">
                  <c:v>8.7999999999999995E-2</c:v>
                </c:pt>
                <c:pt idx="9">
                  <c:v>0.185</c:v>
                </c:pt>
                <c:pt idx="10">
                  <c:v>7.5999999999999998E-2</c:v>
                </c:pt>
                <c:pt idx="11">
                  <c:v>0.122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E6-40A2-92E7-AB21DB7E611B}"/>
            </c:ext>
          </c:extLst>
        </c:ser>
        <c:ser>
          <c:idx val="1"/>
          <c:order val="1"/>
          <c:tx>
            <c:strRef>
              <c:f>'Partida 20'!$C$35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dLbl>
              <c:idx val="1"/>
              <c:layout>
                <c:manualLayout>
                  <c:x val="2.517834994972237E-3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5E6-40A2-92E7-AB21DB7E611B}"/>
                </c:ext>
              </c:extLst>
            </c:dLbl>
            <c:dLbl>
              <c:idx val="2"/>
              <c:layout>
                <c:manualLayout>
                  <c:x val="3.0214019939667124E-2"/>
                  <c:y val="-8.57142953559387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5E6-40A2-92E7-AB21DB7E611B}"/>
                </c:ext>
              </c:extLst>
            </c:dLbl>
            <c:dLbl>
              <c:idx val="3"/>
              <c:layout>
                <c:manualLayout>
                  <c:x val="-4.6159774999498344E-17"/>
                  <c:y val="-4.714286244576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5E6-40A2-92E7-AB21DB7E61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20'!$D$33:$O$33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20'!$D$35:$O$35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5.2487914290192554E-2</c:v>
                </c:pt>
                <c:pt idx="2">
                  <c:v>7.5224212248828276E-2</c:v>
                </c:pt>
                <c:pt idx="3">
                  <c:v>5.910263449710107E-2</c:v>
                </c:pt>
                <c:pt idx="4">
                  <c:v>8.2879945979542569E-2</c:v>
                </c:pt>
                <c:pt idx="5">
                  <c:v>0.31485936511961859</c:v>
                </c:pt>
                <c:pt idx="6">
                  <c:v>8.2755516139093988E-2</c:v>
                </c:pt>
                <c:pt idx="7">
                  <c:v>7.829510924459053E-2</c:v>
                </c:pt>
                <c:pt idx="8">
                  <c:v>0.14339630734302375</c:v>
                </c:pt>
                <c:pt idx="9">
                  <c:v>4.4074599416616109E-2</c:v>
                </c:pt>
                <c:pt idx="10">
                  <c:v>3.447439735021425E-2</c:v>
                </c:pt>
                <c:pt idx="11">
                  <c:v>8.9756582088606568E-2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5E6-40A2-92E7-AB21DB7E611B}"/>
            </c:ext>
          </c:extLst>
        </c:ser>
        <c:ser>
          <c:idx val="2"/>
          <c:order val="2"/>
          <c:tx>
            <c:strRef>
              <c:f>'Partida 20'!$C$36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0"/>
              <c:layout>
                <c:manualLayout>
                  <c:x val="1.2589174974861301E-2"/>
                  <c:y val="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5E6-40A2-92E7-AB21DB7E611B}"/>
                </c:ext>
              </c:extLst>
            </c:dLbl>
            <c:dLbl>
              <c:idx val="4"/>
              <c:layout>
                <c:manualLayout>
                  <c:x val="1.007133997988904E-2"/>
                  <c:y val="-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5E6-40A2-92E7-AB21DB7E611B}"/>
                </c:ext>
              </c:extLst>
            </c:dLbl>
            <c:dLbl>
              <c:idx val="5"/>
              <c:layout>
                <c:manualLayout>
                  <c:x val="1.5107009969833562E-2"/>
                  <c:y val="-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5E6-40A2-92E7-AB21DB7E61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20'!$D$33:$O$33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20'!$D$36:$J$36</c:f>
              <c:numCache>
                <c:formatCode>0.0%</c:formatCode>
                <c:ptCount val="7"/>
                <c:pt idx="0">
                  <c:v>4.0267289776628801E-2</c:v>
                </c:pt>
                <c:pt idx="1">
                  <c:v>4.9794917543396246E-2</c:v>
                </c:pt>
                <c:pt idx="2">
                  <c:v>0.26182884196762657</c:v>
                </c:pt>
                <c:pt idx="3">
                  <c:v>5.2585448706780079E-2</c:v>
                </c:pt>
                <c:pt idx="4">
                  <c:v>4.6755765697582351E-2</c:v>
                </c:pt>
                <c:pt idx="5">
                  <c:v>7.0786328263164097E-2</c:v>
                </c:pt>
                <c:pt idx="6">
                  <c:v>8.9100436770642957E-2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5E6-40A2-92E7-AB21DB7E61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6"/>
        <c:axId val="334658776"/>
        <c:axId val="334659168"/>
      </c:barChart>
      <c:catAx>
        <c:axId val="334658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34659168"/>
        <c:crosses val="autoZero"/>
        <c:auto val="0"/>
        <c:lblAlgn val="ctr"/>
        <c:lblOffset val="100"/>
        <c:noMultiLvlLbl val="0"/>
      </c:catAx>
      <c:valAx>
        <c:axId val="33465916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33465877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2018 - 2019 - 2020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996088394042229"/>
          <c:y val="0.13373589805803127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'Partida 20'!$C$30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20'!$D$29:$O$29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20'!$D$30:$O$30</c:f>
              <c:numCache>
                <c:formatCode>0.0%</c:formatCode>
                <c:ptCount val="12"/>
                <c:pt idx="0">
                  <c:v>4.5999999999999999E-2</c:v>
                </c:pt>
                <c:pt idx="1">
                  <c:v>9.4E-2</c:v>
                </c:pt>
                <c:pt idx="2">
                  <c:v>0.16200000000000001</c:v>
                </c:pt>
                <c:pt idx="3">
                  <c:v>0.214</c:v>
                </c:pt>
                <c:pt idx="4">
                  <c:v>0.38700000000000001</c:v>
                </c:pt>
                <c:pt idx="5">
                  <c:v>0.44700000000000001</c:v>
                </c:pt>
                <c:pt idx="6">
                  <c:v>0.505</c:v>
                </c:pt>
                <c:pt idx="7">
                  <c:v>0.56100000000000005</c:v>
                </c:pt>
                <c:pt idx="8">
                  <c:v>0.64900000000000002</c:v>
                </c:pt>
                <c:pt idx="9">
                  <c:v>0.83399999999999996</c:v>
                </c:pt>
                <c:pt idx="10">
                  <c:v>0.91</c:v>
                </c:pt>
                <c:pt idx="11">
                  <c:v>0.98699999999999999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761-4561-802E-474987ADB8DA}"/>
            </c:ext>
          </c:extLst>
        </c:ser>
        <c:ser>
          <c:idx val="1"/>
          <c:order val="1"/>
          <c:tx>
            <c:strRef>
              <c:f>'Partida 20'!$C$31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'Partida 20'!$D$29:$O$29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20'!$D$31:$O$31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8.9233468603848121E-2</c:v>
                </c:pt>
                <c:pt idx="2">
                  <c:v>0.1635945593043063</c:v>
                </c:pt>
                <c:pt idx="3">
                  <c:v>0.22269719380140737</c:v>
                </c:pt>
                <c:pt idx="4">
                  <c:v>0.30557713978094997</c:v>
                </c:pt>
                <c:pt idx="5">
                  <c:v>0.55458593538728584</c:v>
                </c:pt>
                <c:pt idx="6">
                  <c:v>0.62642012055713481</c:v>
                </c:pt>
                <c:pt idx="7">
                  <c:v>0.68324743603803995</c:v>
                </c:pt>
                <c:pt idx="8">
                  <c:v>0.82664374338106361</c:v>
                </c:pt>
                <c:pt idx="9">
                  <c:v>0.87071834279767979</c:v>
                </c:pt>
                <c:pt idx="10">
                  <c:v>0.89998952377933206</c:v>
                </c:pt>
                <c:pt idx="11">
                  <c:v>0.98771469280440993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761-4561-802E-474987ADB8DA}"/>
            </c:ext>
          </c:extLst>
        </c:ser>
        <c:ser>
          <c:idx val="2"/>
          <c:order val="2"/>
          <c:tx>
            <c:strRef>
              <c:f>'Partida 20'!$C$32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9962546816479401E-2"/>
                  <c:y val="-3.85712641812446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937479725146715E-2"/>
                      <c:h val="6.327874727544963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B761-4561-802E-474987ADB8DA}"/>
                </c:ext>
              </c:extLst>
            </c:dLbl>
            <c:dLbl>
              <c:idx val="1"/>
              <c:layout>
                <c:manualLayout>
                  <c:x val="-4.9937578027465693E-2"/>
                  <c:y val="-7.2857151052548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761-4561-802E-474987ADB8DA}"/>
                </c:ext>
              </c:extLst>
            </c:dLbl>
            <c:dLbl>
              <c:idx val="2"/>
              <c:layout>
                <c:manualLayout>
                  <c:x val="-2.9962546816479401E-2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761-4561-802E-474987ADB8DA}"/>
                </c:ext>
              </c:extLst>
            </c:dLbl>
            <c:dLbl>
              <c:idx val="3"/>
              <c:layout>
                <c:manualLayout>
                  <c:x val="-2.9962546816479446E-2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761-4561-802E-474987ADB8DA}"/>
                </c:ext>
              </c:extLst>
            </c:dLbl>
            <c:dLbl>
              <c:idx val="4"/>
              <c:layout>
                <c:manualLayout>
                  <c:x val="-3.2459425717852687E-2"/>
                  <c:y val="-4.714286244576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761-4561-802E-474987ADB8DA}"/>
                </c:ext>
              </c:extLst>
            </c:dLbl>
            <c:dLbl>
              <c:idx val="5"/>
              <c:layout>
                <c:manualLayout>
                  <c:x val="-4.7440699126092382E-2"/>
                  <c:y val="-6.4285721516954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761-4561-802E-474987ADB8DA}"/>
                </c:ext>
              </c:extLst>
            </c:dLbl>
            <c:dLbl>
              <c:idx val="6"/>
              <c:layout>
                <c:manualLayout>
                  <c:x val="-2.2471910112359644E-2"/>
                  <c:y val="-5.14285772135632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761-4561-802E-474987ADB8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20'!$D$29:$O$29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20'!$D$32:$J$32</c:f>
              <c:numCache>
                <c:formatCode>0.0%</c:formatCode>
                <c:ptCount val="7"/>
                <c:pt idx="0">
                  <c:v>4.0267289776628801E-2</c:v>
                </c:pt>
                <c:pt idx="1">
                  <c:v>8.9936288630507691E-2</c:v>
                </c:pt>
                <c:pt idx="2">
                  <c:v>0.33617250688012512</c:v>
                </c:pt>
                <c:pt idx="3">
                  <c:v>0.39312130216098295</c:v>
                </c:pt>
                <c:pt idx="4">
                  <c:v>0.4388104815844569</c:v>
                </c:pt>
                <c:pt idx="5">
                  <c:v>0.50916931980723434</c:v>
                </c:pt>
                <c:pt idx="6">
                  <c:v>0.59826975657787729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B761-4561-802E-474987ADB8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4655248"/>
        <c:axId val="334657600"/>
      </c:lineChart>
      <c:catAx>
        <c:axId val="334655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34657600"/>
        <c:crosses val="autoZero"/>
        <c:auto val="1"/>
        <c:lblAlgn val="ctr"/>
        <c:lblOffset val="100"/>
        <c:tickLblSkip val="1"/>
        <c:noMultiLvlLbl val="0"/>
      </c:catAx>
      <c:valAx>
        <c:axId val="33465760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3465524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4A876726-7309-442F-8D58-0038E5A2D4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AC2081F-354F-43EE-8A09-26A649E3F7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AD6F6-CD35-40A5-82E1-BD37E93812B4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4D1142D-5E80-4C5F-82E8-C2C5B1E84C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0BCD9B0-0B8B-4CDC-801C-1BD73CA76F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5F9BC-8A4C-4158-9A92-C0652BD14B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4832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34CEC-7D52-426B-A33E-66B9A7093067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4757C-832C-441B-BCA3-CC0556F8593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913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472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567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080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3647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597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295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11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48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886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926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79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552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10400" y="7985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CA6B-0E66-4B70-A242-52FE60DE0E7B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84074805-A23C-4212-BB26-13F69B42391C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JULIO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agosto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290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81CCFED-4AF6-44AD-8D3E-C708AA7C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93377330-9F5D-4CBF-973C-94B03C3A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6851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2C27E0A1-8C39-4FD7-95F0-CEC75A4C58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5019190"/>
              </p:ext>
            </p:extLst>
          </p:nvPr>
        </p:nvGraphicFramePr>
        <p:xfrm>
          <a:off x="457200" y="1600201"/>
          <a:ext cx="3682752" cy="4277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BDE0E48B-34D6-4772-BB6D-1BEF5A6531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8769953"/>
              </p:ext>
            </p:extLst>
          </p:nvPr>
        </p:nvGraphicFramePr>
        <p:xfrm>
          <a:off x="4139952" y="1600200"/>
          <a:ext cx="4485184" cy="4277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345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3DE630-FEF5-4C25-8D4F-11C7EE9E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8F0FA7B0-E071-4286-AF5F-AF9DD16C5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65" y="76201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7" name="Imagen 2">
            <a:extLst>
              <a:ext uri="{FF2B5EF4-FFF2-40B4-BE49-F238E27FC236}">
                <a16:creationId xmlns:a16="http://schemas.microsoft.com/office/drawing/2014/main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5991225"/>
            <a:ext cx="7992888" cy="365125"/>
          </a:xfrm>
          <a:prstGeom prst="rect">
            <a:avLst/>
          </a:prstGeom>
        </p:spPr>
      </p:pic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9451758"/>
              </p:ext>
            </p:extLst>
          </p:nvPr>
        </p:nvGraphicFramePr>
        <p:xfrm>
          <a:off x="419165" y="1947333"/>
          <a:ext cx="8210798" cy="3678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8833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5991225"/>
            <a:ext cx="7992888" cy="365125"/>
          </a:xfrm>
          <a:prstGeom prst="rect">
            <a:avLst/>
          </a:prstGeom>
        </p:spPr>
      </p:pic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0006695"/>
              </p:ext>
            </p:extLst>
          </p:nvPr>
        </p:nvGraphicFramePr>
        <p:xfrm>
          <a:off x="457200" y="1947333"/>
          <a:ext cx="8229600" cy="3678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4763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4691" y="836712"/>
            <a:ext cx="72412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64691" y="4808265"/>
            <a:ext cx="543608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931162" y="1772816"/>
            <a:ext cx="724123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1C936DC4-C0B0-4DA0-A5D9-F5C8D01D78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354747"/>
              </p:ext>
            </p:extLst>
          </p:nvPr>
        </p:nvGraphicFramePr>
        <p:xfrm>
          <a:off x="931162" y="2262187"/>
          <a:ext cx="7274768" cy="2333625"/>
        </p:xfrm>
        <a:graphic>
          <a:graphicData uri="http://schemas.openxmlformats.org/drawingml/2006/table">
            <a:tbl>
              <a:tblPr/>
              <a:tblGrid>
                <a:gridCol w="782045">
                  <a:extLst>
                    <a:ext uri="{9D8B030D-6E8A-4147-A177-3AD203B41FA5}">
                      <a16:colId xmlns:a16="http://schemas.microsoft.com/office/drawing/2014/main" val="468626779"/>
                    </a:ext>
                  </a:extLst>
                </a:gridCol>
                <a:gridCol w="2652533">
                  <a:extLst>
                    <a:ext uri="{9D8B030D-6E8A-4147-A177-3AD203B41FA5}">
                      <a16:colId xmlns:a16="http://schemas.microsoft.com/office/drawing/2014/main" val="2817048270"/>
                    </a:ext>
                  </a:extLst>
                </a:gridCol>
                <a:gridCol w="782045">
                  <a:extLst>
                    <a:ext uri="{9D8B030D-6E8A-4147-A177-3AD203B41FA5}">
                      <a16:colId xmlns:a16="http://schemas.microsoft.com/office/drawing/2014/main" val="4033929454"/>
                    </a:ext>
                  </a:extLst>
                </a:gridCol>
                <a:gridCol w="782045">
                  <a:extLst>
                    <a:ext uri="{9D8B030D-6E8A-4147-A177-3AD203B41FA5}">
                      <a16:colId xmlns:a16="http://schemas.microsoft.com/office/drawing/2014/main" val="3480222294"/>
                    </a:ext>
                  </a:extLst>
                </a:gridCol>
                <a:gridCol w="782045">
                  <a:extLst>
                    <a:ext uri="{9D8B030D-6E8A-4147-A177-3AD203B41FA5}">
                      <a16:colId xmlns:a16="http://schemas.microsoft.com/office/drawing/2014/main" val="1606185670"/>
                    </a:ext>
                  </a:extLst>
                </a:gridCol>
                <a:gridCol w="782045">
                  <a:extLst>
                    <a:ext uri="{9D8B030D-6E8A-4147-A177-3AD203B41FA5}">
                      <a16:colId xmlns:a16="http://schemas.microsoft.com/office/drawing/2014/main" val="1935373954"/>
                    </a:ext>
                  </a:extLst>
                </a:gridCol>
                <a:gridCol w="712010">
                  <a:extLst>
                    <a:ext uri="{9D8B030D-6E8A-4147-A177-3AD203B41FA5}">
                      <a16:colId xmlns:a16="http://schemas.microsoft.com/office/drawing/2014/main" val="604992504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688890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2732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32.003.768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38.481.753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6.477.985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23.022.469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7883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13.671.484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13.365.253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-306.231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8.575.060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785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4.455.478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4.810.002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2.885.844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2489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4856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13.019.209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12.727.245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-291.964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4.227.844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1694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6578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0185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7.106.236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6.825.825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7.013.930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1823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27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456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608" y="980728"/>
            <a:ext cx="7557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PARTRIDA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44305" y="4293096"/>
            <a:ext cx="754203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8608" y="2492896"/>
            <a:ext cx="741379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74C270D-392F-41A5-8762-CA25CC907F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004408"/>
              </p:ext>
            </p:extLst>
          </p:nvPr>
        </p:nvGraphicFramePr>
        <p:xfrm>
          <a:off x="758608" y="2965351"/>
          <a:ext cx="7513435" cy="1009650"/>
        </p:xfrm>
        <a:graphic>
          <a:graphicData uri="http://schemas.openxmlformats.org/drawingml/2006/table">
            <a:tbl>
              <a:tblPr/>
              <a:tblGrid>
                <a:gridCol w="844631">
                  <a:extLst>
                    <a:ext uri="{9D8B030D-6E8A-4147-A177-3AD203B41FA5}">
                      <a16:colId xmlns:a16="http://schemas.microsoft.com/office/drawing/2014/main" val="397175406"/>
                    </a:ext>
                  </a:extLst>
                </a:gridCol>
                <a:gridCol w="312010">
                  <a:extLst>
                    <a:ext uri="{9D8B030D-6E8A-4147-A177-3AD203B41FA5}">
                      <a16:colId xmlns:a16="http://schemas.microsoft.com/office/drawing/2014/main" val="3850945683"/>
                    </a:ext>
                  </a:extLst>
                </a:gridCol>
                <a:gridCol w="2221884">
                  <a:extLst>
                    <a:ext uri="{9D8B030D-6E8A-4147-A177-3AD203B41FA5}">
                      <a16:colId xmlns:a16="http://schemas.microsoft.com/office/drawing/2014/main" val="168393830"/>
                    </a:ext>
                  </a:extLst>
                </a:gridCol>
                <a:gridCol w="844631">
                  <a:extLst>
                    <a:ext uri="{9D8B030D-6E8A-4147-A177-3AD203B41FA5}">
                      <a16:colId xmlns:a16="http://schemas.microsoft.com/office/drawing/2014/main" val="3613246854"/>
                    </a:ext>
                  </a:extLst>
                </a:gridCol>
                <a:gridCol w="844631">
                  <a:extLst>
                    <a:ext uri="{9D8B030D-6E8A-4147-A177-3AD203B41FA5}">
                      <a16:colId xmlns:a16="http://schemas.microsoft.com/office/drawing/2014/main" val="1817899447"/>
                    </a:ext>
                  </a:extLst>
                </a:gridCol>
                <a:gridCol w="844631">
                  <a:extLst>
                    <a:ext uri="{9D8B030D-6E8A-4147-A177-3AD203B41FA5}">
                      <a16:colId xmlns:a16="http://schemas.microsoft.com/office/drawing/2014/main" val="2796338786"/>
                    </a:ext>
                  </a:extLst>
                </a:gridCol>
                <a:gridCol w="844631">
                  <a:extLst>
                    <a:ext uri="{9D8B030D-6E8A-4147-A177-3AD203B41FA5}">
                      <a16:colId xmlns:a16="http://schemas.microsoft.com/office/drawing/2014/main" val="657343759"/>
                    </a:ext>
                  </a:extLst>
                </a:gridCol>
                <a:gridCol w="756386">
                  <a:extLst>
                    <a:ext uri="{9D8B030D-6E8A-4147-A177-3AD203B41FA5}">
                      <a16:colId xmlns:a16="http://schemas.microsoft.com/office/drawing/2014/main" val="3859887507"/>
                    </a:ext>
                  </a:extLst>
                </a:gridCol>
              </a:tblGrid>
              <a:tr h="152400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56886"/>
                  </a:ext>
                </a:extLst>
              </a:tr>
              <a:tr h="466725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7989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22.319.249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22.477.049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157.800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13.815.024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9442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Televisión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9.684.519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16.004.704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6.320.185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9.207.445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792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461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73264" y="6313586"/>
            <a:ext cx="7100148" cy="365125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51229" y="732403"/>
            <a:ext cx="756084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01.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1229" y="1412776"/>
            <a:ext cx="7686056" cy="3251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CFD3CC1-9EFD-4B29-83E1-70F5257C3A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826331"/>
              </p:ext>
            </p:extLst>
          </p:nvPr>
        </p:nvGraphicFramePr>
        <p:xfrm>
          <a:off x="751229" y="1632994"/>
          <a:ext cx="7560841" cy="4460374"/>
        </p:xfrm>
        <a:graphic>
          <a:graphicData uri="http://schemas.openxmlformats.org/drawingml/2006/table">
            <a:tbl>
              <a:tblPr/>
              <a:tblGrid>
                <a:gridCol w="689454">
                  <a:extLst>
                    <a:ext uri="{9D8B030D-6E8A-4147-A177-3AD203B41FA5}">
                      <a16:colId xmlns:a16="http://schemas.microsoft.com/office/drawing/2014/main" val="2643653060"/>
                    </a:ext>
                  </a:extLst>
                </a:gridCol>
                <a:gridCol w="254686">
                  <a:extLst>
                    <a:ext uri="{9D8B030D-6E8A-4147-A177-3AD203B41FA5}">
                      <a16:colId xmlns:a16="http://schemas.microsoft.com/office/drawing/2014/main" val="3124713185"/>
                    </a:ext>
                  </a:extLst>
                </a:gridCol>
                <a:gridCol w="254686">
                  <a:extLst>
                    <a:ext uri="{9D8B030D-6E8A-4147-A177-3AD203B41FA5}">
                      <a16:colId xmlns:a16="http://schemas.microsoft.com/office/drawing/2014/main" val="1736935659"/>
                    </a:ext>
                  </a:extLst>
                </a:gridCol>
                <a:gridCol w="2986777">
                  <a:extLst>
                    <a:ext uri="{9D8B030D-6E8A-4147-A177-3AD203B41FA5}">
                      <a16:colId xmlns:a16="http://schemas.microsoft.com/office/drawing/2014/main" val="765289656"/>
                    </a:ext>
                  </a:extLst>
                </a:gridCol>
                <a:gridCol w="689454">
                  <a:extLst>
                    <a:ext uri="{9D8B030D-6E8A-4147-A177-3AD203B41FA5}">
                      <a16:colId xmlns:a16="http://schemas.microsoft.com/office/drawing/2014/main" val="3728335439"/>
                    </a:ext>
                  </a:extLst>
                </a:gridCol>
                <a:gridCol w="689454">
                  <a:extLst>
                    <a:ext uri="{9D8B030D-6E8A-4147-A177-3AD203B41FA5}">
                      <a16:colId xmlns:a16="http://schemas.microsoft.com/office/drawing/2014/main" val="544137846"/>
                    </a:ext>
                  </a:extLst>
                </a:gridCol>
                <a:gridCol w="689454">
                  <a:extLst>
                    <a:ext uri="{9D8B030D-6E8A-4147-A177-3AD203B41FA5}">
                      <a16:colId xmlns:a16="http://schemas.microsoft.com/office/drawing/2014/main" val="1766188022"/>
                    </a:ext>
                  </a:extLst>
                </a:gridCol>
                <a:gridCol w="689454">
                  <a:extLst>
                    <a:ext uri="{9D8B030D-6E8A-4147-A177-3AD203B41FA5}">
                      <a16:colId xmlns:a16="http://schemas.microsoft.com/office/drawing/2014/main" val="3700142091"/>
                    </a:ext>
                  </a:extLst>
                </a:gridCol>
                <a:gridCol w="617422">
                  <a:extLst>
                    <a:ext uri="{9D8B030D-6E8A-4147-A177-3AD203B41FA5}">
                      <a16:colId xmlns:a16="http://schemas.microsoft.com/office/drawing/2014/main" val="2275902269"/>
                    </a:ext>
                  </a:extLst>
                </a:gridCol>
              </a:tblGrid>
              <a:tr h="14250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06" marR="8906" marT="8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06" marR="8906" marT="8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4748068"/>
                  </a:ext>
                </a:extLst>
              </a:tr>
              <a:tr h="43641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501031"/>
                  </a:ext>
                </a:extLst>
              </a:tr>
              <a:tr h="1870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22.319.249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22.477.049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157.800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13.815.024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515703"/>
                  </a:ext>
                </a:extLst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10.194.773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10.126.308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-68.465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6.694.216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075674"/>
                  </a:ext>
                </a:extLst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3.847.885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4.292.885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445.000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2.660.900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461361"/>
                  </a:ext>
                </a:extLst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43.313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43.313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43.313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310668"/>
                  </a:ext>
                </a:extLst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43.313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43.313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43.313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394186"/>
                  </a:ext>
                </a:extLst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7.631.215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7.378.717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-252.498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3.912.633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585475"/>
                  </a:ext>
                </a:extLst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7.631.215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7.378.717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-252.498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3.912.633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778588"/>
                  </a:ext>
                </a:extLst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División de Organizaciones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1.344.277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1.447.643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103.366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664.240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185798"/>
                  </a:ext>
                </a:extLst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Comunicaciones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1.075.600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1.075.600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585.868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230477"/>
                  </a:ext>
                </a:extLst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Seguimiento de Políticas Públicas y Gestión Institucional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949.495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949.495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537.130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787332"/>
                  </a:ext>
                </a:extLst>
              </a:tr>
              <a:tr h="2850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Medios de Comunicación Regionales, Provinciales y Comunales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2.146.052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2.146.052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1.834.996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896439"/>
                  </a:ext>
                </a:extLst>
              </a:tr>
              <a:tr h="265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Fortalecimiento de Organizaciones y Asociaciones de Interés Público (Ley N° 20.500)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1.676.602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1.369.636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-306.966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86.085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086138"/>
                  </a:ext>
                </a:extLst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Participación Ciudadana y No Discriminación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253.535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204.637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-48.898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108.861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48062"/>
                  </a:ext>
                </a:extLst>
              </a:tr>
              <a:tr h="240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Portal Único de Fondos Concursables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185.654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185.654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95.453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053331"/>
                  </a:ext>
                </a:extLst>
              </a:tr>
              <a:tr h="195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362.965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253.023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-109.942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215.465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177756"/>
                  </a:ext>
                </a:extLst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54.399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50.897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-3.502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50.897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90314"/>
                  </a:ext>
                </a:extLst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9.542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2.523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-7.019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2.388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207127"/>
                  </a:ext>
                </a:extLst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2.334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1.723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-611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978159"/>
                  </a:ext>
                </a:extLst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296.690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197.880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-98.810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161.396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618111"/>
                  </a:ext>
                </a:extLst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280.411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380.803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100.392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288.497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545290"/>
                  </a:ext>
                </a:extLst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145.749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32055"/>
                  </a:ext>
                </a:extLst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66.156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66.156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42.356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920246"/>
                  </a:ext>
                </a:extLst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100.392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100.392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100.392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308278"/>
                  </a:ext>
                </a:extLst>
              </a:tr>
              <a:tr h="1425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194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164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5661248"/>
            <a:ext cx="7848872" cy="365125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02.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38944" y="1726885"/>
            <a:ext cx="77768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5616F33-7BDF-4B84-95B4-DC7F8FF659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272980"/>
              </p:ext>
            </p:extLst>
          </p:nvPr>
        </p:nvGraphicFramePr>
        <p:xfrm>
          <a:off x="611559" y="2038210"/>
          <a:ext cx="8075239" cy="3378322"/>
        </p:xfrm>
        <a:graphic>
          <a:graphicData uri="http://schemas.openxmlformats.org/drawingml/2006/table">
            <a:tbl>
              <a:tblPr/>
              <a:tblGrid>
                <a:gridCol w="761225">
                  <a:extLst>
                    <a:ext uri="{9D8B030D-6E8A-4147-A177-3AD203B41FA5}">
                      <a16:colId xmlns:a16="http://schemas.microsoft.com/office/drawing/2014/main" val="2547828676"/>
                    </a:ext>
                  </a:extLst>
                </a:gridCol>
                <a:gridCol w="281199">
                  <a:extLst>
                    <a:ext uri="{9D8B030D-6E8A-4147-A177-3AD203B41FA5}">
                      <a16:colId xmlns:a16="http://schemas.microsoft.com/office/drawing/2014/main" val="3264476941"/>
                    </a:ext>
                  </a:extLst>
                </a:gridCol>
                <a:gridCol w="281199">
                  <a:extLst>
                    <a:ext uri="{9D8B030D-6E8A-4147-A177-3AD203B41FA5}">
                      <a16:colId xmlns:a16="http://schemas.microsoft.com/office/drawing/2014/main" val="2057127539"/>
                    </a:ext>
                  </a:extLst>
                </a:gridCol>
                <a:gridCol w="3025021">
                  <a:extLst>
                    <a:ext uri="{9D8B030D-6E8A-4147-A177-3AD203B41FA5}">
                      <a16:colId xmlns:a16="http://schemas.microsoft.com/office/drawing/2014/main" val="2745242032"/>
                    </a:ext>
                  </a:extLst>
                </a:gridCol>
                <a:gridCol w="761225">
                  <a:extLst>
                    <a:ext uri="{9D8B030D-6E8A-4147-A177-3AD203B41FA5}">
                      <a16:colId xmlns:a16="http://schemas.microsoft.com/office/drawing/2014/main" val="2396136282"/>
                    </a:ext>
                  </a:extLst>
                </a:gridCol>
                <a:gridCol w="761225">
                  <a:extLst>
                    <a:ext uri="{9D8B030D-6E8A-4147-A177-3AD203B41FA5}">
                      <a16:colId xmlns:a16="http://schemas.microsoft.com/office/drawing/2014/main" val="2524369385"/>
                    </a:ext>
                  </a:extLst>
                </a:gridCol>
                <a:gridCol w="761225">
                  <a:extLst>
                    <a:ext uri="{9D8B030D-6E8A-4147-A177-3AD203B41FA5}">
                      <a16:colId xmlns:a16="http://schemas.microsoft.com/office/drawing/2014/main" val="1664782726"/>
                    </a:ext>
                  </a:extLst>
                </a:gridCol>
                <a:gridCol w="761225">
                  <a:extLst>
                    <a:ext uri="{9D8B030D-6E8A-4147-A177-3AD203B41FA5}">
                      <a16:colId xmlns:a16="http://schemas.microsoft.com/office/drawing/2014/main" val="153272869"/>
                    </a:ext>
                  </a:extLst>
                </a:gridCol>
                <a:gridCol w="681695">
                  <a:extLst>
                    <a:ext uri="{9D8B030D-6E8A-4147-A177-3AD203B41FA5}">
                      <a16:colId xmlns:a16="http://schemas.microsoft.com/office/drawing/2014/main" val="100821896"/>
                    </a:ext>
                  </a:extLst>
                </a:gridCol>
              </a:tblGrid>
              <a:tr h="16052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26" marR="9226" marT="9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26" marR="9226" marT="9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737925"/>
                  </a:ext>
                </a:extLst>
              </a:tr>
              <a:tr h="49160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878192"/>
                  </a:ext>
                </a:extLst>
              </a:tr>
              <a:tr h="1705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9.684.519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16.004.704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6.320.185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9.207.445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235819"/>
                  </a:ext>
                </a:extLst>
              </a:tr>
              <a:tr h="160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3.476.711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3.238.945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-237.766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1.880.844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348308"/>
                  </a:ext>
                </a:extLst>
              </a:tr>
              <a:tr h="160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607.593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517.117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-90.476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224.944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685177"/>
                  </a:ext>
                </a:extLst>
              </a:tr>
              <a:tr h="160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5.387.994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5.348.528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-39.466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315.211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111916"/>
                  </a:ext>
                </a:extLst>
              </a:tr>
              <a:tr h="160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5.387.994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5.348.528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-39.466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315.211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324588"/>
                  </a:ext>
                </a:extLst>
              </a:tr>
              <a:tr h="160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a Programas Culturales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4.734.167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4.694.701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-39.466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41.381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387368"/>
                  </a:ext>
                </a:extLst>
              </a:tr>
              <a:tr h="308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Televisión Cultural y Educativa CNTV Infantil (ex Novasur)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653.827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653.827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273.830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408457"/>
                  </a:ext>
                </a:extLst>
              </a:tr>
              <a:tr h="160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467775"/>
                  </a:ext>
                </a:extLst>
              </a:tr>
              <a:tr h="160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211.221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158.681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-52.540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46.013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57810"/>
                  </a:ext>
                </a:extLst>
              </a:tr>
              <a:tr h="160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720475"/>
                  </a:ext>
                </a:extLst>
              </a:tr>
              <a:tr h="160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9.542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9.542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394380"/>
                  </a:ext>
                </a:extLst>
              </a:tr>
              <a:tr h="160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69.871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17.331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-52.540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17.331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420272"/>
                  </a:ext>
                </a:extLst>
              </a:tr>
              <a:tr h="160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27.400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703316"/>
                  </a:ext>
                </a:extLst>
              </a:tr>
              <a:tr h="160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735549"/>
                  </a:ext>
                </a:extLst>
              </a:tr>
              <a:tr h="160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025774"/>
                  </a:ext>
                </a:extLst>
              </a:tr>
              <a:tr h="160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248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6118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1020</Words>
  <Application>Microsoft Office PowerPoint</Application>
  <PresentationFormat>Presentación en pantalla (4:3)</PresentationFormat>
  <Paragraphs>515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EJECUCIÓN ACUMULADA DE GASTOS PRESUPUESTARIOS AL MES DE JULIO DE 2020 PARTIDA 20: MINISTERIO SECRETARÍA GENERAL DE GOBIERNO</vt:lpstr>
      <vt:lpstr>EJECUCIÓN ACUMULADA DE GASTOS A JULIO DE 2020  PARTIDA 20 MINISTERIO SECRETARÍA GENERAL DE GOBIERNO</vt:lpstr>
      <vt:lpstr>EJECUCIÓN ACUMULADA DE GASTOS A JULIO DE 2020  PARTIDA 20 MINISTERIO SECRETARÍA GENERAL DE GOBIERNO</vt:lpstr>
      <vt:lpstr>COMPORTAMIENTO DE LA EJECUCIÓN MENSUAL DE GASTOS A JULIO DE 2020  PARTIDA 20 MINISTERIO SECRETARÍA GENERAL DE GOBIERNO</vt:lpstr>
      <vt:lpstr>EJECUCIÓN ACUMULADA  DE GASTOS A JULIO DE 2020  PARTIDA 20 MINISTERIO SECRETARÍA GENERAL DE GOBIERNO</vt:lpstr>
      <vt:lpstr>EJECUCIÓN ACUMULADA DE GASTOS A JULIO DE 2020  PARTRIDA 20, RESUMEN POR CAPÍTULOS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20: MINISTERIO SECRETARÍA GENERAL DE GOBIERNO</dc:title>
  <dc:creator>Claudia Soto</dc:creator>
  <cp:lastModifiedBy>RCATALAN</cp:lastModifiedBy>
  <cp:revision>11</cp:revision>
  <dcterms:created xsi:type="dcterms:W3CDTF">2019-11-13T19:00:32Z</dcterms:created>
  <dcterms:modified xsi:type="dcterms:W3CDTF">2020-09-14T01:01:15Z</dcterms:modified>
</cp:coreProperties>
</file>