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4" r:id="rId3"/>
    <p:sldId id="263" r:id="rId4"/>
    <p:sldId id="265" r:id="rId5"/>
    <p:sldId id="267" r:id="rId6"/>
    <p:sldId id="301" r:id="rId7"/>
    <p:sldId id="302" r:id="rId8"/>
    <p:sldId id="303" r:id="rId9"/>
    <p:sldId id="268" r:id="rId10"/>
    <p:sldId id="310" r:id="rId11"/>
    <p:sldId id="311" r:id="rId12"/>
    <p:sldId id="309" r:id="rId13"/>
    <p:sldId id="306" r:id="rId14"/>
    <p:sldId id="312" r:id="rId15"/>
    <p:sldId id="307" r:id="rId16"/>
    <p:sldId id="271" r:id="rId17"/>
    <p:sldId id="273" r:id="rId18"/>
    <p:sldId id="274" r:id="rId19"/>
    <p:sldId id="276" r:id="rId20"/>
    <p:sldId id="275" r:id="rId21"/>
    <p:sldId id="313" r:id="rId22"/>
    <p:sldId id="314" r:id="rId23"/>
    <p:sldId id="315" r:id="rId24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0" autoAdjust="0"/>
    <p:restoredTop sz="93250" autoAdjust="0"/>
  </p:normalViewPr>
  <p:slideViewPr>
    <p:cSldViewPr>
      <p:cViewPr varScale="1">
        <p:scale>
          <a:sx n="118" d="100"/>
          <a:sy n="118" d="100"/>
        </p:scale>
        <p:origin x="354" y="114"/>
      </p:cViewPr>
      <p:guideLst>
        <p:guide orient="horz" pos="211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3263"/>
            <a:ext cx="469265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5" tIns="46567" rIns="93135" bIns="4656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5" tIns="46567" rIns="93135" bIns="4656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3185771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520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9181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3585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478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74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13-09-2020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3263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13-09-2020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161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13-09-2020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9418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8654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7608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49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4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dirty="0"/>
              <a:t>Valparaíso, agosto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1 Título">
            <a:extLst>
              <a:ext uri="{FF2B5EF4-FFF2-40B4-BE49-F238E27FC236}">
                <a16:creationId xmlns:a16="http://schemas.microsoft.com/office/drawing/2014/main" id="{29CCD330-884C-4E17-9C67-07C7E59AE0B5}"/>
              </a:ext>
            </a:extLst>
          </p:cNvPr>
          <p:cNvSpPr txBox="1">
            <a:spLocks/>
          </p:cNvSpPr>
          <p:nvPr/>
        </p:nvSpPr>
        <p:spPr>
          <a:xfrm>
            <a:off x="539552" y="1988840"/>
            <a:ext cx="8064896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JULIO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50: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TESORO PÚBLICO</a:t>
            </a:r>
            <a:endParaRPr lang="es-CL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7545" y="665015"/>
            <a:ext cx="806690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7544" y="1256108"/>
            <a:ext cx="8066903" cy="3988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2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5DEAADC-AF8F-4B4B-858C-736D01DF9E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825223"/>
              </p:ext>
            </p:extLst>
          </p:nvPr>
        </p:nvGraphicFramePr>
        <p:xfrm>
          <a:off x="538550" y="1624671"/>
          <a:ext cx="8066900" cy="4363115"/>
        </p:xfrm>
        <a:graphic>
          <a:graphicData uri="http://schemas.openxmlformats.org/drawingml/2006/table">
            <a:tbl>
              <a:tblPr/>
              <a:tblGrid>
                <a:gridCol w="260307">
                  <a:extLst>
                    <a:ext uri="{9D8B030D-6E8A-4147-A177-3AD203B41FA5}">
                      <a16:colId xmlns:a16="http://schemas.microsoft.com/office/drawing/2014/main" val="2409801847"/>
                    </a:ext>
                  </a:extLst>
                </a:gridCol>
                <a:gridCol w="260307">
                  <a:extLst>
                    <a:ext uri="{9D8B030D-6E8A-4147-A177-3AD203B41FA5}">
                      <a16:colId xmlns:a16="http://schemas.microsoft.com/office/drawing/2014/main" val="2862927670"/>
                    </a:ext>
                  </a:extLst>
                </a:gridCol>
                <a:gridCol w="260307">
                  <a:extLst>
                    <a:ext uri="{9D8B030D-6E8A-4147-A177-3AD203B41FA5}">
                      <a16:colId xmlns:a16="http://schemas.microsoft.com/office/drawing/2014/main" val="2298721207"/>
                    </a:ext>
                  </a:extLst>
                </a:gridCol>
                <a:gridCol w="2936259">
                  <a:extLst>
                    <a:ext uri="{9D8B030D-6E8A-4147-A177-3AD203B41FA5}">
                      <a16:colId xmlns:a16="http://schemas.microsoft.com/office/drawing/2014/main" val="3510030840"/>
                    </a:ext>
                  </a:extLst>
                </a:gridCol>
                <a:gridCol w="804347">
                  <a:extLst>
                    <a:ext uri="{9D8B030D-6E8A-4147-A177-3AD203B41FA5}">
                      <a16:colId xmlns:a16="http://schemas.microsoft.com/office/drawing/2014/main" val="1612670736"/>
                    </a:ext>
                  </a:extLst>
                </a:gridCol>
                <a:gridCol w="697621">
                  <a:extLst>
                    <a:ext uri="{9D8B030D-6E8A-4147-A177-3AD203B41FA5}">
                      <a16:colId xmlns:a16="http://schemas.microsoft.com/office/drawing/2014/main" val="4207624522"/>
                    </a:ext>
                  </a:extLst>
                </a:gridCol>
                <a:gridCol w="697621">
                  <a:extLst>
                    <a:ext uri="{9D8B030D-6E8A-4147-A177-3AD203B41FA5}">
                      <a16:colId xmlns:a16="http://schemas.microsoft.com/office/drawing/2014/main" val="2857293416"/>
                    </a:ext>
                  </a:extLst>
                </a:gridCol>
                <a:gridCol w="697621">
                  <a:extLst>
                    <a:ext uri="{9D8B030D-6E8A-4147-A177-3AD203B41FA5}">
                      <a16:colId xmlns:a16="http://schemas.microsoft.com/office/drawing/2014/main" val="1892042976"/>
                    </a:ext>
                  </a:extLst>
                </a:gridCol>
                <a:gridCol w="741873">
                  <a:extLst>
                    <a:ext uri="{9D8B030D-6E8A-4147-A177-3AD203B41FA5}">
                      <a16:colId xmlns:a16="http://schemas.microsoft.com/office/drawing/2014/main" val="2934768799"/>
                    </a:ext>
                  </a:extLst>
                </a:gridCol>
                <a:gridCol w="710637">
                  <a:extLst>
                    <a:ext uri="{9D8B030D-6E8A-4147-A177-3AD203B41FA5}">
                      <a16:colId xmlns:a16="http://schemas.microsoft.com/office/drawing/2014/main" val="3348692115"/>
                    </a:ext>
                  </a:extLst>
                </a:gridCol>
              </a:tblGrid>
              <a:tr h="1175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325" marR="7325" marT="7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325" marR="7325" marT="7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203008"/>
                  </a:ext>
                </a:extLst>
              </a:tr>
              <a:tr h="3525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885101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78.996.748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78.993.333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-3.415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38.356.722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013460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23.366.111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23.366.111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9.607.362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496453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53.977.609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53.977.609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28.039.065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080397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384.528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384.528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75334"/>
                  </a:ext>
                </a:extLst>
              </a:tr>
              <a:tr h="1322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27.374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27.374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301174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263.907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263.907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263.907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438510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919.320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919.320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361.115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726260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57.899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54.484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-3.415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57.899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106,3%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898945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11.325.668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11.325.668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5.738.695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274129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3.548.939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3.548.939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2.432.497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01840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2.793.131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2.793.131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832.778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860250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246.046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246.046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103.849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890745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152.207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152.207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342.308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224,9%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224,9%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027389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27.327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27.327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963901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66.156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66.156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42.356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415750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87.948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87.948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73.918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42406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19.889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19.889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11.133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446252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1.228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774716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28.201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28.201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15.786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796836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35.540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482858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51.589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51.589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47.365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457481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213.739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213.739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203.751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51479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36.277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36.277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20.121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019056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11.627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11.627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9.984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8341331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41.209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41.209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24.139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44132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483.707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483.707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337.267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906940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66.910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66.910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38.565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263916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880.016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880.016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307.391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052163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1.455.731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1.455.731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734.762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189909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422.154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422.154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123.957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199832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Educación Superior Pública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524.041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524.041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781315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133832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126.630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126.630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331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459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58352" y="729973"/>
            <a:ext cx="798951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9206" y="1385191"/>
            <a:ext cx="8018661" cy="3651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3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2303550-CCE8-4D2A-A34F-A2698B263F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390588"/>
              </p:ext>
            </p:extLst>
          </p:nvPr>
        </p:nvGraphicFramePr>
        <p:xfrm>
          <a:off x="558352" y="1814442"/>
          <a:ext cx="7989515" cy="2218772"/>
        </p:xfrm>
        <a:graphic>
          <a:graphicData uri="http://schemas.openxmlformats.org/drawingml/2006/table">
            <a:tbl>
              <a:tblPr/>
              <a:tblGrid>
                <a:gridCol w="257810">
                  <a:extLst>
                    <a:ext uri="{9D8B030D-6E8A-4147-A177-3AD203B41FA5}">
                      <a16:colId xmlns:a16="http://schemas.microsoft.com/office/drawing/2014/main" val="4021010104"/>
                    </a:ext>
                  </a:extLst>
                </a:gridCol>
                <a:gridCol w="257810">
                  <a:extLst>
                    <a:ext uri="{9D8B030D-6E8A-4147-A177-3AD203B41FA5}">
                      <a16:colId xmlns:a16="http://schemas.microsoft.com/office/drawing/2014/main" val="600921944"/>
                    </a:ext>
                  </a:extLst>
                </a:gridCol>
                <a:gridCol w="257810">
                  <a:extLst>
                    <a:ext uri="{9D8B030D-6E8A-4147-A177-3AD203B41FA5}">
                      <a16:colId xmlns:a16="http://schemas.microsoft.com/office/drawing/2014/main" val="3787596334"/>
                    </a:ext>
                  </a:extLst>
                </a:gridCol>
                <a:gridCol w="2908090">
                  <a:extLst>
                    <a:ext uri="{9D8B030D-6E8A-4147-A177-3AD203B41FA5}">
                      <a16:colId xmlns:a16="http://schemas.microsoft.com/office/drawing/2014/main" val="1806380113"/>
                    </a:ext>
                  </a:extLst>
                </a:gridCol>
                <a:gridCol w="796631">
                  <a:extLst>
                    <a:ext uri="{9D8B030D-6E8A-4147-A177-3AD203B41FA5}">
                      <a16:colId xmlns:a16="http://schemas.microsoft.com/office/drawing/2014/main" val="3773801351"/>
                    </a:ext>
                  </a:extLst>
                </a:gridCol>
                <a:gridCol w="690929">
                  <a:extLst>
                    <a:ext uri="{9D8B030D-6E8A-4147-A177-3AD203B41FA5}">
                      <a16:colId xmlns:a16="http://schemas.microsoft.com/office/drawing/2014/main" val="1183637860"/>
                    </a:ext>
                  </a:extLst>
                </a:gridCol>
                <a:gridCol w="690929">
                  <a:extLst>
                    <a:ext uri="{9D8B030D-6E8A-4147-A177-3AD203B41FA5}">
                      <a16:colId xmlns:a16="http://schemas.microsoft.com/office/drawing/2014/main" val="3548122558"/>
                    </a:ext>
                  </a:extLst>
                </a:gridCol>
                <a:gridCol w="690929">
                  <a:extLst>
                    <a:ext uri="{9D8B030D-6E8A-4147-A177-3AD203B41FA5}">
                      <a16:colId xmlns:a16="http://schemas.microsoft.com/office/drawing/2014/main" val="1301324869"/>
                    </a:ext>
                  </a:extLst>
                </a:gridCol>
                <a:gridCol w="734757">
                  <a:extLst>
                    <a:ext uri="{9D8B030D-6E8A-4147-A177-3AD203B41FA5}">
                      <a16:colId xmlns:a16="http://schemas.microsoft.com/office/drawing/2014/main" val="4219112268"/>
                    </a:ext>
                  </a:extLst>
                </a:gridCol>
                <a:gridCol w="703820">
                  <a:extLst>
                    <a:ext uri="{9D8B030D-6E8A-4147-A177-3AD203B41FA5}">
                      <a16:colId xmlns:a16="http://schemas.microsoft.com/office/drawing/2014/main" val="2832188770"/>
                    </a:ext>
                  </a:extLst>
                </a:gridCol>
              </a:tblGrid>
              <a:tr h="1232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385478"/>
                  </a:ext>
                </a:extLst>
              </a:tr>
              <a:tr h="3697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008516"/>
                  </a:ext>
                </a:extLst>
              </a:tr>
              <a:tr h="1232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691.364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691.364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611.675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068619"/>
                  </a:ext>
                </a:extLst>
              </a:tr>
              <a:tr h="1232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233.184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233.184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293.869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763348"/>
                  </a:ext>
                </a:extLst>
              </a:tr>
              <a:tr h="1232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182.677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182.677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198.311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429099"/>
                  </a:ext>
                </a:extLst>
              </a:tr>
              <a:tr h="1232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18.854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39.936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953672"/>
                  </a:ext>
                </a:extLst>
              </a:tr>
              <a:tr h="1232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43.572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190816"/>
                  </a:ext>
                </a:extLst>
              </a:tr>
              <a:tr h="1232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30.203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30.203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35.987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118908"/>
                  </a:ext>
                </a:extLst>
              </a:tr>
              <a:tr h="1232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184.250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184.250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09685"/>
                  </a:ext>
                </a:extLst>
              </a:tr>
              <a:tr h="1232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2.500.140.936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2.500.140.936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5.461.808.446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167071"/>
                  </a:ext>
                </a:extLst>
              </a:tr>
              <a:tr h="1232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621.210.713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621.210.713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4.483.626.150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07394"/>
                  </a:ext>
                </a:extLst>
              </a:tr>
              <a:tr h="1232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380.480.500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380.480.500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927595"/>
                  </a:ext>
                </a:extLst>
              </a:tr>
              <a:tr h="1232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1.477.836.698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1.477.836.698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967.560.003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117163"/>
                  </a:ext>
                </a:extLst>
              </a:tr>
              <a:tr h="1232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20.399.072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20.399.072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10.463.214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151758"/>
                  </a:ext>
                </a:extLst>
              </a:tr>
              <a:tr h="1232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213.943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213.943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157.568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881633"/>
                  </a:ext>
                </a:extLst>
              </a:tr>
              <a:tr h="1232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15110,0%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15110,0%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0278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190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61728" y="787951"/>
            <a:ext cx="80624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31981" y="1412776"/>
            <a:ext cx="8062451" cy="3297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470772F-B1D5-4C4B-9E78-328C95C101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619770"/>
              </p:ext>
            </p:extLst>
          </p:nvPr>
        </p:nvGraphicFramePr>
        <p:xfrm>
          <a:off x="531981" y="1844824"/>
          <a:ext cx="8092200" cy="1584176"/>
        </p:xfrm>
        <a:graphic>
          <a:graphicData uri="http://schemas.openxmlformats.org/drawingml/2006/table">
            <a:tbl>
              <a:tblPr/>
              <a:tblGrid>
                <a:gridCol w="264624">
                  <a:extLst>
                    <a:ext uri="{9D8B030D-6E8A-4147-A177-3AD203B41FA5}">
                      <a16:colId xmlns:a16="http://schemas.microsoft.com/office/drawing/2014/main" val="1173407957"/>
                    </a:ext>
                  </a:extLst>
                </a:gridCol>
                <a:gridCol w="264624">
                  <a:extLst>
                    <a:ext uri="{9D8B030D-6E8A-4147-A177-3AD203B41FA5}">
                      <a16:colId xmlns:a16="http://schemas.microsoft.com/office/drawing/2014/main" val="2385478678"/>
                    </a:ext>
                  </a:extLst>
                </a:gridCol>
                <a:gridCol w="264624">
                  <a:extLst>
                    <a:ext uri="{9D8B030D-6E8A-4147-A177-3AD203B41FA5}">
                      <a16:colId xmlns:a16="http://schemas.microsoft.com/office/drawing/2014/main" val="2268663392"/>
                    </a:ext>
                  </a:extLst>
                </a:gridCol>
                <a:gridCol w="2984958">
                  <a:extLst>
                    <a:ext uri="{9D8B030D-6E8A-4147-A177-3AD203B41FA5}">
                      <a16:colId xmlns:a16="http://schemas.microsoft.com/office/drawing/2014/main" val="2554077237"/>
                    </a:ext>
                  </a:extLst>
                </a:gridCol>
                <a:gridCol w="709192">
                  <a:extLst>
                    <a:ext uri="{9D8B030D-6E8A-4147-A177-3AD203B41FA5}">
                      <a16:colId xmlns:a16="http://schemas.microsoft.com/office/drawing/2014/main" val="4085351442"/>
                    </a:ext>
                  </a:extLst>
                </a:gridCol>
                <a:gridCol w="709192">
                  <a:extLst>
                    <a:ext uri="{9D8B030D-6E8A-4147-A177-3AD203B41FA5}">
                      <a16:colId xmlns:a16="http://schemas.microsoft.com/office/drawing/2014/main" val="663649468"/>
                    </a:ext>
                  </a:extLst>
                </a:gridCol>
                <a:gridCol w="709192">
                  <a:extLst>
                    <a:ext uri="{9D8B030D-6E8A-4147-A177-3AD203B41FA5}">
                      <a16:colId xmlns:a16="http://schemas.microsoft.com/office/drawing/2014/main" val="2583636236"/>
                    </a:ext>
                  </a:extLst>
                </a:gridCol>
                <a:gridCol w="709192">
                  <a:extLst>
                    <a:ext uri="{9D8B030D-6E8A-4147-A177-3AD203B41FA5}">
                      <a16:colId xmlns:a16="http://schemas.microsoft.com/office/drawing/2014/main" val="314781979"/>
                    </a:ext>
                  </a:extLst>
                </a:gridCol>
                <a:gridCol w="754178">
                  <a:extLst>
                    <a:ext uri="{9D8B030D-6E8A-4147-A177-3AD203B41FA5}">
                      <a16:colId xmlns:a16="http://schemas.microsoft.com/office/drawing/2014/main" val="2800499808"/>
                    </a:ext>
                  </a:extLst>
                </a:gridCol>
                <a:gridCol w="722424">
                  <a:extLst>
                    <a:ext uri="{9D8B030D-6E8A-4147-A177-3AD203B41FA5}">
                      <a16:colId xmlns:a16="http://schemas.microsoft.com/office/drawing/2014/main" val="1937615476"/>
                    </a:ext>
                  </a:extLst>
                </a:gridCol>
              </a:tblGrid>
              <a:tr h="1553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1064023"/>
                  </a:ext>
                </a:extLst>
              </a:tr>
              <a:tr h="3805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950422"/>
                  </a:ext>
                </a:extLst>
              </a:tr>
              <a:tr h="163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922.684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312131"/>
                  </a:ext>
                </a:extLst>
              </a:tr>
              <a:tr h="124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922.684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108633"/>
                  </a:ext>
                </a:extLst>
              </a:tr>
              <a:tr h="124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364791"/>
                  </a:ext>
                </a:extLst>
              </a:tr>
              <a:tr h="124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660.930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660.930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592.648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647773"/>
                  </a:ext>
                </a:extLst>
              </a:tr>
              <a:tr h="139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610004"/>
                  </a:ext>
                </a:extLst>
              </a:tr>
              <a:tr h="124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372.812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372.812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326.466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926847"/>
                  </a:ext>
                </a:extLst>
              </a:tr>
              <a:tr h="124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054643"/>
                  </a:ext>
                </a:extLst>
              </a:tr>
              <a:tr h="124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2.775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744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879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6798" y="711519"/>
            <a:ext cx="807040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6798" y="1317476"/>
            <a:ext cx="8070404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6CDD279-F2EF-4D84-89A3-FE0A668224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517719"/>
              </p:ext>
            </p:extLst>
          </p:nvPr>
        </p:nvGraphicFramePr>
        <p:xfrm>
          <a:off x="536798" y="1787680"/>
          <a:ext cx="8070402" cy="2748573"/>
        </p:xfrm>
        <a:graphic>
          <a:graphicData uri="http://schemas.openxmlformats.org/drawingml/2006/table">
            <a:tbl>
              <a:tblPr/>
              <a:tblGrid>
                <a:gridCol w="313009">
                  <a:extLst>
                    <a:ext uri="{9D8B030D-6E8A-4147-A177-3AD203B41FA5}">
                      <a16:colId xmlns:a16="http://schemas.microsoft.com/office/drawing/2014/main" val="435187326"/>
                    </a:ext>
                  </a:extLst>
                </a:gridCol>
                <a:gridCol w="260840">
                  <a:extLst>
                    <a:ext uri="{9D8B030D-6E8A-4147-A177-3AD203B41FA5}">
                      <a16:colId xmlns:a16="http://schemas.microsoft.com/office/drawing/2014/main" val="3372065608"/>
                    </a:ext>
                  </a:extLst>
                </a:gridCol>
                <a:gridCol w="260840">
                  <a:extLst>
                    <a:ext uri="{9D8B030D-6E8A-4147-A177-3AD203B41FA5}">
                      <a16:colId xmlns:a16="http://schemas.microsoft.com/office/drawing/2014/main" val="214396392"/>
                    </a:ext>
                  </a:extLst>
                </a:gridCol>
                <a:gridCol w="2984015">
                  <a:extLst>
                    <a:ext uri="{9D8B030D-6E8A-4147-A177-3AD203B41FA5}">
                      <a16:colId xmlns:a16="http://schemas.microsoft.com/office/drawing/2014/main" val="1307561622"/>
                    </a:ext>
                  </a:extLst>
                </a:gridCol>
                <a:gridCol w="699052">
                  <a:extLst>
                    <a:ext uri="{9D8B030D-6E8A-4147-A177-3AD203B41FA5}">
                      <a16:colId xmlns:a16="http://schemas.microsoft.com/office/drawing/2014/main" val="1937813275"/>
                    </a:ext>
                  </a:extLst>
                </a:gridCol>
                <a:gridCol w="699052">
                  <a:extLst>
                    <a:ext uri="{9D8B030D-6E8A-4147-A177-3AD203B41FA5}">
                      <a16:colId xmlns:a16="http://schemas.microsoft.com/office/drawing/2014/main" val="1109817131"/>
                    </a:ext>
                  </a:extLst>
                </a:gridCol>
                <a:gridCol w="699052">
                  <a:extLst>
                    <a:ext uri="{9D8B030D-6E8A-4147-A177-3AD203B41FA5}">
                      <a16:colId xmlns:a16="http://schemas.microsoft.com/office/drawing/2014/main" val="2002372498"/>
                    </a:ext>
                  </a:extLst>
                </a:gridCol>
                <a:gridCol w="699052">
                  <a:extLst>
                    <a:ext uri="{9D8B030D-6E8A-4147-A177-3AD203B41FA5}">
                      <a16:colId xmlns:a16="http://schemas.microsoft.com/office/drawing/2014/main" val="481086049"/>
                    </a:ext>
                  </a:extLst>
                </a:gridCol>
                <a:gridCol w="743396">
                  <a:extLst>
                    <a:ext uri="{9D8B030D-6E8A-4147-A177-3AD203B41FA5}">
                      <a16:colId xmlns:a16="http://schemas.microsoft.com/office/drawing/2014/main" val="3393180388"/>
                    </a:ext>
                  </a:extLst>
                </a:gridCol>
                <a:gridCol w="712094">
                  <a:extLst>
                    <a:ext uri="{9D8B030D-6E8A-4147-A177-3AD203B41FA5}">
                      <a16:colId xmlns:a16="http://schemas.microsoft.com/office/drawing/2014/main" val="3393014396"/>
                    </a:ext>
                  </a:extLst>
                </a:gridCol>
              </a:tblGrid>
              <a:tr h="1610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705498"/>
                  </a:ext>
                </a:extLst>
              </a:tr>
              <a:tr h="4697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097679"/>
                  </a:ext>
                </a:extLst>
              </a:tr>
              <a:tr h="1617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40.529.002.872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41.386.712.349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857.709.477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23.984.489.092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29121"/>
                  </a:ext>
                </a:extLst>
              </a:tr>
              <a:tr h="130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40.529.002.872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41.386.712.349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857.709.477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23.984.489.092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243629"/>
                  </a:ext>
                </a:extLst>
              </a:tr>
              <a:tr h="130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PRESIDENCIA DE LA REPÚBLICA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18.414.647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17.385.127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-1.029.520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10.296.905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410488"/>
                  </a:ext>
                </a:extLst>
              </a:tr>
              <a:tr h="130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128.899.927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129.131.030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231.103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74.646.209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626108"/>
                  </a:ext>
                </a:extLst>
              </a:tr>
              <a:tr h="130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   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566.677.803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548.887.224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-17.790.579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314.548.075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959103"/>
                  </a:ext>
                </a:extLst>
              </a:tr>
              <a:tr h="130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81.309.266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78.598.266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-2.711.000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47.750.901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939348"/>
                  </a:ext>
                </a:extLst>
              </a:tr>
              <a:tr h="130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INTERIOR Y SEGURIDAD PÚBLICA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2.394.355.571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2.706.988.007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312.632.436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1.732.806.411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93063"/>
                  </a:ext>
                </a:extLst>
              </a:tr>
              <a:tr h="130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89.100.649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78.152.840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-10.947.809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41.219.144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253560"/>
                  </a:ext>
                </a:extLst>
              </a:tr>
              <a:tr h="130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ECONOMÍA, FOMENTO Y TURISMO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282.580.525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259.096.482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-23.484.043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158.694.256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924199"/>
                  </a:ext>
                </a:extLst>
              </a:tr>
              <a:tr h="130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HACIENDA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438.200.181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398.493.048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-39.707.133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281.398.968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078104"/>
                  </a:ext>
                </a:extLst>
              </a:tr>
              <a:tr h="130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EDUCACIÓN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11.352.765.810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11.241.686.763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-111.079.047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5.923.089.543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912955"/>
                  </a:ext>
                </a:extLst>
              </a:tr>
              <a:tr h="130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JUSTICIA Y DERECHOS HUMANOS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1.183.064.384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1.173.178.146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-9.886.238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650.764.745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023872"/>
                  </a:ext>
                </a:extLst>
              </a:tr>
              <a:tr h="130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1.207.519.535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1.203.058.538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-4.460.997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726.544.937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832829"/>
                  </a:ext>
                </a:extLst>
              </a:tr>
              <a:tr h="130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OBRAS PÚBLICAS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2.085.193.560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2.157.891.129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72.697.569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753.341.080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087849"/>
                  </a:ext>
                </a:extLst>
              </a:tr>
              <a:tr h="130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AGRICULTURA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563.808.891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572.131.396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8.322.505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334.050.397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107393"/>
                  </a:ext>
                </a:extLst>
              </a:tr>
              <a:tr h="130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BIENES NACIONALES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14.970.921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12.941.117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-2.029.804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2.130.661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701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697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7920" y="655558"/>
            <a:ext cx="810528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7920" y="1309749"/>
            <a:ext cx="8105286" cy="3910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                               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1F1DC6C-822E-40F8-96E3-F0DA829951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427460"/>
              </p:ext>
            </p:extLst>
          </p:nvPr>
        </p:nvGraphicFramePr>
        <p:xfrm>
          <a:off x="537920" y="1763907"/>
          <a:ext cx="8105286" cy="3106713"/>
        </p:xfrm>
        <a:graphic>
          <a:graphicData uri="http://schemas.openxmlformats.org/drawingml/2006/table">
            <a:tbl>
              <a:tblPr/>
              <a:tblGrid>
                <a:gridCol w="314362">
                  <a:extLst>
                    <a:ext uri="{9D8B030D-6E8A-4147-A177-3AD203B41FA5}">
                      <a16:colId xmlns:a16="http://schemas.microsoft.com/office/drawing/2014/main" val="3748505925"/>
                    </a:ext>
                  </a:extLst>
                </a:gridCol>
                <a:gridCol w="261968">
                  <a:extLst>
                    <a:ext uri="{9D8B030D-6E8A-4147-A177-3AD203B41FA5}">
                      <a16:colId xmlns:a16="http://schemas.microsoft.com/office/drawing/2014/main" val="341816862"/>
                    </a:ext>
                  </a:extLst>
                </a:gridCol>
                <a:gridCol w="289398">
                  <a:extLst>
                    <a:ext uri="{9D8B030D-6E8A-4147-A177-3AD203B41FA5}">
                      <a16:colId xmlns:a16="http://schemas.microsoft.com/office/drawing/2014/main" val="2729441891"/>
                    </a:ext>
                  </a:extLst>
                </a:gridCol>
                <a:gridCol w="2969482">
                  <a:extLst>
                    <a:ext uri="{9D8B030D-6E8A-4147-A177-3AD203B41FA5}">
                      <a16:colId xmlns:a16="http://schemas.microsoft.com/office/drawing/2014/main" val="3748802887"/>
                    </a:ext>
                  </a:extLst>
                </a:gridCol>
                <a:gridCol w="702074">
                  <a:extLst>
                    <a:ext uri="{9D8B030D-6E8A-4147-A177-3AD203B41FA5}">
                      <a16:colId xmlns:a16="http://schemas.microsoft.com/office/drawing/2014/main" val="2088515592"/>
                    </a:ext>
                  </a:extLst>
                </a:gridCol>
                <a:gridCol w="702074">
                  <a:extLst>
                    <a:ext uri="{9D8B030D-6E8A-4147-A177-3AD203B41FA5}">
                      <a16:colId xmlns:a16="http://schemas.microsoft.com/office/drawing/2014/main" val="3154576447"/>
                    </a:ext>
                  </a:extLst>
                </a:gridCol>
                <a:gridCol w="702074">
                  <a:extLst>
                    <a:ext uri="{9D8B030D-6E8A-4147-A177-3AD203B41FA5}">
                      <a16:colId xmlns:a16="http://schemas.microsoft.com/office/drawing/2014/main" val="1579355609"/>
                    </a:ext>
                  </a:extLst>
                </a:gridCol>
                <a:gridCol w="702074">
                  <a:extLst>
                    <a:ext uri="{9D8B030D-6E8A-4147-A177-3AD203B41FA5}">
                      <a16:colId xmlns:a16="http://schemas.microsoft.com/office/drawing/2014/main" val="3769162857"/>
                    </a:ext>
                  </a:extLst>
                </a:gridCol>
                <a:gridCol w="746608">
                  <a:extLst>
                    <a:ext uri="{9D8B030D-6E8A-4147-A177-3AD203B41FA5}">
                      <a16:colId xmlns:a16="http://schemas.microsoft.com/office/drawing/2014/main" val="2008572834"/>
                    </a:ext>
                  </a:extLst>
                </a:gridCol>
                <a:gridCol w="715172">
                  <a:extLst>
                    <a:ext uri="{9D8B030D-6E8A-4147-A177-3AD203B41FA5}">
                      <a16:colId xmlns:a16="http://schemas.microsoft.com/office/drawing/2014/main" val="3518498250"/>
                    </a:ext>
                  </a:extLst>
                </a:gridCol>
              </a:tblGrid>
              <a:tr h="1618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738943"/>
                  </a:ext>
                </a:extLst>
              </a:tr>
              <a:tr h="4701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897529"/>
                  </a:ext>
                </a:extLst>
              </a:tr>
              <a:tr h="131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TRABAJO Y PREVISIÓN SOCIAL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7.032.371.809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7.190.789.475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158.417.666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5.312.951.693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359493"/>
                  </a:ext>
                </a:extLst>
              </a:tr>
              <a:tr h="131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SALUD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6.719.072.728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7.719.135.497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1.000.062.769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4.727.170.547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578470"/>
                  </a:ext>
                </a:extLst>
              </a:tr>
              <a:tr h="131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MINERÍA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48.069.314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44.023.495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-4.045.819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35.384.495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357205"/>
                  </a:ext>
                </a:extLst>
              </a:tr>
              <a:tr h="131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VIVIENDA Y URBANISMO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2.686.634.068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2.276.004.017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-410.630.051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1.129.163.424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521938"/>
                  </a:ext>
                </a:extLst>
              </a:tr>
              <a:tr h="131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TRANSPORTES Y TELECOMUNICACIONES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1.109.154.952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1.056.213.403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-52.941.549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466.778.812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864797"/>
                  </a:ext>
                </a:extLst>
              </a:tr>
              <a:tr h="131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GOBIERNO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31.301.841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30.790.356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-511.485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16.498.501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940117"/>
                  </a:ext>
                </a:extLst>
              </a:tr>
              <a:tr h="131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DESARROLLO SOCIAL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667.413.190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862.602.431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195.189.241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372.087.374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220441"/>
                  </a:ext>
                </a:extLst>
              </a:tr>
              <a:tr h="254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LA PRESIDENCIA DE LA REPÚBLICA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13.082.443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12.155.984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-926.459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7.043.823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889046"/>
                  </a:ext>
                </a:extLst>
              </a:tr>
              <a:tr h="131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PÚBLICO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199.608.086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196.402.834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-3.205.252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119.383.133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97230"/>
                  </a:ext>
                </a:extLst>
              </a:tr>
              <a:tr h="131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ENERGÍA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126.063.631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119.266.871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-6.796.760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46.369.264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047622"/>
                  </a:ext>
                </a:extLst>
              </a:tr>
              <a:tr h="131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MEDIO AMBIENTE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60.474.453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57.273.998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-3.200.455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30.747.862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814524"/>
                  </a:ext>
                </a:extLst>
              </a:tr>
              <a:tr h="131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DEPORTE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120.951.836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111.805.740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-9.146.096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42.862.732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133277"/>
                  </a:ext>
                </a:extLst>
              </a:tr>
              <a:tr h="131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 MUJER Y EQUIDAD DE GÉNERO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59.656.335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57.775.775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-1.880.560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53.422.448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251710"/>
                  </a:ext>
                </a:extLst>
              </a:tr>
              <a:tr h="131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ELECTORAL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59.233.152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72.373.220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13.140.068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25.780.348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439429"/>
                  </a:ext>
                </a:extLst>
              </a:tr>
              <a:tr h="131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LAS CULTURAS, LAS ARTES Y EL PATRIMONIO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198.193.425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174.887.753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-23.305.672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95.154.076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783525"/>
                  </a:ext>
                </a:extLst>
              </a:tr>
              <a:tr h="254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CIENCIA, TECNOLOGÍA, CONOCIMIENTO E INNOVACIÓN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304.493.223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395.823.120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91.329.897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180.060.535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767208"/>
                  </a:ext>
                </a:extLst>
              </a:tr>
              <a:tr h="131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TESORO PUBLICO   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560.155.386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431.769.267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-128.386.119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272.347.793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75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194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488" y="715917"/>
            <a:ext cx="807996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24488" y="1356354"/>
            <a:ext cx="7701649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57DDC3D-AF48-405D-9A31-2539F927E3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035676"/>
              </p:ext>
            </p:extLst>
          </p:nvPr>
        </p:nvGraphicFramePr>
        <p:xfrm>
          <a:off x="524488" y="1721479"/>
          <a:ext cx="8079960" cy="2113137"/>
        </p:xfrm>
        <a:graphic>
          <a:graphicData uri="http://schemas.openxmlformats.org/drawingml/2006/table">
            <a:tbl>
              <a:tblPr/>
              <a:tblGrid>
                <a:gridCol w="264224">
                  <a:extLst>
                    <a:ext uri="{9D8B030D-6E8A-4147-A177-3AD203B41FA5}">
                      <a16:colId xmlns:a16="http://schemas.microsoft.com/office/drawing/2014/main" val="3617101584"/>
                    </a:ext>
                  </a:extLst>
                </a:gridCol>
                <a:gridCol w="264224">
                  <a:extLst>
                    <a:ext uri="{9D8B030D-6E8A-4147-A177-3AD203B41FA5}">
                      <a16:colId xmlns:a16="http://schemas.microsoft.com/office/drawing/2014/main" val="13790513"/>
                    </a:ext>
                  </a:extLst>
                </a:gridCol>
                <a:gridCol w="264224">
                  <a:extLst>
                    <a:ext uri="{9D8B030D-6E8A-4147-A177-3AD203B41FA5}">
                      <a16:colId xmlns:a16="http://schemas.microsoft.com/office/drawing/2014/main" val="2392716893"/>
                    </a:ext>
                  </a:extLst>
                </a:gridCol>
                <a:gridCol w="2980444">
                  <a:extLst>
                    <a:ext uri="{9D8B030D-6E8A-4147-A177-3AD203B41FA5}">
                      <a16:colId xmlns:a16="http://schemas.microsoft.com/office/drawing/2014/main" val="117293580"/>
                    </a:ext>
                  </a:extLst>
                </a:gridCol>
                <a:gridCol w="708119">
                  <a:extLst>
                    <a:ext uri="{9D8B030D-6E8A-4147-A177-3AD203B41FA5}">
                      <a16:colId xmlns:a16="http://schemas.microsoft.com/office/drawing/2014/main" val="3375597522"/>
                    </a:ext>
                  </a:extLst>
                </a:gridCol>
                <a:gridCol w="708119">
                  <a:extLst>
                    <a:ext uri="{9D8B030D-6E8A-4147-A177-3AD203B41FA5}">
                      <a16:colId xmlns:a16="http://schemas.microsoft.com/office/drawing/2014/main" val="3828831856"/>
                    </a:ext>
                  </a:extLst>
                </a:gridCol>
                <a:gridCol w="708119">
                  <a:extLst>
                    <a:ext uri="{9D8B030D-6E8A-4147-A177-3AD203B41FA5}">
                      <a16:colId xmlns:a16="http://schemas.microsoft.com/office/drawing/2014/main" val="1492483647"/>
                    </a:ext>
                  </a:extLst>
                </a:gridCol>
                <a:gridCol w="708119">
                  <a:extLst>
                    <a:ext uri="{9D8B030D-6E8A-4147-A177-3AD203B41FA5}">
                      <a16:colId xmlns:a16="http://schemas.microsoft.com/office/drawing/2014/main" val="2820152414"/>
                    </a:ext>
                  </a:extLst>
                </a:gridCol>
                <a:gridCol w="753037">
                  <a:extLst>
                    <a:ext uri="{9D8B030D-6E8A-4147-A177-3AD203B41FA5}">
                      <a16:colId xmlns:a16="http://schemas.microsoft.com/office/drawing/2014/main" val="2614597732"/>
                    </a:ext>
                  </a:extLst>
                </a:gridCol>
                <a:gridCol w="721331">
                  <a:extLst>
                    <a:ext uri="{9D8B030D-6E8A-4147-A177-3AD203B41FA5}">
                      <a16:colId xmlns:a16="http://schemas.microsoft.com/office/drawing/2014/main" val="124254577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28835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849171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313.870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-25.486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202.376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92289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313.870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-25.486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202.376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1781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186.923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177.557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-9.366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97.086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24207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160.024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154.195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-5.829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88.076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61845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11636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7.117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6.627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15579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Promoción de Exportaciones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19.782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16.735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-3.047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66410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152.433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136.313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-16.120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105.290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72872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33.769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32.495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-1.274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16.669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54412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49.885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-10.955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66.210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49008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48.106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45.152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-2.954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38783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9.718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096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954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08820" y="661625"/>
            <a:ext cx="813511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06:  FONDO DE RESERVA DE PENSIONES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8519" y="3861048"/>
            <a:ext cx="8095416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2195736" y="1574832"/>
            <a:ext cx="576064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julio 2020 de Fondo FRP en millones de dólares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7A71887-D29C-48AD-A44B-B3B73138AD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653971"/>
              </p:ext>
            </p:extLst>
          </p:nvPr>
        </p:nvGraphicFramePr>
        <p:xfrm>
          <a:off x="2355850" y="1953502"/>
          <a:ext cx="4432300" cy="12192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2776678638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72064562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JUNIO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386801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9.477,13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93846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-1.415,51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49972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2.039,81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400626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726,38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75786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-41,23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183204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10.786,58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24223"/>
                  </a:ext>
                </a:extLst>
              </a:tr>
            </a:tbl>
          </a:graphicData>
        </a:graphic>
      </p:graphicFrame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0B91723-D67B-4B9C-8C71-C22C07564E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917518"/>
              </p:ext>
            </p:extLst>
          </p:nvPr>
        </p:nvGraphicFramePr>
        <p:xfrm>
          <a:off x="508820" y="4381146"/>
          <a:ext cx="8135117" cy="1623165"/>
        </p:xfrm>
        <a:graphic>
          <a:graphicData uri="http://schemas.openxmlformats.org/drawingml/2006/table">
            <a:tbl>
              <a:tblPr/>
              <a:tblGrid>
                <a:gridCol w="267955">
                  <a:extLst>
                    <a:ext uri="{9D8B030D-6E8A-4147-A177-3AD203B41FA5}">
                      <a16:colId xmlns:a16="http://schemas.microsoft.com/office/drawing/2014/main" val="344396673"/>
                    </a:ext>
                  </a:extLst>
                </a:gridCol>
                <a:gridCol w="267955">
                  <a:extLst>
                    <a:ext uri="{9D8B030D-6E8A-4147-A177-3AD203B41FA5}">
                      <a16:colId xmlns:a16="http://schemas.microsoft.com/office/drawing/2014/main" val="3637311656"/>
                    </a:ext>
                  </a:extLst>
                </a:gridCol>
                <a:gridCol w="267955">
                  <a:extLst>
                    <a:ext uri="{9D8B030D-6E8A-4147-A177-3AD203B41FA5}">
                      <a16:colId xmlns:a16="http://schemas.microsoft.com/office/drawing/2014/main" val="1479341114"/>
                    </a:ext>
                  </a:extLst>
                </a:gridCol>
                <a:gridCol w="3022532">
                  <a:extLst>
                    <a:ext uri="{9D8B030D-6E8A-4147-A177-3AD203B41FA5}">
                      <a16:colId xmlns:a16="http://schemas.microsoft.com/office/drawing/2014/main" val="2029931298"/>
                    </a:ext>
                  </a:extLst>
                </a:gridCol>
                <a:gridCol w="718120">
                  <a:extLst>
                    <a:ext uri="{9D8B030D-6E8A-4147-A177-3AD203B41FA5}">
                      <a16:colId xmlns:a16="http://schemas.microsoft.com/office/drawing/2014/main" val="2799324822"/>
                    </a:ext>
                  </a:extLst>
                </a:gridCol>
                <a:gridCol w="718120">
                  <a:extLst>
                    <a:ext uri="{9D8B030D-6E8A-4147-A177-3AD203B41FA5}">
                      <a16:colId xmlns:a16="http://schemas.microsoft.com/office/drawing/2014/main" val="2885425302"/>
                    </a:ext>
                  </a:extLst>
                </a:gridCol>
                <a:gridCol w="718120">
                  <a:extLst>
                    <a:ext uri="{9D8B030D-6E8A-4147-A177-3AD203B41FA5}">
                      <a16:colId xmlns:a16="http://schemas.microsoft.com/office/drawing/2014/main" val="2998520728"/>
                    </a:ext>
                  </a:extLst>
                </a:gridCol>
                <a:gridCol w="718120">
                  <a:extLst>
                    <a:ext uri="{9D8B030D-6E8A-4147-A177-3AD203B41FA5}">
                      <a16:colId xmlns:a16="http://schemas.microsoft.com/office/drawing/2014/main" val="1048097531"/>
                    </a:ext>
                  </a:extLst>
                </a:gridCol>
                <a:gridCol w="718120">
                  <a:extLst>
                    <a:ext uri="{9D8B030D-6E8A-4147-A177-3AD203B41FA5}">
                      <a16:colId xmlns:a16="http://schemas.microsoft.com/office/drawing/2014/main" val="1295185196"/>
                    </a:ext>
                  </a:extLst>
                </a:gridCol>
                <a:gridCol w="718120">
                  <a:extLst>
                    <a:ext uri="{9D8B030D-6E8A-4147-A177-3AD203B41FA5}">
                      <a16:colId xmlns:a16="http://schemas.microsoft.com/office/drawing/2014/main" val="355790006"/>
                    </a:ext>
                  </a:extLst>
                </a:gridCol>
              </a:tblGrid>
              <a:tr h="1471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048910"/>
                  </a:ext>
                </a:extLst>
              </a:tr>
              <a:tr h="3877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538556"/>
                  </a:ext>
                </a:extLst>
              </a:tr>
              <a:tr h="1661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892.567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892.567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343.713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984403"/>
                  </a:ext>
                </a:extLst>
              </a:tr>
              <a:tr h="131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10.433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10.433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720396"/>
                  </a:ext>
                </a:extLst>
              </a:tr>
              <a:tr h="131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991894"/>
                  </a:ext>
                </a:extLst>
              </a:tr>
              <a:tr h="131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271417"/>
                  </a:ext>
                </a:extLst>
              </a:tr>
              <a:tr h="131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473746"/>
                  </a:ext>
                </a:extLst>
              </a:tr>
              <a:tr h="131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273.066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273.066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339.540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664663"/>
                  </a:ext>
                </a:extLst>
              </a:tr>
              <a:tr h="131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273.056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273.056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339.540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037420"/>
                  </a:ext>
                </a:extLst>
              </a:tr>
              <a:tr h="131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96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9552" y="679104"/>
            <a:ext cx="806489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07:  FONDO DE ESTABILIZACIÓN ECONÓMICA Y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655459" y="1705876"/>
            <a:ext cx="5832648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julio 2020 de Fondo FEES en millones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9769" y="3744537"/>
            <a:ext cx="8064461" cy="2411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18F9ABD-C7FC-4FE4-9DEC-F0A78B6A70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342253"/>
              </p:ext>
            </p:extLst>
          </p:nvPr>
        </p:nvGraphicFramePr>
        <p:xfrm>
          <a:off x="2267744" y="2089932"/>
          <a:ext cx="4432300" cy="12192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3988286789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92222799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JUNIO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61100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21.765,71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67103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-15.958,27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75027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3.271,09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16759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1.519,11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74479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-28,16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73013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10.569,48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092412"/>
                  </a:ext>
                </a:extLst>
              </a:tr>
            </a:tbl>
          </a:graphicData>
        </a:graphic>
      </p:graphicFrame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0E51836-3952-43F1-8E3A-AF9B571B65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077519"/>
              </p:ext>
            </p:extLst>
          </p:nvPr>
        </p:nvGraphicFramePr>
        <p:xfrm>
          <a:off x="539552" y="4151886"/>
          <a:ext cx="8064463" cy="1979725"/>
        </p:xfrm>
        <a:graphic>
          <a:graphicData uri="http://schemas.openxmlformats.org/drawingml/2006/table">
            <a:tbl>
              <a:tblPr/>
              <a:tblGrid>
                <a:gridCol w="293511">
                  <a:extLst>
                    <a:ext uri="{9D8B030D-6E8A-4147-A177-3AD203B41FA5}">
                      <a16:colId xmlns:a16="http://schemas.microsoft.com/office/drawing/2014/main" val="3800602198"/>
                    </a:ext>
                  </a:extLst>
                </a:gridCol>
                <a:gridCol w="294524">
                  <a:extLst>
                    <a:ext uri="{9D8B030D-6E8A-4147-A177-3AD203B41FA5}">
                      <a16:colId xmlns:a16="http://schemas.microsoft.com/office/drawing/2014/main" val="818227694"/>
                    </a:ext>
                  </a:extLst>
                </a:gridCol>
                <a:gridCol w="294524">
                  <a:extLst>
                    <a:ext uri="{9D8B030D-6E8A-4147-A177-3AD203B41FA5}">
                      <a16:colId xmlns:a16="http://schemas.microsoft.com/office/drawing/2014/main" val="2435985082"/>
                    </a:ext>
                  </a:extLst>
                </a:gridCol>
                <a:gridCol w="2883319">
                  <a:extLst>
                    <a:ext uri="{9D8B030D-6E8A-4147-A177-3AD203B41FA5}">
                      <a16:colId xmlns:a16="http://schemas.microsoft.com/office/drawing/2014/main" val="3986040680"/>
                    </a:ext>
                  </a:extLst>
                </a:gridCol>
                <a:gridCol w="706761">
                  <a:extLst>
                    <a:ext uri="{9D8B030D-6E8A-4147-A177-3AD203B41FA5}">
                      <a16:colId xmlns:a16="http://schemas.microsoft.com/office/drawing/2014/main" val="1200416431"/>
                    </a:ext>
                  </a:extLst>
                </a:gridCol>
                <a:gridCol w="706761">
                  <a:extLst>
                    <a:ext uri="{9D8B030D-6E8A-4147-A177-3AD203B41FA5}">
                      <a16:colId xmlns:a16="http://schemas.microsoft.com/office/drawing/2014/main" val="363502089"/>
                    </a:ext>
                  </a:extLst>
                </a:gridCol>
                <a:gridCol w="706761">
                  <a:extLst>
                    <a:ext uri="{9D8B030D-6E8A-4147-A177-3AD203B41FA5}">
                      <a16:colId xmlns:a16="http://schemas.microsoft.com/office/drawing/2014/main" val="493268739"/>
                    </a:ext>
                  </a:extLst>
                </a:gridCol>
                <a:gridCol w="706761">
                  <a:extLst>
                    <a:ext uri="{9D8B030D-6E8A-4147-A177-3AD203B41FA5}">
                      <a16:colId xmlns:a16="http://schemas.microsoft.com/office/drawing/2014/main" val="4045061977"/>
                    </a:ext>
                  </a:extLst>
                </a:gridCol>
                <a:gridCol w="751593">
                  <a:extLst>
                    <a:ext uri="{9D8B030D-6E8A-4147-A177-3AD203B41FA5}">
                      <a16:colId xmlns:a16="http://schemas.microsoft.com/office/drawing/2014/main" val="2938277083"/>
                    </a:ext>
                  </a:extLst>
                </a:gridCol>
                <a:gridCol w="719948">
                  <a:extLst>
                    <a:ext uri="{9D8B030D-6E8A-4147-A177-3AD203B41FA5}">
                      <a16:colId xmlns:a16="http://schemas.microsoft.com/office/drawing/2014/main" val="3294006511"/>
                    </a:ext>
                  </a:extLst>
                </a:gridCol>
              </a:tblGrid>
              <a:tr h="1439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9893621"/>
                  </a:ext>
                </a:extLst>
              </a:tr>
              <a:tr h="3767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322646"/>
                  </a:ext>
                </a:extLst>
              </a:tr>
              <a:tr h="161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773.715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773.715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2.067.221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886996"/>
                  </a:ext>
                </a:extLst>
              </a:tr>
              <a:tr h="128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2.836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913402"/>
                  </a:ext>
                </a:extLst>
              </a:tr>
              <a:tr h="128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20000000,0%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20000000,0%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868529"/>
                  </a:ext>
                </a:extLst>
              </a:tr>
              <a:tr h="128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20000000,0%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20000000,0%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584220"/>
                  </a:ext>
                </a:extLst>
              </a:tr>
              <a:tr h="128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20000000,0%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20000000,0%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369253"/>
                  </a:ext>
                </a:extLst>
              </a:tr>
              <a:tr h="128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176.615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176.615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65.569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090383"/>
                  </a:ext>
                </a:extLst>
              </a:tr>
              <a:tr h="128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176.605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176.605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65.569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188133"/>
                  </a:ext>
                </a:extLst>
              </a:tr>
              <a:tr h="128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274925"/>
                  </a:ext>
                </a:extLst>
              </a:tr>
              <a:tr h="128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152484"/>
                  </a:ext>
                </a:extLst>
              </a:tr>
              <a:tr h="128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777418"/>
                  </a:ext>
                </a:extLst>
              </a:tr>
              <a:tr h="128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622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528176" y="754789"/>
            <a:ext cx="808764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08:  FONDO PARA LA EDUCACIÓN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28175" y="1509220"/>
            <a:ext cx="8087647" cy="3111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7576AEA-9B71-4EBC-9381-9616B59BDD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84126"/>
              </p:ext>
            </p:extLst>
          </p:nvPr>
        </p:nvGraphicFramePr>
        <p:xfrm>
          <a:off x="528173" y="1854500"/>
          <a:ext cx="8087649" cy="1589968"/>
        </p:xfrm>
        <a:graphic>
          <a:graphicData uri="http://schemas.openxmlformats.org/drawingml/2006/table">
            <a:tbl>
              <a:tblPr/>
              <a:tblGrid>
                <a:gridCol w="307038">
                  <a:extLst>
                    <a:ext uri="{9D8B030D-6E8A-4147-A177-3AD203B41FA5}">
                      <a16:colId xmlns:a16="http://schemas.microsoft.com/office/drawing/2014/main" val="2921354267"/>
                    </a:ext>
                  </a:extLst>
                </a:gridCol>
                <a:gridCol w="295371">
                  <a:extLst>
                    <a:ext uri="{9D8B030D-6E8A-4147-A177-3AD203B41FA5}">
                      <a16:colId xmlns:a16="http://schemas.microsoft.com/office/drawing/2014/main" val="3635382338"/>
                    </a:ext>
                  </a:extLst>
                </a:gridCol>
                <a:gridCol w="295371">
                  <a:extLst>
                    <a:ext uri="{9D8B030D-6E8A-4147-A177-3AD203B41FA5}">
                      <a16:colId xmlns:a16="http://schemas.microsoft.com/office/drawing/2014/main" val="286012233"/>
                    </a:ext>
                  </a:extLst>
                </a:gridCol>
                <a:gridCol w="2878926">
                  <a:extLst>
                    <a:ext uri="{9D8B030D-6E8A-4147-A177-3AD203B41FA5}">
                      <a16:colId xmlns:a16="http://schemas.microsoft.com/office/drawing/2014/main" val="3091870371"/>
                    </a:ext>
                  </a:extLst>
                </a:gridCol>
                <a:gridCol w="708793">
                  <a:extLst>
                    <a:ext uri="{9D8B030D-6E8A-4147-A177-3AD203B41FA5}">
                      <a16:colId xmlns:a16="http://schemas.microsoft.com/office/drawing/2014/main" val="4186208585"/>
                    </a:ext>
                  </a:extLst>
                </a:gridCol>
                <a:gridCol w="708793">
                  <a:extLst>
                    <a:ext uri="{9D8B030D-6E8A-4147-A177-3AD203B41FA5}">
                      <a16:colId xmlns:a16="http://schemas.microsoft.com/office/drawing/2014/main" val="2737876423"/>
                    </a:ext>
                  </a:extLst>
                </a:gridCol>
                <a:gridCol w="708793">
                  <a:extLst>
                    <a:ext uri="{9D8B030D-6E8A-4147-A177-3AD203B41FA5}">
                      <a16:colId xmlns:a16="http://schemas.microsoft.com/office/drawing/2014/main" val="2380392239"/>
                    </a:ext>
                  </a:extLst>
                </a:gridCol>
                <a:gridCol w="708793">
                  <a:extLst>
                    <a:ext uri="{9D8B030D-6E8A-4147-A177-3AD203B41FA5}">
                      <a16:colId xmlns:a16="http://schemas.microsoft.com/office/drawing/2014/main" val="4184164064"/>
                    </a:ext>
                  </a:extLst>
                </a:gridCol>
                <a:gridCol w="753754">
                  <a:extLst>
                    <a:ext uri="{9D8B030D-6E8A-4147-A177-3AD203B41FA5}">
                      <a16:colId xmlns:a16="http://schemas.microsoft.com/office/drawing/2014/main" val="451184514"/>
                    </a:ext>
                  </a:extLst>
                </a:gridCol>
                <a:gridCol w="722017">
                  <a:extLst>
                    <a:ext uri="{9D8B030D-6E8A-4147-A177-3AD203B41FA5}">
                      <a16:colId xmlns:a16="http://schemas.microsoft.com/office/drawing/2014/main" val="194390555"/>
                    </a:ext>
                  </a:extLst>
                </a:gridCol>
              </a:tblGrid>
              <a:tr h="1436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959015"/>
                  </a:ext>
                </a:extLst>
              </a:tr>
              <a:tr h="3762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161470"/>
                  </a:ext>
                </a:extLst>
              </a:tr>
              <a:tr h="1612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201.553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201.553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17.535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40189"/>
                  </a:ext>
                </a:extLst>
              </a:tr>
              <a:tr h="12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506830"/>
                  </a:ext>
                </a:extLst>
              </a:tr>
              <a:tr h="12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564683"/>
                  </a:ext>
                </a:extLst>
              </a:tr>
              <a:tr h="12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303968"/>
                  </a:ext>
                </a:extLst>
              </a:tr>
              <a:tr h="12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744562"/>
                  </a:ext>
                </a:extLst>
              </a:tr>
              <a:tr h="12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17.535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1136,4%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1136,4%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991758"/>
                  </a:ext>
                </a:extLst>
              </a:tr>
              <a:tr h="12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16.858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1099,7%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1099,7%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84557"/>
                  </a:ext>
                </a:extLst>
              </a:tr>
              <a:tr h="12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854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6585" y="709927"/>
            <a:ext cx="801357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09:  FONDO DE APOYO REGIONAL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212" y="1339889"/>
            <a:ext cx="8013576" cy="310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C8A533D-9D01-4C17-A0AD-969D69B118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719442"/>
              </p:ext>
            </p:extLst>
          </p:nvPr>
        </p:nvGraphicFramePr>
        <p:xfrm>
          <a:off x="556584" y="1689141"/>
          <a:ext cx="8013574" cy="1582275"/>
        </p:xfrm>
        <a:graphic>
          <a:graphicData uri="http://schemas.openxmlformats.org/drawingml/2006/table">
            <a:tbl>
              <a:tblPr/>
              <a:tblGrid>
                <a:gridCol w="275359">
                  <a:extLst>
                    <a:ext uri="{9D8B030D-6E8A-4147-A177-3AD203B41FA5}">
                      <a16:colId xmlns:a16="http://schemas.microsoft.com/office/drawing/2014/main" val="3736075605"/>
                    </a:ext>
                  </a:extLst>
                </a:gridCol>
                <a:gridCol w="292666">
                  <a:extLst>
                    <a:ext uri="{9D8B030D-6E8A-4147-A177-3AD203B41FA5}">
                      <a16:colId xmlns:a16="http://schemas.microsoft.com/office/drawing/2014/main" val="3657928087"/>
                    </a:ext>
                  </a:extLst>
                </a:gridCol>
                <a:gridCol w="292666">
                  <a:extLst>
                    <a:ext uri="{9D8B030D-6E8A-4147-A177-3AD203B41FA5}">
                      <a16:colId xmlns:a16="http://schemas.microsoft.com/office/drawing/2014/main" val="3647008364"/>
                    </a:ext>
                  </a:extLst>
                </a:gridCol>
                <a:gridCol w="2974342">
                  <a:extLst>
                    <a:ext uri="{9D8B030D-6E8A-4147-A177-3AD203B41FA5}">
                      <a16:colId xmlns:a16="http://schemas.microsoft.com/office/drawing/2014/main" val="2861412547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2384466117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41107634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2056882013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4162973499"/>
                    </a:ext>
                  </a:extLst>
                </a:gridCol>
                <a:gridCol w="730604">
                  <a:extLst>
                    <a:ext uri="{9D8B030D-6E8A-4147-A177-3AD203B41FA5}">
                      <a16:colId xmlns:a16="http://schemas.microsoft.com/office/drawing/2014/main" val="4222517601"/>
                    </a:ext>
                  </a:extLst>
                </a:gridCol>
                <a:gridCol w="699841">
                  <a:extLst>
                    <a:ext uri="{9D8B030D-6E8A-4147-A177-3AD203B41FA5}">
                      <a16:colId xmlns:a16="http://schemas.microsoft.com/office/drawing/2014/main" val="1272125912"/>
                    </a:ext>
                  </a:extLst>
                </a:gridCol>
              </a:tblGrid>
              <a:tr h="1287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3474244"/>
                  </a:ext>
                </a:extLst>
              </a:tr>
              <a:tr h="3711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591917"/>
                  </a:ext>
                </a:extLst>
              </a:tr>
              <a:tr h="1590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402.110.111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411.710.111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9.600.000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554.799.656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134,8%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82024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21.101.919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30.701.919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9.600.000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332.882.120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1577,5%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1084,2%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49077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21.101.919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30.701.919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9.600.000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332.882.120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1577,5%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1084,2%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987460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381.008.192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381.008.192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221.917.536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579033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381.008.182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381.008.182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221.917.536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485127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22.743.297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22.743.297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581963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Programa Financiamiento Gobiernos Regionales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358.264.885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358.264.885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221.917.536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916838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136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559889" y="749675"/>
            <a:ext cx="801357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1188" y="1410726"/>
            <a:ext cx="763284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1188" y="4207928"/>
            <a:ext cx="784887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69ED1C94-994E-44C8-94C0-F06E129859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078048"/>
              </p:ext>
            </p:extLst>
          </p:nvPr>
        </p:nvGraphicFramePr>
        <p:xfrm>
          <a:off x="549244" y="1770766"/>
          <a:ext cx="8013576" cy="2217865"/>
        </p:xfrm>
        <a:graphic>
          <a:graphicData uri="http://schemas.openxmlformats.org/drawingml/2006/table">
            <a:tbl>
              <a:tblPr/>
              <a:tblGrid>
                <a:gridCol w="287431">
                  <a:extLst>
                    <a:ext uri="{9D8B030D-6E8A-4147-A177-3AD203B41FA5}">
                      <a16:colId xmlns:a16="http://schemas.microsoft.com/office/drawing/2014/main" val="233273282"/>
                    </a:ext>
                  </a:extLst>
                </a:gridCol>
                <a:gridCol w="3242221">
                  <a:extLst>
                    <a:ext uri="{9D8B030D-6E8A-4147-A177-3AD203B41FA5}">
                      <a16:colId xmlns:a16="http://schemas.microsoft.com/office/drawing/2014/main" val="11869963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2490008037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2796557625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381976527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2815206753"/>
                    </a:ext>
                  </a:extLst>
                </a:gridCol>
                <a:gridCol w="701332">
                  <a:extLst>
                    <a:ext uri="{9D8B030D-6E8A-4147-A177-3AD203B41FA5}">
                      <a16:colId xmlns:a16="http://schemas.microsoft.com/office/drawing/2014/main" val="3946583544"/>
                    </a:ext>
                  </a:extLst>
                </a:gridCol>
                <a:gridCol w="701332">
                  <a:extLst>
                    <a:ext uri="{9D8B030D-6E8A-4147-A177-3AD203B41FA5}">
                      <a16:colId xmlns:a16="http://schemas.microsoft.com/office/drawing/2014/main" val="3720702742"/>
                    </a:ext>
                  </a:extLst>
                </a:gridCol>
              </a:tblGrid>
              <a:tr h="1354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6184091"/>
                  </a:ext>
                </a:extLst>
              </a:tr>
              <a:tr h="4147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649874"/>
                  </a:ext>
                </a:extLst>
              </a:tr>
              <a:tr h="1439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49.671.985.498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50.994.978.288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1.322.992.790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33.771.995.248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809204"/>
                  </a:ext>
                </a:extLst>
              </a:tr>
              <a:tr h="1354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129.914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129.914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71.071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426377"/>
                  </a:ext>
                </a:extLst>
              </a:tr>
              <a:tr h="1354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279.053.844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279.053.844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170.034.326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594661"/>
                  </a:ext>
                </a:extLst>
              </a:tr>
              <a:tr h="1354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4.340.029.994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4.943.279.073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603.249.079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1.490.354.536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321400"/>
                  </a:ext>
                </a:extLst>
              </a:tr>
              <a:tr h="1354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36.653.902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183269510,0%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183269510,0%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000084"/>
                  </a:ext>
                </a:extLst>
              </a:tr>
              <a:tr h="1354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40.529.002.872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41.386.712.349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857.709.477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23.984.489.092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349175"/>
                  </a:ext>
                </a:extLst>
              </a:tr>
              <a:tr h="169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249.596.005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249.596.005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149.609.184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657184"/>
                  </a:ext>
                </a:extLst>
              </a:tr>
              <a:tr h="1354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311.122.106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320.722.106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1.750.667.806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830978"/>
                  </a:ext>
                </a:extLst>
              </a:tr>
              <a:tr h="1354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70.001.628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944473"/>
                  </a:ext>
                </a:extLst>
              </a:tr>
              <a:tr h="1354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1.457.909.807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1.310.344.041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-147.565.766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658.305.257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055985"/>
                  </a:ext>
                </a:extLst>
              </a:tr>
              <a:tr h="1354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2.500.140.936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2.500.140.936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5.461.808.446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209818"/>
                  </a:ext>
                </a:extLst>
              </a:tr>
              <a:tr h="1354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604192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22A7B515-84BA-4975-A51D-1EC74B4A07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570902"/>
              </p:ext>
            </p:extLst>
          </p:nvPr>
        </p:nvGraphicFramePr>
        <p:xfrm>
          <a:off x="559675" y="4572852"/>
          <a:ext cx="8003145" cy="1659575"/>
        </p:xfrm>
        <a:graphic>
          <a:graphicData uri="http://schemas.openxmlformats.org/drawingml/2006/table">
            <a:tbl>
              <a:tblPr/>
              <a:tblGrid>
                <a:gridCol w="287057">
                  <a:extLst>
                    <a:ext uri="{9D8B030D-6E8A-4147-A177-3AD203B41FA5}">
                      <a16:colId xmlns:a16="http://schemas.microsoft.com/office/drawing/2014/main" val="3286220047"/>
                    </a:ext>
                  </a:extLst>
                </a:gridCol>
                <a:gridCol w="3238002">
                  <a:extLst>
                    <a:ext uri="{9D8B030D-6E8A-4147-A177-3AD203B41FA5}">
                      <a16:colId xmlns:a16="http://schemas.microsoft.com/office/drawing/2014/main" val="1464840348"/>
                    </a:ext>
                  </a:extLst>
                </a:gridCol>
                <a:gridCol w="769312">
                  <a:extLst>
                    <a:ext uri="{9D8B030D-6E8A-4147-A177-3AD203B41FA5}">
                      <a16:colId xmlns:a16="http://schemas.microsoft.com/office/drawing/2014/main" val="2899371488"/>
                    </a:ext>
                  </a:extLst>
                </a:gridCol>
                <a:gridCol w="769312">
                  <a:extLst>
                    <a:ext uri="{9D8B030D-6E8A-4147-A177-3AD203B41FA5}">
                      <a16:colId xmlns:a16="http://schemas.microsoft.com/office/drawing/2014/main" val="2022514964"/>
                    </a:ext>
                  </a:extLst>
                </a:gridCol>
                <a:gridCol w="769312">
                  <a:extLst>
                    <a:ext uri="{9D8B030D-6E8A-4147-A177-3AD203B41FA5}">
                      <a16:colId xmlns:a16="http://schemas.microsoft.com/office/drawing/2014/main" val="894703100"/>
                    </a:ext>
                  </a:extLst>
                </a:gridCol>
                <a:gridCol w="769312">
                  <a:extLst>
                    <a:ext uri="{9D8B030D-6E8A-4147-A177-3AD203B41FA5}">
                      <a16:colId xmlns:a16="http://schemas.microsoft.com/office/drawing/2014/main" val="2030851858"/>
                    </a:ext>
                  </a:extLst>
                </a:gridCol>
                <a:gridCol w="700419">
                  <a:extLst>
                    <a:ext uri="{9D8B030D-6E8A-4147-A177-3AD203B41FA5}">
                      <a16:colId xmlns:a16="http://schemas.microsoft.com/office/drawing/2014/main" val="3028348970"/>
                    </a:ext>
                  </a:extLst>
                </a:gridCol>
                <a:gridCol w="700419">
                  <a:extLst>
                    <a:ext uri="{9D8B030D-6E8A-4147-A177-3AD203B41FA5}">
                      <a16:colId xmlns:a16="http://schemas.microsoft.com/office/drawing/2014/main" val="810172165"/>
                    </a:ext>
                  </a:extLst>
                </a:gridCol>
              </a:tblGrid>
              <a:tr h="1368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799874"/>
                  </a:ext>
                </a:extLst>
              </a:tr>
              <a:tr h="4191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313366"/>
                  </a:ext>
                </a:extLst>
              </a:tr>
              <a:tr h="145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6.182.873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6.757.387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574.514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9.079.027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089150"/>
                  </a:ext>
                </a:extLst>
              </a:tr>
              <a:tr h="136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25.934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25.934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18.449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355924"/>
                  </a:ext>
                </a:extLst>
              </a:tr>
              <a:tr h="136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010314"/>
                  </a:ext>
                </a:extLst>
              </a:tr>
              <a:tr h="136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457932"/>
                  </a:ext>
                </a:extLst>
              </a:tr>
              <a:tr h="136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313.870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-25.486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202.376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950537"/>
                  </a:ext>
                </a:extLst>
              </a:tr>
              <a:tr h="136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4.773.813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5.373.813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7.932.853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642700"/>
                  </a:ext>
                </a:extLst>
              </a:tr>
              <a:tr h="136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922.684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19627"/>
                  </a:ext>
                </a:extLst>
              </a:tr>
              <a:tr h="136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501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6" y="662059"/>
            <a:ext cx="797247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10:  FONDO PARA DIAGNÓSTICOS Y TRATAMIENTOS DE ALTO COSTO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2110" y="1648584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E36020A8-AA50-421E-A2F8-B4D8EE2B70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620043"/>
              </p:ext>
            </p:extLst>
          </p:nvPr>
        </p:nvGraphicFramePr>
        <p:xfrm>
          <a:off x="2311819" y="3990216"/>
          <a:ext cx="4432300" cy="12192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2900050184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25545565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JUNIO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46927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Inicial al 31 de marzo de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285.301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02883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del trimestre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31045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 del trimestre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39549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8863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88020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463507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6FAE671-665A-45B5-A865-DAB3EDE56A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746921"/>
              </p:ext>
            </p:extLst>
          </p:nvPr>
        </p:nvGraphicFramePr>
        <p:xfrm>
          <a:off x="542110" y="1936616"/>
          <a:ext cx="7972478" cy="1490981"/>
        </p:xfrm>
        <a:graphic>
          <a:graphicData uri="http://schemas.openxmlformats.org/drawingml/2006/table">
            <a:tbl>
              <a:tblPr/>
              <a:tblGrid>
                <a:gridCol w="288579">
                  <a:extLst>
                    <a:ext uri="{9D8B030D-6E8A-4147-A177-3AD203B41FA5}">
                      <a16:colId xmlns:a16="http://schemas.microsoft.com/office/drawing/2014/main" val="379554601"/>
                    </a:ext>
                  </a:extLst>
                </a:gridCol>
                <a:gridCol w="291165">
                  <a:extLst>
                    <a:ext uri="{9D8B030D-6E8A-4147-A177-3AD203B41FA5}">
                      <a16:colId xmlns:a16="http://schemas.microsoft.com/office/drawing/2014/main" val="2271638079"/>
                    </a:ext>
                  </a:extLst>
                </a:gridCol>
                <a:gridCol w="291165">
                  <a:extLst>
                    <a:ext uri="{9D8B030D-6E8A-4147-A177-3AD203B41FA5}">
                      <a16:colId xmlns:a16="http://schemas.microsoft.com/office/drawing/2014/main" val="3293847112"/>
                    </a:ext>
                  </a:extLst>
                </a:gridCol>
                <a:gridCol w="2852017">
                  <a:extLst>
                    <a:ext uri="{9D8B030D-6E8A-4147-A177-3AD203B41FA5}">
                      <a16:colId xmlns:a16="http://schemas.microsoft.com/office/drawing/2014/main" val="116161384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72071411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424022731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982399863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404159675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2347505867"/>
                    </a:ext>
                  </a:extLst>
                </a:gridCol>
                <a:gridCol w="711736">
                  <a:extLst>
                    <a:ext uri="{9D8B030D-6E8A-4147-A177-3AD203B41FA5}">
                      <a16:colId xmlns:a16="http://schemas.microsoft.com/office/drawing/2014/main" val="4134416328"/>
                    </a:ext>
                  </a:extLst>
                </a:gridCol>
              </a:tblGrid>
              <a:tr h="1472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842988"/>
                  </a:ext>
                </a:extLst>
              </a:tr>
              <a:tr h="3856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514034"/>
                  </a:ext>
                </a:extLst>
              </a:tr>
              <a:tr h="1652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117.184.839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117.184.839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242.425.846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264357"/>
                  </a:ext>
                </a:extLst>
              </a:tr>
              <a:tr h="1318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71.943.206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251045"/>
                  </a:ext>
                </a:extLst>
              </a:tr>
              <a:tr h="141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71.943.206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10121"/>
                  </a:ext>
                </a:extLst>
              </a:tr>
              <a:tr h="2557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Nacional de Salud, aplicación del Fondo para Diagnósticos y Tratamientos de Alto Costo Ley N°20.850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71.943.206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02906"/>
                  </a:ext>
                </a:extLst>
              </a:tr>
              <a:tr h="1318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31.027.679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31.027.679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170.482.640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212573"/>
                  </a:ext>
                </a:extLst>
              </a:tr>
              <a:tr h="1318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31.027.679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31.027.679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170.482.640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18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6" y="785169"/>
            <a:ext cx="79724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12:  FONDO DE CONTINGENCIA ESTRATÉGICO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8836" y="1464047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51F2015-DF18-4FB7-A6AA-9BCDB9FAAF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901213"/>
              </p:ext>
            </p:extLst>
          </p:nvPr>
        </p:nvGraphicFramePr>
        <p:xfrm>
          <a:off x="544292" y="1839864"/>
          <a:ext cx="7972477" cy="1680054"/>
        </p:xfrm>
        <a:graphic>
          <a:graphicData uri="http://schemas.openxmlformats.org/drawingml/2006/table">
            <a:tbl>
              <a:tblPr/>
              <a:tblGrid>
                <a:gridCol w="260709">
                  <a:extLst>
                    <a:ext uri="{9D8B030D-6E8A-4147-A177-3AD203B41FA5}">
                      <a16:colId xmlns:a16="http://schemas.microsoft.com/office/drawing/2014/main" val="1268517732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4179748342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378393528"/>
                    </a:ext>
                  </a:extLst>
                </a:gridCol>
                <a:gridCol w="2940798">
                  <a:extLst>
                    <a:ext uri="{9D8B030D-6E8A-4147-A177-3AD203B41FA5}">
                      <a16:colId xmlns:a16="http://schemas.microsoft.com/office/drawing/2014/main" val="825872726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915487667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490335969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132382089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460817752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1079468710"/>
                    </a:ext>
                  </a:extLst>
                </a:gridCol>
                <a:gridCol w="711736">
                  <a:extLst>
                    <a:ext uri="{9D8B030D-6E8A-4147-A177-3AD203B41FA5}">
                      <a16:colId xmlns:a16="http://schemas.microsoft.com/office/drawing/2014/main" val="2368351589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110550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296033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30412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847089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06492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861717"/>
                  </a:ext>
                </a:extLst>
              </a:tr>
              <a:tr h="247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Nación, Fondo Artículo 98 de la Ley N°18.948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44883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67822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50115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39211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FF284F6-4C0A-44A2-9EB6-CCA8918A62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343203"/>
              </p:ext>
            </p:extLst>
          </p:nvPr>
        </p:nvGraphicFramePr>
        <p:xfrm>
          <a:off x="538836" y="4144159"/>
          <a:ext cx="7972476" cy="1709823"/>
        </p:xfrm>
        <a:graphic>
          <a:graphicData uri="http://schemas.openxmlformats.org/drawingml/2006/table">
            <a:tbl>
              <a:tblPr/>
              <a:tblGrid>
                <a:gridCol w="260709">
                  <a:extLst>
                    <a:ext uri="{9D8B030D-6E8A-4147-A177-3AD203B41FA5}">
                      <a16:colId xmlns:a16="http://schemas.microsoft.com/office/drawing/2014/main" val="2016115520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1381710684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3163984559"/>
                    </a:ext>
                  </a:extLst>
                </a:gridCol>
                <a:gridCol w="2940797">
                  <a:extLst>
                    <a:ext uri="{9D8B030D-6E8A-4147-A177-3AD203B41FA5}">
                      <a16:colId xmlns:a16="http://schemas.microsoft.com/office/drawing/2014/main" val="3655454321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1210615401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861688336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2425313856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53423045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2587227529"/>
                    </a:ext>
                  </a:extLst>
                </a:gridCol>
                <a:gridCol w="711736">
                  <a:extLst>
                    <a:ext uri="{9D8B030D-6E8A-4147-A177-3AD203B41FA5}">
                      <a16:colId xmlns:a16="http://schemas.microsoft.com/office/drawing/2014/main" val="1810686202"/>
                    </a:ext>
                  </a:extLst>
                </a:gridCol>
              </a:tblGrid>
              <a:tr h="1410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681951"/>
                  </a:ext>
                </a:extLst>
              </a:tr>
              <a:tr h="3692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225222"/>
                  </a:ext>
                </a:extLst>
              </a:tr>
              <a:tr h="1582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539273"/>
                  </a:ext>
                </a:extLst>
              </a:tr>
              <a:tr h="126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325033"/>
                  </a:ext>
                </a:extLst>
              </a:tr>
              <a:tr h="135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376018"/>
                  </a:ext>
                </a:extLst>
              </a:tr>
              <a:tr h="126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547515"/>
                  </a:ext>
                </a:extLst>
              </a:tr>
              <a:tr h="244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Nación, Fondo Artículo 98 de la Ley N°18.948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859066"/>
                  </a:ext>
                </a:extLst>
              </a:tr>
              <a:tr h="126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572961"/>
                  </a:ext>
                </a:extLst>
              </a:tr>
              <a:tr h="126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664625"/>
                  </a:ext>
                </a:extLst>
              </a:tr>
              <a:tr h="126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744345"/>
                  </a:ext>
                </a:extLst>
              </a:tr>
            </a:tbl>
          </a:graphicData>
        </a:graphic>
      </p:graphicFrame>
      <p:sp>
        <p:nvSpPr>
          <p:cNvPr id="7" name="1 Título">
            <a:extLst>
              <a:ext uri="{FF2B5EF4-FFF2-40B4-BE49-F238E27FC236}">
                <a16:creationId xmlns:a16="http://schemas.microsoft.com/office/drawing/2014/main" id="{D1D9B3A1-0D3B-419E-93EC-98473A8413FE}"/>
              </a:ext>
            </a:extLst>
          </p:cNvPr>
          <p:cNvSpPr txBox="1">
            <a:spLocks/>
          </p:cNvSpPr>
          <p:nvPr/>
        </p:nvSpPr>
        <p:spPr>
          <a:xfrm>
            <a:off x="481250" y="3791456"/>
            <a:ext cx="7972477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</p:spTree>
    <p:extLst>
      <p:ext uri="{BB962C8B-B14F-4D97-AF65-F5344CB8AC3E}">
        <p14:creationId xmlns:p14="http://schemas.microsoft.com/office/powerpoint/2010/main" val="40776200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64869"/>
            <a:ext cx="797860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0656" y="1371976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… 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7070826-1FFD-4165-BDBB-E93E11AC76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215450"/>
              </p:ext>
            </p:extLst>
          </p:nvPr>
        </p:nvGraphicFramePr>
        <p:xfrm>
          <a:off x="544292" y="1676022"/>
          <a:ext cx="8012243" cy="4680390"/>
        </p:xfrm>
        <a:graphic>
          <a:graphicData uri="http://schemas.openxmlformats.org/drawingml/2006/table">
            <a:tbl>
              <a:tblPr/>
              <a:tblGrid>
                <a:gridCol w="264605">
                  <a:extLst>
                    <a:ext uri="{9D8B030D-6E8A-4147-A177-3AD203B41FA5}">
                      <a16:colId xmlns:a16="http://schemas.microsoft.com/office/drawing/2014/main" val="1271480872"/>
                    </a:ext>
                  </a:extLst>
                </a:gridCol>
                <a:gridCol w="264605">
                  <a:extLst>
                    <a:ext uri="{9D8B030D-6E8A-4147-A177-3AD203B41FA5}">
                      <a16:colId xmlns:a16="http://schemas.microsoft.com/office/drawing/2014/main" val="4140764117"/>
                    </a:ext>
                  </a:extLst>
                </a:gridCol>
                <a:gridCol w="264605">
                  <a:extLst>
                    <a:ext uri="{9D8B030D-6E8A-4147-A177-3AD203B41FA5}">
                      <a16:colId xmlns:a16="http://schemas.microsoft.com/office/drawing/2014/main" val="2447701109"/>
                    </a:ext>
                  </a:extLst>
                </a:gridCol>
                <a:gridCol w="2984744">
                  <a:extLst>
                    <a:ext uri="{9D8B030D-6E8A-4147-A177-3AD203B41FA5}">
                      <a16:colId xmlns:a16="http://schemas.microsoft.com/office/drawing/2014/main" val="1004533346"/>
                    </a:ext>
                  </a:extLst>
                </a:gridCol>
                <a:gridCol w="709142">
                  <a:extLst>
                    <a:ext uri="{9D8B030D-6E8A-4147-A177-3AD203B41FA5}">
                      <a16:colId xmlns:a16="http://schemas.microsoft.com/office/drawing/2014/main" val="3307610526"/>
                    </a:ext>
                  </a:extLst>
                </a:gridCol>
                <a:gridCol w="709142">
                  <a:extLst>
                    <a:ext uri="{9D8B030D-6E8A-4147-A177-3AD203B41FA5}">
                      <a16:colId xmlns:a16="http://schemas.microsoft.com/office/drawing/2014/main" val="3918481861"/>
                    </a:ext>
                  </a:extLst>
                </a:gridCol>
                <a:gridCol w="709142">
                  <a:extLst>
                    <a:ext uri="{9D8B030D-6E8A-4147-A177-3AD203B41FA5}">
                      <a16:colId xmlns:a16="http://schemas.microsoft.com/office/drawing/2014/main" val="4224466120"/>
                    </a:ext>
                  </a:extLst>
                </a:gridCol>
                <a:gridCol w="709142">
                  <a:extLst>
                    <a:ext uri="{9D8B030D-6E8A-4147-A177-3AD203B41FA5}">
                      <a16:colId xmlns:a16="http://schemas.microsoft.com/office/drawing/2014/main" val="2223713798"/>
                    </a:ext>
                  </a:extLst>
                </a:gridCol>
                <a:gridCol w="656221">
                  <a:extLst>
                    <a:ext uri="{9D8B030D-6E8A-4147-A177-3AD203B41FA5}">
                      <a16:colId xmlns:a16="http://schemas.microsoft.com/office/drawing/2014/main" val="3353941513"/>
                    </a:ext>
                  </a:extLst>
                </a:gridCol>
                <a:gridCol w="740895">
                  <a:extLst>
                    <a:ext uri="{9D8B030D-6E8A-4147-A177-3AD203B41FA5}">
                      <a16:colId xmlns:a16="http://schemas.microsoft.com/office/drawing/2014/main" val="2030472754"/>
                    </a:ext>
                  </a:extLst>
                </a:gridCol>
              </a:tblGrid>
              <a:tr h="1077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5268" marR="5268" marT="5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5268" marR="5268" marT="5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454676"/>
                  </a:ext>
                </a:extLst>
              </a:tr>
              <a:tr h="2638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60210"/>
                  </a:ext>
                </a:extLst>
              </a:tr>
              <a:tr h="1130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1.037.914.214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881.263.841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-156.650.373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489.665.230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177247"/>
                  </a:ext>
                </a:extLst>
              </a:tr>
              <a:tr h="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162.116.273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153.159.710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-8.956.563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102.704.090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393670"/>
                  </a:ext>
                </a:extLst>
              </a:tr>
              <a:tr h="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162.116.273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153.159.710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-8.956.563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102.704.090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096234"/>
                  </a:ext>
                </a:extLst>
              </a:tr>
              <a:tr h="1723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4.190.453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4.086.296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-104.157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2.422.507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642778"/>
                  </a:ext>
                </a:extLst>
              </a:tr>
              <a:tr h="1723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Funcionamiento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4.535.372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4.431.581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-103.791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2.626.828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138952"/>
                  </a:ext>
                </a:extLst>
              </a:tr>
              <a:tr h="1723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4.186.668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4.075.416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-111.252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2.338.783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799324"/>
                  </a:ext>
                </a:extLst>
              </a:tr>
              <a:tr h="1723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4.978.683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4.851.427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-127.256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2.465.799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946148"/>
                  </a:ext>
                </a:extLst>
              </a:tr>
              <a:tr h="1723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5.273.201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5.145.821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-127.380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2.648.380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476017"/>
                  </a:ext>
                </a:extLst>
              </a:tr>
              <a:tr h="1723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3.952.055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3.845.279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-106.776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2.200.909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305010"/>
                  </a:ext>
                </a:extLst>
              </a:tr>
              <a:tr h="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Funcionamiento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4.559.682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4.452.576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-107.106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2.447.346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028533"/>
                  </a:ext>
                </a:extLst>
              </a:tr>
              <a:tr h="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5.558.582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5.399.367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-159.215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3.166.953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015698"/>
                  </a:ext>
                </a:extLst>
              </a:tr>
              <a:tr h="1723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Funcionamiento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5.141.688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5.003.230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-138.458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3.245.725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106792"/>
                  </a:ext>
                </a:extLst>
              </a:tr>
              <a:tr h="1723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4.912.364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4.769.794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-142.570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2.799.444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34696"/>
                  </a:ext>
                </a:extLst>
              </a:tr>
              <a:tr h="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5.342.893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5.205.135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-137.758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3.044.916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105874"/>
                  </a:ext>
                </a:extLst>
              </a:tr>
              <a:tr h="1723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4.664.732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4.508.950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-155.782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2.789.130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65594"/>
                  </a:ext>
                </a:extLst>
              </a:tr>
              <a:tr h="1723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7.352.877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7.155.238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-197.639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4.223.694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649735"/>
                  </a:ext>
                </a:extLst>
              </a:tr>
              <a:tr h="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4.609.771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4.484.749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-125.022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2.466.344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554652"/>
                  </a:ext>
                </a:extLst>
              </a:tr>
              <a:tr h="1723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Funcionamiento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4.275.399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4.145.149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-130.250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2.384.353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209250"/>
                  </a:ext>
                </a:extLst>
              </a:tr>
              <a:tr h="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2.528.462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2.459.485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-68.977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1.310.848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983792"/>
                  </a:ext>
                </a:extLst>
              </a:tr>
              <a:tr h="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3.295.240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3.295.240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3.295.240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147865"/>
                  </a:ext>
                </a:extLst>
              </a:tr>
              <a:tr h="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5.895.503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5.895.503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3.460.308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970648"/>
                  </a:ext>
                </a:extLst>
              </a:tr>
              <a:tr h="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4.961.347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4.961.347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500.000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021847"/>
                  </a:ext>
                </a:extLst>
              </a:tr>
              <a:tr h="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6.028.604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6.028.604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4.559.680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515659"/>
                  </a:ext>
                </a:extLst>
              </a:tr>
              <a:tr h="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3.955.188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976.500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-2.978.688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976.500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830454"/>
                  </a:ext>
                </a:extLst>
              </a:tr>
              <a:tr h="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3.658.614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3.658.614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3.625.274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2301817"/>
                  </a:ext>
                </a:extLst>
              </a:tr>
              <a:tr h="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6.064.054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6.064.054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4.940.013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048305"/>
                  </a:ext>
                </a:extLst>
              </a:tr>
              <a:tr h="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5.072.544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5.072.544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5.072.544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668181"/>
                  </a:ext>
                </a:extLst>
              </a:tr>
              <a:tr h="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9.225.815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9.225.815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6.613.000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436023"/>
                  </a:ext>
                </a:extLst>
              </a:tr>
              <a:tr h="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8.639.199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4.993.613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-3.645.586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2.644.832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421793"/>
                  </a:ext>
                </a:extLst>
              </a:tr>
              <a:tr h="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5.587.289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5.587.289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2.655.873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30112"/>
                  </a:ext>
                </a:extLst>
              </a:tr>
              <a:tr h="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3.926.727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3.926.727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3.367.276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1000881"/>
                  </a:ext>
                </a:extLst>
              </a:tr>
              <a:tr h="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11.845.617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11.845.617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11.759.044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50619"/>
                  </a:ext>
                </a:extLst>
              </a:tr>
              <a:tr h="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3.222.990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3.222.990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2.571.460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05059"/>
                  </a:ext>
                </a:extLst>
              </a:tr>
              <a:tr h="1723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2.037.481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1.748.581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-288.900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1.550.000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230791"/>
                  </a:ext>
                </a:extLst>
              </a:tr>
              <a:tr h="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2.637.179 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2.637.179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2.531.087</a:t>
                      </a:r>
                    </a:p>
                  </a:txBody>
                  <a:tcPr marL="5268" marR="5268" marT="5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5268" marR="5268" marT="52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224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3799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40833"/>
            <a:ext cx="797860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7195" y="1329313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… 2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88CA6EA-A36A-4A6A-952D-BB1B2F155D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884126"/>
              </p:ext>
            </p:extLst>
          </p:nvPr>
        </p:nvGraphicFramePr>
        <p:xfrm>
          <a:off x="544292" y="1617345"/>
          <a:ext cx="7972477" cy="4600871"/>
        </p:xfrm>
        <a:graphic>
          <a:graphicData uri="http://schemas.openxmlformats.org/drawingml/2006/table">
            <a:tbl>
              <a:tblPr/>
              <a:tblGrid>
                <a:gridCol w="263292">
                  <a:extLst>
                    <a:ext uri="{9D8B030D-6E8A-4147-A177-3AD203B41FA5}">
                      <a16:colId xmlns:a16="http://schemas.microsoft.com/office/drawing/2014/main" val="2293824964"/>
                    </a:ext>
                  </a:extLst>
                </a:gridCol>
                <a:gridCol w="263292">
                  <a:extLst>
                    <a:ext uri="{9D8B030D-6E8A-4147-A177-3AD203B41FA5}">
                      <a16:colId xmlns:a16="http://schemas.microsoft.com/office/drawing/2014/main" val="3584507690"/>
                    </a:ext>
                  </a:extLst>
                </a:gridCol>
                <a:gridCol w="263292">
                  <a:extLst>
                    <a:ext uri="{9D8B030D-6E8A-4147-A177-3AD203B41FA5}">
                      <a16:colId xmlns:a16="http://schemas.microsoft.com/office/drawing/2014/main" val="2154501521"/>
                    </a:ext>
                  </a:extLst>
                </a:gridCol>
                <a:gridCol w="2969933">
                  <a:extLst>
                    <a:ext uri="{9D8B030D-6E8A-4147-A177-3AD203B41FA5}">
                      <a16:colId xmlns:a16="http://schemas.microsoft.com/office/drawing/2014/main" val="3123061676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2754379734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520719446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121944971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1313362948"/>
                    </a:ext>
                  </a:extLst>
                </a:gridCol>
                <a:gridCol w="652964">
                  <a:extLst>
                    <a:ext uri="{9D8B030D-6E8A-4147-A177-3AD203B41FA5}">
                      <a16:colId xmlns:a16="http://schemas.microsoft.com/office/drawing/2014/main" val="2272117475"/>
                    </a:ext>
                  </a:extLst>
                </a:gridCol>
                <a:gridCol w="737216">
                  <a:extLst>
                    <a:ext uri="{9D8B030D-6E8A-4147-A177-3AD203B41FA5}">
                      <a16:colId xmlns:a16="http://schemas.microsoft.com/office/drawing/2014/main" val="3092630892"/>
                    </a:ext>
                  </a:extLst>
                </a:gridCol>
              </a:tblGrid>
              <a:tr h="1081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5412" marR="5412" marT="5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5412" marR="5412" marT="5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082168"/>
                  </a:ext>
                </a:extLst>
              </a:tr>
              <a:tr h="1881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815593"/>
                  </a:ext>
                </a:extLst>
              </a:tr>
              <a:tr h="9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875.797.941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728.104.131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-147.693.810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386.961.140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290766"/>
                  </a:ext>
                </a:extLst>
              </a:tr>
              <a:tr h="9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875.797.941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728.104.131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-147.693.810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386.961.140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029234"/>
                  </a:ext>
                </a:extLst>
              </a:tr>
              <a:tr h="173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92.285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92.285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32.873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811208"/>
                  </a:ext>
                </a:extLst>
              </a:tr>
              <a:tr h="173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Funcionamiento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113.694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113.694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99.977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088896"/>
                  </a:ext>
                </a:extLst>
              </a:tr>
              <a:tr h="173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245.791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245.791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148.300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6630"/>
                  </a:ext>
                </a:extLst>
              </a:tr>
              <a:tr h="173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139.841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139.841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11.750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831618"/>
                  </a:ext>
                </a:extLst>
              </a:tr>
              <a:tr h="173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134.622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134.622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96.755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014772"/>
                  </a:ext>
                </a:extLst>
              </a:tr>
              <a:tr h="173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143.502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143.502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55.534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348542"/>
                  </a:ext>
                </a:extLst>
              </a:tr>
              <a:tr h="9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Funcionamiento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10.458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10.458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10.458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468726"/>
                  </a:ext>
                </a:extLst>
              </a:tr>
              <a:tr h="9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163.481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163.481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106.103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325687"/>
                  </a:ext>
                </a:extLst>
              </a:tr>
              <a:tr h="173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Funcionamiento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117.663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117.663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117.623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250272"/>
                  </a:ext>
                </a:extLst>
              </a:tr>
              <a:tr h="173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78.371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78.371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77.324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106352"/>
                  </a:ext>
                </a:extLst>
              </a:tr>
              <a:tr h="9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92.963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92.963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80.366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319514"/>
                  </a:ext>
                </a:extLst>
              </a:tr>
              <a:tr h="173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40.553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40.553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24.626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086227"/>
                  </a:ext>
                </a:extLst>
              </a:tr>
              <a:tr h="173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156.163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156.163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100.745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877811"/>
                  </a:ext>
                </a:extLst>
              </a:tr>
              <a:tr h="9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38.391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38.391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17.174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718477"/>
                  </a:ext>
                </a:extLst>
              </a:tr>
              <a:tr h="173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Funcionamiento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112.108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112.108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38.000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749820"/>
                  </a:ext>
                </a:extLst>
              </a:tr>
              <a:tr h="9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103.569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103.569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73.172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390236"/>
                  </a:ext>
                </a:extLst>
              </a:tr>
              <a:tr h="9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33.725.798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30.317.848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-3.407.950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12.900.205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992761"/>
                  </a:ext>
                </a:extLst>
              </a:tr>
              <a:tr h="9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62.154.907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50.927.911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-11.226.996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32.590.397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2066"/>
                  </a:ext>
                </a:extLst>
              </a:tr>
              <a:tr h="9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43.076.671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36.192.195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-6.884.476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6.720.270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113513"/>
                  </a:ext>
                </a:extLst>
              </a:tr>
              <a:tr h="9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53.695.195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47.106.189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-6.589.006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39.825.806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594421"/>
                  </a:ext>
                </a:extLst>
              </a:tr>
              <a:tr h="9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57.227.453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42.685.618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-14.541.835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12.229.784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751289"/>
                  </a:ext>
                </a:extLst>
              </a:tr>
              <a:tr h="9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60.954.914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46.911.665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-14.043.249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32.785.943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650362"/>
                  </a:ext>
                </a:extLst>
              </a:tr>
              <a:tr h="9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69.159.330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58.241.542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-10.917.788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17.590.900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096561"/>
                  </a:ext>
                </a:extLst>
              </a:tr>
              <a:tr h="9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75.129.735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64.390.283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-10.739.452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46.373.879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312339"/>
                  </a:ext>
                </a:extLst>
              </a:tr>
              <a:tr h="9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81.911.342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69.876.055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-12.035.287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43.580.209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3698858"/>
                  </a:ext>
                </a:extLst>
              </a:tr>
              <a:tr h="9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61.228.565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51.078.658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-10.149.907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24.963.153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003961"/>
                  </a:ext>
                </a:extLst>
              </a:tr>
              <a:tr h="9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35.758.423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30.684.820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-5.073.603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15.430.602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147502"/>
                  </a:ext>
                </a:extLst>
              </a:tr>
              <a:tr h="9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35.440.183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28.594.899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-6.845.284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28.347.879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641818"/>
                  </a:ext>
                </a:extLst>
              </a:tr>
              <a:tr h="9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92.999.042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77.914.490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-15.084.552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31.574.261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351269"/>
                  </a:ext>
                </a:extLst>
              </a:tr>
              <a:tr h="9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37.855.958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32.640.002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-5.215.956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9.004.110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212451"/>
                  </a:ext>
                </a:extLst>
              </a:tr>
              <a:tr h="173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23.194.932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19.668.514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-3.526.418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14.715.827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81405"/>
                  </a:ext>
                </a:extLst>
              </a:tr>
              <a:tr h="9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45.493.619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34.081.568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-11.412.051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17.237.135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849350"/>
                  </a:ext>
                </a:extLst>
              </a:tr>
              <a:tr h="9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FONDEMA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5.008.419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5.008.419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642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422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64960" y="742486"/>
            <a:ext cx="80140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64959" y="1387999"/>
            <a:ext cx="8014082" cy="3135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6621" y="4240103"/>
            <a:ext cx="8070757" cy="3135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8A061BFC-4B2D-4CA2-BA13-906B2A3C96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580517"/>
              </p:ext>
            </p:extLst>
          </p:nvPr>
        </p:nvGraphicFramePr>
        <p:xfrm>
          <a:off x="559403" y="1755925"/>
          <a:ext cx="8014083" cy="1470899"/>
        </p:xfrm>
        <a:graphic>
          <a:graphicData uri="http://schemas.openxmlformats.org/drawingml/2006/table">
            <a:tbl>
              <a:tblPr/>
              <a:tblGrid>
                <a:gridCol w="275208">
                  <a:extLst>
                    <a:ext uri="{9D8B030D-6E8A-4147-A177-3AD203B41FA5}">
                      <a16:colId xmlns:a16="http://schemas.microsoft.com/office/drawing/2014/main" val="2201312757"/>
                    </a:ext>
                  </a:extLst>
                </a:gridCol>
                <a:gridCol w="275208">
                  <a:extLst>
                    <a:ext uri="{9D8B030D-6E8A-4147-A177-3AD203B41FA5}">
                      <a16:colId xmlns:a16="http://schemas.microsoft.com/office/drawing/2014/main" val="936754919"/>
                    </a:ext>
                  </a:extLst>
                </a:gridCol>
                <a:gridCol w="3104357">
                  <a:extLst>
                    <a:ext uri="{9D8B030D-6E8A-4147-A177-3AD203B41FA5}">
                      <a16:colId xmlns:a16="http://schemas.microsoft.com/office/drawing/2014/main" val="3891661325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942514804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1842256559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4280360793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746644157"/>
                    </a:ext>
                  </a:extLst>
                </a:gridCol>
                <a:gridCol w="704535">
                  <a:extLst>
                    <a:ext uri="{9D8B030D-6E8A-4147-A177-3AD203B41FA5}">
                      <a16:colId xmlns:a16="http://schemas.microsoft.com/office/drawing/2014/main" val="3675921585"/>
                    </a:ext>
                  </a:extLst>
                </a:gridCol>
                <a:gridCol w="704535">
                  <a:extLst>
                    <a:ext uri="{9D8B030D-6E8A-4147-A177-3AD203B41FA5}">
                      <a16:colId xmlns:a16="http://schemas.microsoft.com/office/drawing/2014/main" val="3727438211"/>
                    </a:ext>
                  </a:extLst>
                </a:gridCol>
              </a:tblGrid>
              <a:tr h="1300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9041485"/>
                  </a:ext>
                </a:extLst>
              </a:tr>
              <a:tr h="3981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789109"/>
                  </a:ext>
                </a:extLst>
              </a:tr>
              <a:tr h="1381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1.240.967.119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1.949.075.719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708.108.600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679.411.481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853107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4.536.192.577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4.412.153.409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-124.039.168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2.809.672.562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987144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2.749.736.941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2.749.736.941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5.611.417.630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224296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40.529.002.872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41.386.712.349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857.709.477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23.984.489.092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021332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201.553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201.553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17.535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014815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402.110.111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411.710.111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9.600.000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554.799.656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4635"/>
                  </a:ext>
                </a:extLst>
              </a:tr>
              <a:tr h="154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Diagnósticos y Tratamientos de Alto Costo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117.184.839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117.184.839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242.425.846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983903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A865339A-30BA-479A-B104-3ECC75F83F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882352"/>
              </p:ext>
            </p:extLst>
          </p:nvPr>
        </p:nvGraphicFramePr>
        <p:xfrm>
          <a:off x="564393" y="4608030"/>
          <a:ext cx="8009091" cy="1361633"/>
        </p:xfrm>
        <a:graphic>
          <a:graphicData uri="http://schemas.openxmlformats.org/drawingml/2006/table">
            <a:tbl>
              <a:tblPr/>
              <a:tblGrid>
                <a:gridCol w="275037">
                  <a:extLst>
                    <a:ext uri="{9D8B030D-6E8A-4147-A177-3AD203B41FA5}">
                      <a16:colId xmlns:a16="http://schemas.microsoft.com/office/drawing/2014/main" val="3601993354"/>
                    </a:ext>
                  </a:extLst>
                </a:gridCol>
                <a:gridCol w="275037">
                  <a:extLst>
                    <a:ext uri="{9D8B030D-6E8A-4147-A177-3AD203B41FA5}">
                      <a16:colId xmlns:a16="http://schemas.microsoft.com/office/drawing/2014/main" val="2054653139"/>
                    </a:ext>
                  </a:extLst>
                </a:gridCol>
                <a:gridCol w="3102425">
                  <a:extLst>
                    <a:ext uri="{9D8B030D-6E8A-4147-A177-3AD203B41FA5}">
                      <a16:colId xmlns:a16="http://schemas.microsoft.com/office/drawing/2014/main" val="358318403"/>
                    </a:ext>
                  </a:extLst>
                </a:gridCol>
                <a:gridCol w="737100">
                  <a:extLst>
                    <a:ext uri="{9D8B030D-6E8A-4147-A177-3AD203B41FA5}">
                      <a16:colId xmlns:a16="http://schemas.microsoft.com/office/drawing/2014/main" val="3941241940"/>
                    </a:ext>
                  </a:extLst>
                </a:gridCol>
                <a:gridCol w="737100">
                  <a:extLst>
                    <a:ext uri="{9D8B030D-6E8A-4147-A177-3AD203B41FA5}">
                      <a16:colId xmlns:a16="http://schemas.microsoft.com/office/drawing/2014/main" val="2073117841"/>
                    </a:ext>
                  </a:extLst>
                </a:gridCol>
                <a:gridCol w="737100">
                  <a:extLst>
                    <a:ext uri="{9D8B030D-6E8A-4147-A177-3AD203B41FA5}">
                      <a16:colId xmlns:a16="http://schemas.microsoft.com/office/drawing/2014/main" val="251289807"/>
                    </a:ext>
                  </a:extLst>
                </a:gridCol>
                <a:gridCol w="737100">
                  <a:extLst>
                    <a:ext uri="{9D8B030D-6E8A-4147-A177-3AD203B41FA5}">
                      <a16:colId xmlns:a16="http://schemas.microsoft.com/office/drawing/2014/main" val="3049475999"/>
                    </a:ext>
                  </a:extLst>
                </a:gridCol>
                <a:gridCol w="704096">
                  <a:extLst>
                    <a:ext uri="{9D8B030D-6E8A-4147-A177-3AD203B41FA5}">
                      <a16:colId xmlns:a16="http://schemas.microsoft.com/office/drawing/2014/main" val="233688577"/>
                    </a:ext>
                  </a:extLst>
                </a:gridCol>
                <a:gridCol w="704096">
                  <a:extLst>
                    <a:ext uri="{9D8B030D-6E8A-4147-A177-3AD203B41FA5}">
                      <a16:colId xmlns:a16="http://schemas.microsoft.com/office/drawing/2014/main" val="1590737088"/>
                    </a:ext>
                  </a:extLst>
                </a:gridCol>
              </a:tblGrid>
              <a:tr h="1345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469235"/>
                  </a:ext>
                </a:extLst>
              </a:tr>
              <a:tr h="4117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315084"/>
                  </a:ext>
                </a:extLst>
              </a:tr>
              <a:tr h="142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4.342.467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4.942.467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600.000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7.525.498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699767"/>
                  </a:ext>
                </a:extLst>
              </a:tr>
              <a:tr h="13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922.684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42572"/>
                  </a:ext>
                </a:extLst>
              </a:tr>
              <a:tr h="13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313.870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-25.486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202.376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227330"/>
                  </a:ext>
                </a:extLst>
              </a:tr>
              <a:tr h="13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892.567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892.567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343.713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909798"/>
                  </a:ext>
                </a:extLst>
              </a:tr>
              <a:tr h="13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Estabilización Económica y Social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773.715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773.715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2.067.221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549951"/>
                  </a:ext>
                </a:extLst>
              </a:tr>
              <a:tr h="13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024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29208" y="734166"/>
            <a:ext cx="80752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02:  SUBSIDIOS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18862" y="1412776"/>
            <a:ext cx="8085583" cy="3161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28C075D-7440-42CF-BBE3-05323E76DE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52699"/>
              </p:ext>
            </p:extLst>
          </p:nvPr>
        </p:nvGraphicFramePr>
        <p:xfrm>
          <a:off x="518862" y="1728936"/>
          <a:ext cx="8085579" cy="3421206"/>
        </p:xfrm>
        <a:graphic>
          <a:graphicData uri="http://schemas.openxmlformats.org/drawingml/2006/table">
            <a:tbl>
              <a:tblPr/>
              <a:tblGrid>
                <a:gridCol w="253149">
                  <a:extLst>
                    <a:ext uri="{9D8B030D-6E8A-4147-A177-3AD203B41FA5}">
                      <a16:colId xmlns:a16="http://schemas.microsoft.com/office/drawing/2014/main" val="4163041932"/>
                    </a:ext>
                  </a:extLst>
                </a:gridCol>
                <a:gridCol w="253149">
                  <a:extLst>
                    <a:ext uri="{9D8B030D-6E8A-4147-A177-3AD203B41FA5}">
                      <a16:colId xmlns:a16="http://schemas.microsoft.com/office/drawing/2014/main" val="1439101432"/>
                    </a:ext>
                  </a:extLst>
                </a:gridCol>
                <a:gridCol w="253149">
                  <a:extLst>
                    <a:ext uri="{9D8B030D-6E8A-4147-A177-3AD203B41FA5}">
                      <a16:colId xmlns:a16="http://schemas.microsoft.com/office/drawing/2014/main" val="1794719564"/>
                    </a:ext>
                  </a:extLst>
                </a:gridCol>
                <a:gridCol w="2855521">
                  <a:extLst>
                    <a:ext uri="{9D8B030D-6E8A-4147-A177-3AD203B41FA5}">
                      <a16:colId xmlns:a16="http://schemas.microsoft.com/office/drawing/2014/main" val="4094205510"/>
                    </a:ext>
                  </a:extLst>
                </a:gridCol>
                <a:gridCol w="850580">
                  <a:extLst>
                    <a:ext uri="{9D8B030D-6E8A-4147-A177-3AD203B41FA5}">
                      <a16:colId xmlns:a16="http://schemas.microsoft.com/office/drawing/2014/main" val="4219344312"/>
                    </a:ext>
                  </a:extLst>
                </a:gridCol>
                <a:gridCol w="830328">
                  <a:extLst>
                    <a:ext uri="{9D8B030D-6E8A-4147-A177-3AD203B41FA5}">
                      <a16:colId xmlns:a16="http://schemas.microsoft.com/office/drawing/2014/main" val="989670532"/>
                    </a:ext>
                  </a:extLst>
                </a:gridCol>
                <a:gridCol w="751853">
                  <a:extLst>
                    <a:ext uri="{9D8B030D-6E8A-4147-A177-3AD203B41FA5}">
                      <a16:colId xmlns:a16="http://schemas.microsoft.com/office/drawing/2014/main" val="30155252"/>
                    </a:ext>
                  </a:extLst>
                </a:gridCol>
                <a:gridCol w="812608">
                  <a:extLst>
                    <a:ext uri="{9D8B030D-6E8A-4147-A177-3AD203B41FA5}">
                      <a16:colId xmlns:a16="http://schemas.microsoft.com/office/drawing/2014/main" val="1078109136"/>
                    </a:ext>
                  </a:extLst>
                </a:gridCol>
                <a:gridCol w="617684">
                  <a:extLst>
                    <a:ext uri="{9D8B030D-6E8A-4147-A177-3AD203B41FA5}">
                      <a16:colId xmlns:a16="http://schemas.microsoft.com/office/drawing/2014/main" val="1127105543"/>
                    </a:ext>
                  </a:extLst>
                </a:gridCol>
                <a:gridCol w="607558">
                  <a:extLst>
                    <a:ext uri="{9D8B030D-6E8A-4147-A177-3AD203B41FA5}">
                      <a16:colId xmlns:a16="http://schemas.microsoft.com/office/drawing/2014/main" val="3381825893"/>
                    </a:ext>
                  </a:extLst>
                </a:gridCol>
              </a:tblGrid>
              <a:tr h="1490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412" marR="7412" marT="7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12" marR="7412" marT="7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8831227"/>
                  </a:ext>
                </a:extLst>
              </a:tr>
              <a:tr h="3950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856959"/>
                  </a:ext>
                </a:extLst>
              </a:tr>
              <a:tr h="1607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1.240.967.119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1.949.075.719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708.108.600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679.411.481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721988"/>
                  </a:ext>
                </a:extLst>
              </a:tr>
              <a:tr h="130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1.169.432.222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1.877.540.822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708.108.600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643.068.903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384057"/>
                  </a:ext>
                </a:extLst>
              </a:tr>
              <a:tr h="130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1.056.690.402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1.764.799.002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708.108.600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587.613.439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5556"/>
                  </a:ext>
                </a:extLst>
              </a:tr>
              <a:tr h="130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Subvenciones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3.458.449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3.458.449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453.853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142351"/>
                  </a:ext>
                </a:extLst>
              </a:tr>
              <a:tr h="252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Región Magallanes y de la Antártica Chilena, y Subsidio Isla de Pascua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39.231.665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39.231.665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21.146.939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0828"/>
                  </a:ext>
                </a:extLst>
              </a:tr>
              <a:tr h="130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554.526.554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554.526.554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297.128.871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75705"/>
                  </a:ext>
                </a:extLst>
              </a:tr>
              <a:tr h="130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Cesantía Art. 69 D.F.L. (T.y P.S.) N° 150, de 1981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660233"/>
                  </a:ext>
                </a:extLst>
              </a:tr>
              <a:tr h="130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Subsidio Familiar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312.127.313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312.127.313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191.807.800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97184"/>
                  </a:ext>
                </a:extLst>
              </a:tr>
              <a:tr h="130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Agua Potable Art.1° Ley N° 18.778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77.689.137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77.689.137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40.165.880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51914"/>
                  </a:ext>
                </a:extLst>
              </a:tr>
              <a:tr h="130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 la Contratación de Mano de Obra Ley N° 19.853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69.169.722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69.169.722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36.910.096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158080"/>
                  </a:ext>
                </a:extLst>
              </a:tr>
              <a:tr h="130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Tarifas Eléctricas Art.151 D.F.L. (E.F. y T.) N° 4, de 2006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604005"/>
                  </a:ext>
                </a:extLst>
              </a:tr>
              <a:tr h="252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Ley N° 20.330 para Deudores Crédito Universitario, Leyes N° 19.287 y 20.027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477.542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477.542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194024"/>
                  </a:ext>
                </a:extLst>
              </a:tr>
              <a:tr h="130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20.765,  Art. 3° N° 6)  MEPCO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935842"/>
                  </a:ext>
                </a:extLst>
              </a:tr>
              <a:tr h="130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112.741.820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112.741.820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55.455.464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154463"/>
                  </a:ext>
                </a:extLst>
              </a:tr>
              <a:tr h="130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112.741.820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112.741.820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55.455.464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796131"/>
                  </a:ext>
                </a:extLst>
              </a:tr>
              <a:tr h="130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71.534.897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71.534.897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36.342.578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961773"/>
                  </a:ext>
                </a:extLst>
              </a:tr>
              <a:tr h="130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71.534.897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71.534.897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36.342.578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558275"/>
                  </a:ext>
                </a:extLst>
              </a:tr>
              <a:tr h="130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66.801.351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66.801.351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34.115.837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936328"/>
                  </a:ext>
                </a:extLst>
              </a:tr>
              <a:tr h="130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Fomento y Desarrollo de las Regiones Extremas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3.074.546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3.074.546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1.460.537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82282"/>
                  </a:ext>
                </a:extLst>
              </a:tr>
              <a:tr h="130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Ley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1.659.000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1.659.000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766.204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301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19855"/>
            <a:ext cx="810460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383399"/>
            <a:ext cx="8104606" cy="3297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3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ADB62CF-9821-4817-9AB8-25264E63DD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70459"/>
              </p:ext>
            </p:extLst>
          </p:nvPr>
        </p:nvGraphicFramePr>
        <p:xfrm>
          <a:off x="539640" y="1785609"/>
          <a:ext cx="8104517" cy="4391552"/>
        </p:xfrm>
        <a:graphic>
          <a:graphicData uri="http://schemas.openxmlformats.org/drawingml/2006/table">
            <a:tbl>
              <a:tblPr/>
              <a:tblGrid>
                <a:gridCol w="242868">
                  <a:extLst>
                    <a:ext uri="{9D8B030D-6E8A-4147-A177-3AD203B41FA5}">
                      <a16:colId xmlns:a16="http://schemas.microsoft.com/office/drawing/2014/main" val="902421001"/>
                    </a:ext>
                  </a:extLst>
                </a:gridCol>
                <a:gridCol w="242868">
                  <a:extLst>
                    <a:ext uri="{9D8B030D-6E8A-4147-A177-3AD203B41FA5}">
                      <a16:colId xmlns:a16="http://schemas.microsoft.com/office/drawing/2014/main" val="4166283860"/>
                    </a:ext>
                  </a:extLst>
                </a:gridCol>
                <a:gridCol w="242868">
                  <a:extLst>
                    <a:ext uri="{9D8B030D-6E8A-4147-A177-3AD203B41FA5}">
                      <a16:colId xmlns:a16="http://schemas.microsoft.com/office/drawing/2014/main" val="1840319500"/>
                    </a:ext>
                  </a:extLst>
                </a:gridCol>
                <a:gridCol w="2739556">
                  <a:extLst>
                    <a:ext uri="{9D8B030D-6E8A-4147-A177-3AD203B41FA5}">
                      <a16:colId xmlns:a16="http://schemas.microsoft.com/office/drawing/2014/main" val="1790949354"/>
                    </a:ext>
                  </a:extLst>
                </a:gridCol>
                <a:gridCol w="721318">
                  <a:extLst>
                    <a:ext uri="{9D8B030D-6E8A-4147-A177-3AD203B41FA5}">
                      <a16:colId xmlns:a16="http://schemas.microsoft.com/office/drawing/2014/main" val="3932380246"/>
                    </a:ext>
                  </a:extLst>
                </a:gridCol>
                <a:gridCol w="757749">
                  <a:extLst>
                    <a:ext uri="{9D8B030D-6E8A-4147-A177-3AD203B41FA5}">
                      <a16:colId xmlns:a16="http://schemas.microsoft.com/office/drawing/2014/main" val="1996180251"/>
                    </a:ext>
                  </a:extLst>
                </a:gridCol>
                <a:gridCol w="757749">
                  <a:extLst>
                    <a:ext uri="{9D8B030D-6E8A-4147-A177-3AD203B41FA5}">
                      <a16:colId xmlns:a16="http://schemas.microsoft.com/office/drawing/2014/main" val="2356788422"/>
                    </a:ext>
                  </a:extLst>
                </a:gridCol>
                <a:gridCol w="786894">
                  <a:extLst>
                    <a:ext uri="{9D8B030D-6E8A-4147-A177-3AD203B41FA5}">
                      <a16:colId xmlns:a16="http://schemas.microsoft.com/office/drawing/2014/main" val="1572358467"/>
                    </a:ext>
                  </a:extLst>
                </a:gridCol>
                <a:gridCol w="835467">
                  <a:extLst>
                    <a:ext uri="{9D8B030D-6E8A-4147-A177-3AD203B41FA5}">
                      <a16:colId xmlns:a16="http://schemas.microsoft.com/office/drawing/2014/main" val="1846074678"/>
                    </a:ext>
                  </a:extLst>
                </a:gridCol>
                <a:gridCol w="777180">
                  <a:extLst>
                    <a:ext uri="{9D8B030D-6E8A-4147-A177-3AD203B41FA5}">
                      <a16:colId xmlns:a16="http://schemas.microsoft.com/office/drawing/2014/main" val="9247964"/>
                    </a:ext>
                  </a:extLst>
                </a:gridCol>
              </a:tblGrid>
              <a:tr h="1401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456344"/>
                  </a:ext>
                </a:extLst>
              </a:tr>
              <a:tr h="3434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063267"/>
                  </a:ext>
                </a:extLst>
              </a:tr>
              <a:tr h="1471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4.536.192.577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4.412.153.409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-124.039.168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2.809.672.562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845419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129.904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129.904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71.071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410668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279.053.844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279.053.844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170.034.326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132975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109.855.181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109.855.181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73.929.693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718794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51.498.737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51.498.737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38.111.900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88431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Seguro Social de los Empleados Públicos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10.567.800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10.567.800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8.636.062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021289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Bono Laboral Ley N° 20.305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47.788.644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47.788.644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27.181.731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936413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169.198.653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169.198.653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96.104.633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421289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Pensiones Mínimas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169.198.653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169.198.653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96.104.633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587220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933665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986780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2.922.324.339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2.826.421.381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-95.902.958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672.638.337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722915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67.966.909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67.966.919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510.461.166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751,0%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751,0%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092407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Simplificado Gravámenes a Exportadores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2.065.443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2.065.443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903.318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720829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6.156.000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6.156.000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1.665.483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750202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Bienes Confiscados Ley N° 19.568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234.131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234.131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235.999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879613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Cesantía Solidario Ley N° 19.728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11.294.342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11.294.342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6.598.847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974043"/>
                  </a:ext>
                </a:extLst>
              </a:tr>
              <a:tr h="248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Ahorro Previsional Voluntario Art.20 O D.L. N° 3.500, de 1980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20.850.730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20.850.730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-4.004.639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065789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654239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 Familiar de Emergencia ley N° 21.230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500.957.981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531828"/>
                  </a:ext>
                </a:extLst>
              </a:tr>
              <a:tr h="248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Reembolso Gasto Electoral a Candidatos y Partidos Políticos, Ley N° 19.884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8.877.695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8.877.695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838386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Vocales de Mesa Ley N° 20.568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10.709.310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10.709.310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70250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Permanente a los Partidos Políticos Ley N°20.900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7.779.248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7.779.248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4.096.082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105851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Trabajadores Independientes Ley N° 21.242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404936"/>
                  </a:ext>
                </a:extLst>
              </a:tr>
              <a:tr h="140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445.200.596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445.200.596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822.959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788347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Externos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30.587.662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30.587.662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924845"/>
                  </a:ext>
                </a:extLst>
              </a:tr>
              <a:tr h="140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446.614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446.614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822.959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353728"/>
                  </a:ext>
                </a:extLst>
              </a:tr>
              <a:tr h="140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 Ley N° 20.128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414.166.320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414.166.320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27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3127" y="669976"/>
            <a:ext cx="811169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6710" y="1338877"/>
            <a:ext cx="8124164" cy="2893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					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3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0F925B9-BA29-4737-B079-E1156388A6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494386"/>
              </p:ext>
            </p:extLst>
          </p:nvPr>
        </p:nvGraphicFramePr>
        <p:xfrm>
          <a:off x="525848" y="1706071"/>
          <a:ext cx="8095025" cy="4481947"/>
        </p:xfrm>
        <a:graphic>
          <a:graphicData uri="http://schemas.openxmlformats.org/drawingml/2006/table">
            <a:tbl>
              <a:tblPr/>
              <a:tblGrid>
                <a:gridCol w="242584">
                  <a:extLst>
                    <a:ext uri="{9D8B030D-6E8A-4147-A177-3AD203B41FA5}">
                      <a16:colId xmlns:a16="http://schemas.microsoft.com/office/drawing/2014/main" val="380893503"/>
                    </a:ext>
                  </a:extLst>
                </a:gridCol>
                <a:gridCol w="242584">
                  <a:extLst>
                    <a:ext uri="{9D8B030D-6E8A-4147-A177-3AD203B41FA5}">
                      <a16:colId xmlns:a16="http://schemas.microsoft.com/office/drawing/2014/main" val="3720973024"/>
                    </a:ext>
                  </a:extLst>
                </a:gridCol>
                <a:gridCol w="242584">
                  <a:extLst>
                    <a:ext uri="{9D8B030D-6E8A-4147-A177-3AD203B41FA5}">
                      <a16:colId xmlns:a16="http://schemas.microsoft.com/office/drawing/2014/main" val="1105686953"/>
                    </a:ext>
                  </a:extLst>
                </a:gridCol>
                <a:gridCol w="2736346">
                  <a:extLst>
                    <a:ext uri="{9D8B030D-6E8A-4147-A177-3AD203B41FA5}">
                      <a16:colId xmlns:a16="http://schemas.microsoft.com/office/drawing/2014/main" val="2582516551"/>
                    </a:ext>
                  </a:extLst>
                </a:gridCol>
                <a:gridCol w="720473">
                  <a:extLst>
                    <a:ext uri="{9D8B030D-6E8A-4147-A177-3AD203B41FA5}">
                      <a16:colId xmlns:a16="http://schemas.microsoft.com/office/drawing/2014/main" val="1433530113"/>
                    </a:ext>
                  </a:extLst>
                </a:gridCol>
                <a:gridCol w="756862">
                  <a:extLst>
                    <a:ext uri="{9D8B030D-6E8A-4147-A177-3AD203B41FA5}">
                      <a16:colId xmlns:a16="http://schemas.microsoft.com/office/drawing/2014/main" val="3681030763"/>
                    </a:ext>
                  </a:extLst>
                </a:gridCol>
                <a:gridCol w="756862">
                  <a:extLst>
                    <a:ext uri="{9D8B030D-6E8A-4147-A177-3AD203B41FA5}">
                      <a16:colId xmlns:a16="http://schemas.microsoft.com/office/drawing/2014/main" val="2703437139"/>
                    </a:ext>
                  </a:extLst>
                </a:gridCol>
                <a:gridCol w="785972">
                  <a:extLst>
                    <a:ext uri="{9D8B030D-6E8A-4147-A177-3AD203B41FA5}">
                      <a16:colId xmlns:a16="http://schemas.microsoft.com/office/drawing/2014/main" val="2978137858"/>
                    </a:ext>
                  </a:extLst>
                </a:gridCol>
                <a:gridCol w="834489">
                  <a:extLst>
                    <a:ext uri="{9D8B030D-6E8A-4147-A177-3AD203B41FA5}">
                      <a16:colId xmlns:a16="http://schemas.microsoft.com/office/drawing/2014/main" val="169803930"/>
                    </a:ext>
                  </a:extLst>
                </a:gridCol>
                <a:gridCol w="776269">
                  <a:extLst>
                    <a:ext uri="{9D8B030D-6E8A-4147-A177-3AD203B41FA5}">
                      <a16:colId xmlns:a16="http://schemas.microsoft.com/office/drawing/2014/main" val="141043000"/>
                    </a:ext>
                  </a:extLst>
                </a:gridCol>
              </a:tblGrid>
              <a:tr h="140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6929" marR="6929" marT="6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929" marR="6929" marT="6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768934"/>
                  </a:ext>
                </a:extLst>
              </a:tr>
              <a:tr h="3372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780933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2.409.156.824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2.313.253.856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-95.902.968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161.392.868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601899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y Devoluciones Varias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322.701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322.701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-152.356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-47,2%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-47,2%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813590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para Financiamientos Comprometidos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1.381.258.785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1.285.959.596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-95.299.189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95.068.328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216540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Constitucional Ley N° 17.997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5.281.722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5.281.722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3.081.008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412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al Fondo Común Municipal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51.582.716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51.582.716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7.943.739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532967"/>
                  </a:ext>
                </a:extLst>
              </a:tr>
              <a:tr h="2248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Tarifas de Cargo Fiscal en Acuerdos, Convenios o Tratados Internacionales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5.253.176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5.253.176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4.442.553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899825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para la Transparencia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7.402.521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7.402.521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3.978.583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186324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Calificador de Elecciones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1.268.003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1.268.003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402.453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607573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Electorales Regionales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6.034.232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6.034.232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2.017.400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092064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 contra el  Desempleo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-95.456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-95.466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875670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Defensa de la Libre Competencia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2.270.103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2.270.103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1.348.380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660403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y Asignaciones Variables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282.650.264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278.341.951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-4.308.313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609090"/>
                  </a:ext>
                </a:extLst>
              </a:tr>
              <a:tr h="2248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Municipal  Zonas Extremas Ley N° 20.198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4.514.400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4.514.400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3.594.835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3334261"/>
                  </a:ext>
                </a:extLst>
              </a:tr>
              <a:tr h="2248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Asistentes de la Educación Zonas Extremas  Ley N° 20.313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12.722.400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12.722.400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8.940.474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369000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Derechos Humanos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10.371.962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10.371.962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5.755.805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914023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Ambientales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6.039.417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6.039.417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2.717.020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508767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de los Derechos de la Niñez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2.684.452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2.684.452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1.565.928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221698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824531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Art. 129 bis 19 Código de Aguas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2.539.940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2.539.940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03977"/>
                  </a:ext>
                </a:extLst>
              </a:tr>
              <a:tr h="2248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Art. 44 Ley N° 20.883 Bonificación Adicional Zonas Extremas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1.400.000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1.400.000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531.394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404312"/>
                  </a:ext>
                </a:extLst>
              </a:tr>
              <a:tr h="2248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Retiro Funcionarios Municipales Ley N° 21.135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13.789.683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137896830,0%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137896830,0%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097873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Agenda Social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626.960.000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626.960.000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012164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Art. 46 ley N° 21.196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2.400.000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2.400.000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6.367.641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265,3%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730625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-38.656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-386560,0%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-386560,0%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588516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-38.656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-386560,0%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-386560,0%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06978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36.653.902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183269510,0%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183269510,0%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308184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36.653.902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366539020,0%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366539020,0%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625698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36.653.902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366539020,0%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366539020,0%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554252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22662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060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37008"/>
            <a:ext cx="80826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3464" y="1406106"/>
            <a:ext cx="8078770" cy="3148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					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3 de 3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7A6BA6C-E3B4-4773-9A73-703DCA6B77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74395"/>
              </p:ext>
            </p:extLst>
          </p:nvPr>
        </p:nvGraphicFramePr>
        <p:xfrm>
          <a:off x="539552" y="1720918"/>
          <a:ext cx="8078771" cy="3631529"/>
        </p:xfrm>
        <a:graphic>
          <a:graphicData uri="http://schemas.openxmlformats.org/drawingml/2006/table">
            <a:tbl>
              <a:tblPr/>
              <a:tblGrid>
                <a:gridCol w="242097">
                  <a:extLst>
                    <a:ext uri="{9D8B030D-6E8A-4147-A177-3AD203B41FA5}">
                      <a16:colId xmlns:a16="http://schemas.microsoft.com/office/drawing/2014/main" val="1240188315"/>
                    </a:ext>
                  </a:extLst>
                </a:gridCol>
                <a:gridCol w="242097">
                  <a:extLst>
                    <a:ext uri="{9D8B030D-6E8A-4147-A177-3AD203B41FA5}">
                      <a16:colId xmlns:a16="http://schemas.microsoft.com/office/drawing/2014/main" val="2991348023"/>
                    </a:ext>
                  </a:extLst>
                </a:gridCol>
                <a:gridCol w="242097">
                  <a:extLst>
                    <a:ext uri="{9D8B030D-6E8A-4147-A177-3AD203B41FA5}">
                      <a16:colId xmlns:a16="http://schemas.microsoft.com/office/drawing/2014/main" val="2585947338"/>
                    </a:ext>
                  </a:extLst>
                </a:gridCol>
                <a:gridCol w="2730852">
                  <a:extLst>
                    <a:ext uri="{9D8B030D-6E8A-4147-A177-3AD203B41FA5}">
                      <a16:colId xmlns:a16="http://schemas.microsoft.com/office/drawing/2014/main" val="1422488319"/>
                    </a:ext>
                  </a:extLst>
                </a:gridCol>
                <a:gridCol w="719027">
                  <a:extLst>
                    <a:ext uri="{9D8B030D-6E8A-4147-A177-3AD203B41FA5}">
                      <a16:colId xmlns:a16="http://schemas.microsoft.com/office/drawing/2014/main" val="734702832"/>
                    </a:ext>
                  </a:extLst>
                </a:gridCol>
                <a:gridCol w="755342">
                  <a:extLst>
                    <a:ext uri="{9D8B030D-6E8A-4147-A177-3AD203B41FA5}">
                      <a16:colId xmlns:a16="http://schemas.microsoft.com/office/drawing/2014/main" val="2499049283"/>
                    </a:ext>
                  </a:extLst>
                </a:gridCol>
                <a:gridCol w="755342">
                  <a:extLst>
                    <a:ext uri="{9D8B030D-6E8A-4147-A177-3AD203B41FA5}">
                      <a16:colId xmlns:a16="http://schemas.microsoft.com/office/drawing/2014/main" val="3215156967"/>
                    </a:ext>
                  </a:extLst>
                </a:gridCol>
                <a:gridCol w="784394">
                  <a:extLst>
                    <a:ext uri="{9D8B030D-6E8A-4147-A177-3AD203B41FA5}">
                      <a16:colId xmlns:a16="http://schemas.microsoft.com/office/drawing/2014/main" val="3615972070"/>
                    </a:ext>
                  </a:extLst>
                </a:gridCol>
                <a:gridCol w="832813">
                  <a:extLst>
                    <a:ext uri="{9D8B030D-6E8A-4147-A177-3AD203B41FA5}">
                      <a16:colId xmlns:a16="http://schemas.microsoft.com/office/drawing/2014/main" val="2879918068"/>
                    </a:ext>
                  </a:extLst>
                </a:gridCol>
                <a:gridCol w="774710">
                  <a:extLst>
                    <a:ext uri="{9D8B030D-6E8A-4147-A177-3AD203B41FA5}">
                      <a16:colId xmlns:a16="http://schemas.microsoft.com/office/drawing/2014/main" val="622697860"/>
                    </a:ext>
                  </a:extLst>
                </a:gridCol>
              </a:tblGrid>
              <a:tr h="1449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821283"/>
                  </a:ext>
                </a:extLst>
              </a:tr>
              <a:tr h="3479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530233"/>
                  </a:ext>
                </a:extLst>
              </a:tr>
              <a:tr h="11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258.992.488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258.992.488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1.247.303.046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264947"/>
                  </a:ext>
                </a:extLst>
              </a:tr>
              <a:tr h="11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669.340.380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6693403800,0%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6693403800,0%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696694"/>
                  </a:ext>
                </a:extLst>
              </a:tr>
              <a:tr h="11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258.992.468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258.992.468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577.962.666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272656"/>
                  </a:ext>
                </a:extLst>
              </a:tr>
              <a:tr h="11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086983"/>
                  </a:ext>
                </a:extLst>
              </a:tr>
              <a:tr h="11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70.001.628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250710"/>
                  </a:ext>
                </a:extLst>
              </a:tr>
              <a:tr h="11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1.070.691.982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1.042.555.772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-28.136.210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612.970.252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348513"/>
                  </a:ext>
                </a:extLst>
              </a:tr>
              <a:tr h="11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39098"/>
                  </a:ext>
                </a:extLst>
              </a:tr>
              <a:tr h="11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20796"/>
                  </a:ext>
                </a:extLst>
              </a:tr>
              <a:tr h="11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1.010.835.499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982.699.289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-28.136.210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575.974.779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854582"/>
                  </a:ext>
                </a:extLst>
              </a:tr>
              <a:tr h="11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Gobiernos Regionales Ley N° 19.143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28.241.380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28.241.380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738357"/>
                  </a:ext>
                </a:extLst>
              </a:tr>
              <a:tr h="11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Magallanes Ley  N° 19.275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5.008.419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5.008.419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13693"/>
                  </a:ext>
                </a:extLst>
              </a:tr>
              <a:tr h="11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Fondo de Infraestructura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26.047.859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26.047.859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9.594.000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080385"/>
                  </a:ext>
                </a:extLst>
              </a:tr>
              <a:tr h="11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 Concesiones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401.929.320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373.155.680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-28.773.640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188.412.066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619256"/>
                  </a:ext>
                </a:extLst>
              </a:tr>
              <a:tr h="11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Gobiernos Regionales Ley N° 19.995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28.264.254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28.901.684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637.430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12.032.459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915146"/>
                  </a:ext>
                </a:extLst>
              </a:tr>
              <a:tr h="11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Gobiernos Regionales Ley N° 19.657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145.837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145.837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472205"/>
                  </a:ext>
                </a:extLst>
              </a:tr>
              <a:tr h="11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Apoyo Regional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355.856.125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355.856.125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221.917.537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7207551"/>
                  </a:ext>
                </a:extLst>
              </a:tr>
              <a:tr h="11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para  Diagnósticos y Tratamientos de Alto Costo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107.508.242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107.508.242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107.623.505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947850"/>
                  </a:ext>
                </a:extLst>
              </a:tr>
              <a:tr h="11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Contingencia Estratégico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992684"/>
                  </a:ext>
                </a:extLst>
              </a:tr>
              <a:tr h="11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Gobiernos Regionales  Art. 129 bis 19 Código de Aguas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16.509.608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16.509.608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099108"/>
                  </a:ext>
                </a:extLst>
              </a:tr>
              <a:tr h="11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Inversión y Reconversión Regional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36.395.212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36.395.212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36.395.212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203131"/>
                  </a:ext>
                </a:extLst>
              </a:tr>
              <a:tr h="2319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de Acuicultura Gobiernos Regionales D.L. N° 430, de 1992 ( E.F. y T.)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4.929.233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4.929.233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198625"/>
                  </a:ext>
                </a:extLst>
              </a:tr>
              <a:tr h="11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59.856.473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59.856.473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36.995.473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452852"/>
                  </a:ext>
                </a:extLst>
              </a:tr>
              <a:tr h="11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Municipalidades Ley N° 19.143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29.525.733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29.525.733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24.963.023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929721"/>
                  </a:ext>
                </a:extLst>
              </a:tr>
              <a:tr h="11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Municipalidades Ley N° 19.995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30.268.228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30.268.228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12.032.450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89048"/>
                  </a:ext>
                </a:extLst>
              </a:tr>
              <a:tr h="11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Municipalidades Ley N° 19.657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62.502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62.502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147653"/>
                  </a:ext>
                </a:extLst>
              </a:tr>
              <a:tr h="11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393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1" y="693294"/>
            <a:ext cx="811075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0" y="1335683"/>
            <a:ext cx="8110753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dólares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5FBAE83-D808-48A7-9274-EB096B791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7829"/>
              </p:ext>
            </p:extLst>
          </p:nvPr>
        </p:nvGraphicFramePr>
        <p:xfrm>
          <a:off x="550897" y="1700807"/>
          <a:ext cx="8099406" cy="3147940"/>
        </p:xfrm>
        <a:graphic>
          <a:graphicData uri="http://schemas.openxmlformats.org/drawingml/2006/table">
            <a:tbl>
              <a:tblPr/>
              <a:tblGrid>
                <a:gridCol w="264860">
                  <a:extLst>
                    <a:ext uri="{9D8B030D-6E8A-4147-A177-3AD203B41FA5}">
                      <a16:colId xmlns:a16="http://schemas.microsoft.com/office/drawing/2014/main" val="3401213836"/>
                    </a:ext>
                  </a:extLst>
                </a:gridCol>
                <a:gridCol w="264860">
                  <a:extLst>
                    <a:ext uri="{9D8B030D-6E8A-4147-A177-3AD203B41FA5}">
                      <a16:colId xmlns:a16="http://schemas.microsoft.com/office/drawing/2014/main" val="969432383"/>
                    </a:ext>
                  </a:extLst>
                </a:gridCol>
                <a:gridCol w="264860">
                  <a:extLst>
                    <a:ext uri="{9D8B030D-6E8A-4147-A177-3AD203B41FA5}">
                      <a16:colId xmlns:a16="http://schemas.microsoft.com/office/drawing/2014/main" val="366902841"/>
                    </a:ext>
                  </a:extLst>
                </a:gridCol>
                <a:gridCol w="2987617">
                  <a:extLst>
                    <a:ext uri="{9D8B030D-6E8A-4147-A177-3AD203B41FA5}">
                      <a16:colId xmlns:a16="http://schemas.microsoft.com/office/drawing/2014/main" val="1598891448"/>
                    </a:ext>
                  </a:extLst>
                </a:gridCol>
                <a:gridCol w="709823">
                  <a:extLst>
                    <a:ext uri="{9D8B030D-6E8A-4147-A177-3AD203B41FA5}">
                      <a16:colId xmlns:a16="http://schemas.microsoft.com/office/drawing/2014/main" val="547507575"/>
                    </a:ext>
                  </a:extLst>
                </a:gridCol>
                <a:gridCol w="709823">
                  <a:extLst>
                    <a:ext uri="{9D8B030D-6E8A-4147-A177-3AD203B41FA5}">
                      <a16:colId xmlns:a16="http://schemas.microsoft.com/office/drawing/2014/main" val="191877067"/>
                    </a:ext>
                  </a:extLst>
                </a:gridCol>
                <a:gridCol w="709823">
                  <a:extLst>
                    <a:ext uri="{9D8B030D-6E8A-4147-A177-3AD203B41FA5}">
                      <a16:colId xmlns:a16="http://schemas.microsoft.com/office/drawing/2014/main" val="233115101"/>
                    </a:ext>
                  </a:extLst>
                </a:gridCol>
                <a:gridCol w="709823">
                  <a:extLst>
                    <a:ext uri="{9D8B030D-6E8A-4147-A177-3AD203B41FA5}">
                      <a16:colId xmlns:a16="http://schemas.microsoft.com/office/drawing/2014/main" val="908387323"/>
                    </a:ext>
                  </a:extLst>
                </a:gridCol>
                <a:gridCol w="754850">
                  <a:extLst>
                    <a:ext uri="{9D8B030D-6E8A-4147-A177-3AD203B41FA5}">
                      <a16:colId xmlns:a16="http://schemas.microsoft.com/office/drawing/2014/main" val="1336791648"/>
                    </a:ext>
                  </a:extLst>
                </a:gridCol>
                <a:gridCol w="723067">
                  <a:extLst>
                    <a:ext uri="{9D8B030D-6E8A-4147-A177-3AD203B41FA5}">
                      <a16:colId xmlns:a16="http://schemas.microsoft.com/office/drawing/2014/main" val="1174359827"/>
                    </a:ext>
                  </a:extLst>
                </a:gridCol>
              </a:tblGrid>
              <a:tr h="1237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289003"/>
                  </a:ext>
                </a:extLst>
              </a:tr>
              <a:tr h="378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925087"/>
                  </a:ext>
                </a:extLst>
              </a:tr>
              <a:tr h="1624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4.342.467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4.942.467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7.525.498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668067"/>
                  </a:ext>
                </a:extLst>
              </a:tr>
              <a:tr h="123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12.645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12.645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327979"/>
                  </a:ext>
                </a:extLst>
              </a:tr>
              <a:tr h="123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5.213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884802"/>
                  </a:ext>
                </a:extLst>
              </a:tr>
              <a:tr h="123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482487"/>
                  </a:ext>
                </a:extLst>
              </a:tr>
              <a:tr h="123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359483"/>
                  </a:ext>
                </a:extLst>
              </a:tr>
              <a:tr h="123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908358"/>
                  </a:ext>
                </a:extLst>
              </a:tr>
              <a:tr h="123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Anticipos Ley N° 13.196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137593"/>
                  </a:ext>
                </a:extLst>
              </a:tr>
              <a:tr h="123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5.193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243021"/>
                  </a:ext>
                </a:extLst>
              </a:tr>
              <a:tr h="123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5.193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47046"/>
                  </a:ext>
                </a:extLst>
              </a:tr>
              <a:tr h="123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102878"/>
                  </a:ext>
                </a:extLst>
              </a:tr>
              <a:tr h="123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809348"/>
                  </a:ext>
                </a:extLst>
              </a:tr>
              <a:tr h="123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694926"/>
                  </a:ext>
                </a:extLst>
              </a:tr>
              <a:tr h="123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4.322.569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4.922.569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7.510.209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578511"/>
                  </a:ext>
                </a:extLst>
              </a:tr>
              <a:tr h="123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3.961.159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3.961.159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6.717.886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866629"/>
                  </a:ext>
                </a:extLst>
              </a:tr>
              <a:tr h="123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361.400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961.400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792.323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566776"/>
                  </a:ext>
                </a:extLst>
              </a:tr>
              <a:tr h="123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967619"/>
                  </a:ext>
                </a:extLst>
              </a:tr>
              <a:tr h="123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195744"/>
                  </a:ext>
                </a:extLst>
              </a:tr>
              <a:tr h="131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034693"/>
                  </a:ext>
                </a:extLst>
              </a:tr>
              <a:tr h="123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295169"/>
                  </a:ext>
                </a:extLst>
              </a:tr>
              <a:tr h="123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Estabilización Económica y Social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417417"/>
                  </a:ext>
                </a:extLst>
              </a:tr>
              <a:tr h="123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Contingencia Estratégico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836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211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4837" y="672716"/>
            <a:ext cx="809584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97082" y="636684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317" y="1263810"/>
            <a:ext cx="8117366" cy="4137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1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84DA614-523F-4015-94DE-E3781140E6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527866"/>
              </p:ext>
            </p:extLst>
          </p:nvPr>
        </p:nvGraphicFramePr>
        <p:xfrm>
          <a:off x="526663" y="1677512"/>
          <a:ext cx="8104022" cy="4057971"/>
        </p:xfrm>
        <a:graphic>
          <a:graphicData uri="http://schemas.openxmlformats.org/drawingml/2006/table">
            <a:tbl>
              <a:tblPr/>
              <a:tblGrid>
                <a:gridCol w="261505">
                  <a:extLst>
                    <a:ext uri="{9D8B030D-6E8A-4147-A177-3AD203B41FA5}">
                      <a16:colId xmlns:a16="http://schemas.microsoft.com/office/drawing/2014/main" val="3611984859"/>
                    </a:ext>
                  </a:extLst>
                </a:gridCol>
                <a:gridCol w="261505">
                  <a:extLst>
                    <a:ext uri="{9D8B030D-6E8A-4147-A177-3AD203B41FA5}">
                      <a16:colId xmlns:a16="http://schemas.microsoft.com/office/drawing/2014/main" val="685232975"/>
                    </a:ext>
                  </a:extLst>
                </a:gridCol>
                <a:gridCol w="261505">
                  <a:extLst>
                    <a:ext uri="{9D8B030D-6E8A-4147-A177-3AD203B41FA5}">
                      <a16:colId xmlns:a16="http://schemas.microsoft.com/office/drawing/2014/main" val="3389648644"/>
                    </a:ext>
                  </a:extLst>
                </a:gridCol>
                <a:gridCol w="2949768">
                  <a:extLst>
                    <a:ext uri="{9D8B030D-6E8A-4147-A177-3AD203B41FA5}">
                      <a16:colId xmlns:a16="http://schemas.microsoft.com/office/drawing/2014/main" val="623760121"/>
                    </a:ext>
                  </a:extLst>
                </a:gridCol>
                <a:gridCol w="808048">
                  <a:extLst>
                    <a:ext uri="{9D8B030D-6E8A-4147-A177-3AD203B41FA5}">
                      <a16:colId xmlns:a16="http://schemas.microsoft.com/office/drawing/2014/main" val="3927937352"/>
                    </a:ext>
                  </a:extLst>
                </a:gridCol>
                <a:gridCol w="700832">
                  <a:extLst>
                    <a:ext uri="{9D8B030D-6E8A-4147-A177-3AD203B41FA5}">
                      <a16:colId xmlns:a16="http://schemas.microsoft.com/office/drawing/2014/main" val="3015461830"/>
                    </a:ext>
                  </a:extLst>
                </a:gridCol>
                <a:gridCol w="700832">
                  <a:extLst>
                    <a:ext uri="{9D8B030D-6E8A-4147-A177-3AD203B41FA5}">
                      <a16:colId xmlns:a16="http://schemas.microsoft.com/office/drawing/2014/main" val="2363635567"/>
                    </a:ext>
                  </a:extLst>
                </a:gridCol>
                <a:gridCol w="700832">
                  <a:extLst>
                    <a:ext uri="{9D8B030D-6E8A-4147-A177-3AD203B41FA5}">
                      <a16:colId xmlns:a16="http://schemas.microsoft.com/office/drawing/2014/main" val="3019695994"/>
                    </a:ext>
                  </a:extLst>
                </a:gridCol>
                <a:gridCol w="745288">
                  <a:extLst>
                    <a:ext uri="{9D8B030D-6E8A-4147-A177-3AD203B41FA5}">
                      <a16:colId xmlns:a16="http://schemas.microsoft.com/office/drawing/2014/main" val="57702310"/>
                    </a:ext>
                  </a:extLst>
                </a:gridCol>
                <a:gridCol w="713907">
                  <a:extLst>
                    <a:ext uri="{9D8B030D-6E8A-4147-A177-3AD203B41FA5}">
                      <a16:colId xmlns:a16="http://schemas.microsoft.com/office/drawing/2014/main" val="763902617"/>
                    </a:ext>
                  </a:extLst>
                </a:gridCol>
              </a:tblGrid>
              <a:tr h="1222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741725"/>
                  </a:ext>
                </a:extLst>
              </a:tr>
              <a:tr h="3744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180237"/>
                  </a:ext>
                </a:extLst>
              </a:tr>
              <a:tr h="1604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2.749.736.941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2.749.736.941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5.611.417.630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0054026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249.596.005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249.596.005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149.609.184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1718697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120.897.308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120.900.723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75.674.703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546492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114.488.061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114.488.061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72.234.556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525022"/>
                  </a:ext>
                </a:extLst>
              </a:tr>
              <a:tr h="175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4.814.273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4.814.273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2.428.203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849836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378.306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378.306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582272"/>
                  </a:ext>
                </a:extLst>
              </a:tr>
              <a:tr h="160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352.927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352.927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352.927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954929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221.477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221.477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221.477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548708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517.612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517.612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312.888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3676808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124.652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128.067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124.652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609694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37.684.917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37.684.917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29.227.389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219067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15.671.383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15.671.383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11.261.832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30571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4.433.883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4.433.883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4.724.038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127841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145.749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140380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1.405.036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1.405.036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927.507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630651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108.985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108.985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70.924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159233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95.000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95.000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108.362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13448"/>
                  </a:ext>
                </a:extLst>
              </a:tr>
              <a:tr h="129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100.565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096681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231.232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000138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646.292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646.292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423.570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03892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4.265.866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4.265.866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2.709.120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65121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589.165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589.165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389.756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800985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605.091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605.091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376.129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609418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329.941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329.941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217.939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586260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3.903.619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890491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1.392.857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1.392.857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918.729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696244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3.885.680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3.885.680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2.718.318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163001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193.050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193.050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12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4672</TotalTime>
  <Words>8426</Words>
  <Application>Microsoft Office PowerPoint</Application>
  <PresentationFormat>Presentación en pantalla (4:3)</PresentationFormat>
  <Paragraphs>4581</Paragraphs>
  <Slides>23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6" baseType="lpstr">
      <vt:lpstr>Arial</vt:lpstr>
      <vt:lpstr>Calibri</vt:lpstr>
      <vt:lpstr>2_Tema de Office</vt:lpstr>
      <vt:lpstr>Presentación de PowerPoint</vt:lpstr>
      <vt:lpstr>EJECUCIÓN ACUMULADA DE GASTOS A JULIO DE 2020  PARTIDA 50 TESORO PÚBLICO</vt:lpstr>
      <vt:lpstr>EJECUCIÓN ACUMULADA DE GASTOS A JULIO DE 2020  PARTIDA 50 RESUMEN POR CAPÍTULOS</vt:lpstr>
      <vt:lpstr>EJECUCIÓN ACUMULADA DE GASTOS A JULIO DE 2020  PARTIDA 50. CAPÍTULO 01. PROGRAMA 02:  SUBSIDIOS</vt:lpstr>
      <vt:lpstr>EJECUCIÓN ACUMULADA DE GASTOS A JULIO DE 2020  PARTIDA 50. CAPÍTULO 01. PROGRAMA 03:  OPERACIONES COMPLEMENTARIAS</vt:lpstr>
      <vt:lpstr>EJECUCIÓN ACUMULADA DE GASTOS A JULIO DE 2020  PARTIDA 50. CAPÍTULO 01. PROGRAMA 03:  OPERACIONES COMPLEMENTARIAS</vt:lpstr>
      <vt:lpstr>EJECUCIÓN ACUMULADA DE GASTOS A JULIO DE 2020  PARTIDA 50. CAPÍTULO 01. PROGRAMA 03:  OPERACIONES COMPLEMENTARIAS</vt:lpstr>
      <vt:lpstr>EJECUCIÓN ACUMULADA DE GASTOS A JULIO DE 2020  PARTIDA 50. CAPÍTULO 01. PROGRAMA 03:  OPERACIONES COMPLEMENTARIAS</vt:lpstr>
      <vt:lpstr>EJECUCIÓN ACUMULADA DE GASTOS A JULIO DE 2020  PARTIDA 50. CAPÍTULO 01. PROGRAMA 04:  SERVICIO DE LA DEUDA PÚBLICA</vt:lpstr>
      <vt:lpstr>EJECUCIÓN ACUMULADA DE GASTOS A JULIO DE 2020  PARTIDA 50. CAPÍTULO 01. PROGRAMA 04:  SERVICIO DE LA DEUDA PÚBLICA</vt:lpstr>
      <vt:lpstr>EJECUCIÓN ACUMULADA DE GASTOS A JULIO DE 2020  PARTIDA 50. CAPÍTULO 01. PROGRAMA 04:  SERVICIO DE LA DEUDA PÚBLICA</vt:lpstr>
      <vt:lpstr>EJECUCIÓN ACUMULADA DE GASTOS A JULIO DE 2020  PARTIDA 50. CAPÍTULO 01. PROGRAMA 04:  SERVICIO DE LA DEUDA PÚBLICA</vt:lpstr>
      <vt:lpstr>EJECUCIÓN ACUMULADA DE GASTOS A JULIO DE 2020  PARTIDA 50. CAPÍTULO 01. PROGRAMA 05:  APORTE FISCAL LIBRE</vt:lpstr>
      <vt:lpstr>EJECUCIÓN ACUMULADA DE GASTOS A JULIO DE 2020  PARTIDA 50. CAPÍTULO 01. PROGRAMA 05:  APORTE FISCAL LIBRE</vt:lpstr>
      <vt:lpstr>EJECUCIÓN ACUMULADA DE GASTOS A JULIO DE 2020  PARTIDA 50. CAPÍTULO 01. PROGRAMA 05:  APORTE FISCAL LIBRE</vt:lpstr>
      <vt:lpstr>EJECUCIÓN ACUMULADA DE GASTOS A JULIO DE 2020  PARTIDA 50. CAPÍTULO 01. PROGRAMA 06:  FONDO DE RESERVA DE PENSIONES</vt:lpstr>
      <vt:lpstr>EJECUCIÓN ACUMULADA DE GASTOS A JULIO DE 2020  PARTIDA 50. CAPÍTULO 01. PROGRAMA 07:  FONDO DE ESTABILIZACIÓN ECONÓMICA Y SOCIAL</vt:lpstr>
      <vt:lpstr>EJECUCIÓN ACUMULADA DE GASTOS A JULIO DE 2020  PARTIDA 50. CAPÍTULO 01. PROGRAMA 08:  FONDO PARA LA EDUCACIÓN</vt:lpstr>
      <vt:lpstr>EJECUCIÓN ACUMULADA DE GASTOS A JULIO DE 2020  PARTIDA 50. CAPÍTULO 01. PROGRAMA 09:  FONDO DE APOYO REGIONAL</vt:lpstr>
      <vt:lpstr>EJECUCIÓN ACUMULADA DE GASTOS A JULIO DE 2020  PARTIDA 50. CAPÍTULO 01. PROGRAMA 10:  FONDO PARA DIAGNÓSTICOS Y TRATAMIENTOS DE ALTO COSTO</vt:lpstr>
      <vt:lpstr>EJECUCIÓN ACUMULADA DE GASTOS A JULIO DE 2020  PARTIDA 50. CAPÍTULO 01. PROGRAMA 12:  FONDO DE CONTINGENCIA ESTRATÉGICO</vt:lpstr>
      <vt:lpstr>EJECUCIÓN ACUMULADA DE GASTOS A JULIO DE 2020  PARTIDA 50. CAPÍTULO 01. PROGRAMA 13:  FINANCIAMIENTO GOBIERNOS REGIONALES </vt:lpstr>
      <vt:lpstr>EJECUCIÓN ACUMULADA DE GASTOS A JULIO DE 2020  PARTIDA 50. CAPÍTULO 01. PROGRAMA 13:  FINANCIAMIENTO GOBIERNOS REGIONALES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345</cp:revision>
  <cp:lastPrinted>2019-10-22T12:56:39Z</cp:lastPrinted>
  <dcterms:created xsi:type="dcterms:W3CDTF">2016-06-23T13:38:47Z</dcterms:created>
  <dcterms:modified xsi:type="dcterms:W3CDTF">2020-09-14T01:47:05Z</dcterms:modified>
</cp:coreProperties>
</file>