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5" r:id="rId5"/>
    <p:sldId id="301" r:id="rId6"/>
    <p:sldId id="264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DC-4442-B016-B14CAA013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DC-4442-B016-B14CAA013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DC-4442-B016-B14CAA013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DC-4442-B016-B14CAA0135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DC-4442-B016-B14CAA0135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DC-4442-B016-B14CAA0135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05'!$C$62:$C$67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05'!$D$62:$D$67</c:f>
              <c:numCache>
                <c:formatCode>#,##0</c:formatCode>
                <c:ptCount val="6"/>
                <c:pt idx="0">
                  <c:v>1406730279</c:v>
                </c:pt>
                <c:pt idx="1">
                  <c:v>287471313</c:v>
                </c:pt>
                <c:pt idx="2">
                  <c:v>330055551</c:v>
                </c:pt>
                <c:pt idx="3">
                  <c:v>713527960</c:v>
                </c:pt>
                <c:pt idx="4">
                  <c:v>696047583</c:v>
                </c:pt>
                <c:pt idx="5">
                  <c:v>171424338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C-4442-B016-B14CAA013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688859014574393"/>
          <c:w val="0.97600337209504462"/>
          <c:h val="0.111431193052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C-4C14-B50F-1BD6CD57FAE9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C-4C14-B50F-1BD6CD57FAE9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6C-4C14-B50F-1BD6CD57FAE9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6C-4C14-B50F-1BD6CD57FAE9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6C-4C14-B50F-1BD6CD57FAE9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6C-4C14-B50F-1BD6CD57FAE9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6C-4C14-B50F-1BD6CD57FAE9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6C-4C14-B50F-1BD6CD57FAE9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6C-4C14-B50F-1BD6CD57FAE9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6C-4C14-B50F-1BD6CD57FAE9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6C-4C14-B50F-1BD6CD57FAE9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6C-4C14-B50F-1BD6CD57FAE9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6C-4C14-B50F-1BD6CD57F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Gores!$D$83:$F$83</c:f>
              <c:numCache>
                <c:formatCode>0.0%</c:formatCode>
                <c:ptCount val="3"/>
                <c:pt idx="0">
                  <c:v>3.9499157992557238E-2</c:v>
                </c:pt>
                <c:pt idx="1">
                  <c:v>5.2405228768189864E-2</c:v>
                </c:pt>
                <c:pt idx="2">
                  <c:v>8.6661280829566908E-2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6C-4C14-B50F-1BD6CD57F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75543028000</c:v>
                </c:pt>
                <c:pt idx="1">
                  <c:v>16660147000</c:v>
                </c:pt>
                <c:pt idx="2">
                  <c:v>642714199000</c:v>
                </c:pt>
                <c:pt idx="3">
                  <c:v>7065223000</c:v>
                </c:pt>
                <c:pt idx="4">
                  <c:v>45145948000</c:v>
                </c:pt>
                <c:pt idx="5">
                  <c:v>72510114000</c:v>
                </c:pt>
                <c:pt idx="6">
                  <c:v>100992063000</c:v>
                </c:pt>
                <c:pt idx="7">
                  <c:v>1181555677000</c:v>
                </c:pt>
                <c:pt idx="8">
                  <c:v>31595756000</c:v>
                </c:pt>
                <c:pt idx="9">
                  <c:v>354753508000</c:v>
                </c:pt>
                <c:pt idx="10">
                  <c:v>1258155603000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F-4A0A-9C2A-3B356460BC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51-4247-BA1E-98F29E31033E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51-4247-BA1E-98F29E31033E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51-4247-BA1E-98F29E31033E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51-4247-BA1E-98F29E31033E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51-4247-BA1E-98F29E31033E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51-4247-BA1E-98F29E31033E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51-4247-BA1E-98F29E31033E}"/>
                </c:ext>
              </c:extLst>
            </c:dLbl>
            <c:dLbl>
              <c:idx val="5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51-4247-BA1E-98F29E31033E}"/>
                </c:ext>
              </c:extLst>
            </c:dLbl>
            <c:dLbl>
              <c:idx val="6"/>
              <c:layout>
                <c:manualLayout>
                  <c:x val="-1.7616290491243091E-2"/>
                  <c:y val="2.902493916475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51-4247-BA1E-98F29E31033E}"/>
                </c:ext>
              </c:extLst>
            </c:dLbl>
            <c:dLbl>
              <c:idx val="7"/>
              <c:layout>
                <c:manualLayout>
                  <c:x val="-2.422239942545933E-2"/>
                  <c:y val="3.26530565603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51-4247-BA1E-98F29E310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05'!$D$24:$F$24</c:f>
              <c:numCache>
                <c:formatCode>0.0%</c:formatCode>
                <c:ptCount val="3"/>
                <c:pt idx="0">
                  <c:v>6.3709680189503182E-2</c:v>
                </c:pt>
                <c:pt idx="1">
                  <c:v>0.12040572949883624</c:v>
                </c:pt>
                <c:pt idx="2">
                  <c:v>0.21750531622378874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651-4247-BA1E-98F29E310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6-4783-970F-7824FFF03A85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6-4783-970F-7824FFF03A85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6-4783-970F-7824FFF03A85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6-4783-970F-7824FFF03A85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6-4783-970F-7824FFF03A85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6-4783-970F-7824FFF03A85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6-4783-970F-7824FFF03A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05'!$D$30:$F$30</c:f>
              <c:numCache>
                <c:formatCode>0.0%</c:formatCode>
                <c:ptCount val="3"/>
                <c:pt idx="0">
                  <c:v>6.3709680189503182E-2</c:v>
                </c:pt>
                <c:pt idx="1">
                  <c:v>5.9244172298822263E-2</c:v>
                </c:pt>
                <c:pt idx="2">
                  <c:v>9.6308081445806687E-2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76-4783-970F-7824FFF03A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F-4561-BA57-F23655698301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2F-4561-BA57-F23655698301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02829949241314E-2"/>
                  <c:y val="-2.2633698084451179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2F-4561-BA57-F23655698301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2F-4561-BA57-F23655698301}"/>
                </c:ext>
              </c:extLst>
            </c:dLbl>
            <c:dLbl>
              <c:idx val="2"/>
              <c:layout>
                <c:manualLayout>
                  <c:x val="2.2204117027935226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2F-4561-BA57-F23655698301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2F-4561-BA57-F23655698301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2F-4561-BA57-F23655698301}"/>
                </c:ext>
              </c:extLst>
            </c:dLbl>
            <c:dLbl>
              <c:idx val="5"/>
              <c:layout>
                <c:manualLayout>
                  <c:x val="1.1102058513967613E-2"/>
                  <c:y val="-4.1666589033617592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2F-4561-BA57-F23655698301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2F-4561-BA57-F23655698301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2F-4561-BA57-F23655698301}"/>
                </c:ext>
              </c:extLst>
            </c:dLbl>
            <c:dLbl>
              <c:idx val="8"/>
              <c:layout>
                <c:manualLayout>
                  <c:x val="2.2204117027935226E-2"/>
                  <c:y val="-4.16665890336176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2F-4561-BA57-F23655698301}"/>
                </c:ext>
              </c:extLst>
            </c:dLbl>
            <c:dLbl>
              <c:idx val="9"/>
              <c:layout>
                <c:manualLayout>
                  <c:x val="5.5510292569838065E-3"/>
                  <c:y val="-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2F-4561-BA57-F23655698301}"/>
                </c:ext>
              </c:extLst>
            </c:dLbl>
            <c:dLbl>
              <c:idx val="10"/>
              <c:layout>
                <c:manualLayout>
                  <c:x val="5.5510292569838065E-3"/>
                  <c:y val="-7.4177074153225331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2F-4561-BA57-F2365569830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Gores!$D$134:$F$134</c:f>
              <c:numCache>
                <c:formatCode>0.0%</c:formatCode>
                <c:ptCount val="3"/>
                <c:pt idx="0">
                  <c:v>4.0914011651069206E-2</c:v>
                </c:pt>
                <c:pt idx="1">
                  <c:v>5.3131719717629443E-2</c:v>
                </c:pt>
                <c:pt idx="2">
                  <c:v>9.0549740694157943E-2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B2F-4561-BA57-F23655698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3-4BB4-A451-E59CFAFAE8E1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E53-4BB4-A451-E59CFAFAE8E1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896830224384976E-2"/>
                  <c:y val="-1.339030616826947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53-4BB4-A451-E59CFAFAE8E1}"/>
                </c:ext>
              </c:extLst>
            </c:dLbl>
            <c:dLbl>
              <c:idx val="1"/>
              <c:layout>
                <c:manualLayout>
                  <c:x val="-3.826500690943783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53-4BB4-A451-E59CFAFAE8E1}"/>
                </c:ext>
              </c:extLst>
            </c:dLbl>
            <c:dLbl>
              <c:idx val="2"/>
              <c:layout>
                <c:manualLayout>
                  <c:x val="-3.5531792130192322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53-4BB4-A451-E59CFAFAE8E1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53-4BB4-A451-E59CFAFAE8E1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53-4BB4-A451-E59CFAFAE8E1}"/>
                </c:ext>
              </c:extLst>
            </c:dLbl>
            <c:dLbl>
              <c:idx val="5"/>
              <c:layout>
                <c:manualLayout>
                  <c:x val="-1.3666073896227898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53-4BB4-A451-E59CFAFAE8E1}"/>
                </c:ext>
              </c:extLst>
            </c:dLbl>
            <c:dLbl>
              <c:idx val="6"/>
              <c:layout>
                <c:manualLayout>
                  <c:x val="-2.7332147792455595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53-4BB4-A451-E59CFAFAE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Gores!$D$130:$F$130</c:f>
              <c:numCache>
                <c:formatCode>0.0%</c:formatCode>
                <c:ptCount val="3"/>
                <c:pt idx="0">
                  <c:v>4.0914011651069206E-2</c:v>
                </c:pt>
                <c:pt idx="1">
                  <c:v>8.9749302849741697E-2</c:v>
                </c:pt>
                <c:pt idx="2">
                  <c:v>0.18096639144755158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E53-4BB4-A451-E59CFAFA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6-487F-AF52-21D9EA101D25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6-487F-AF52-21D9EA101D25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16-487F-AF52-21D9EA101D25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16-487F-AF52-21D9EA101D25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16-487F-AF52-21D9EA101D25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16-487F-AF52-21D9EA101D25}"/>
                </c:ext>
              </c:extLst>
            </c:dLbl>
            <c:dLbl>
              <c:idx val="4"/>
              <c:layout>
                <c:manualLayout>
                  <c:x val="1.093480766684999E-2"/>
                  <c:y val="-3.3230154140817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16-487F-AF52-21D9EA101D25}"/>
                </c:ext>
              </c:extLst>
            </c:dLbl>
            <c:dLbl>
              <c:idx val="5"/>
              <c:layout>
                <c:manualLayout>
                  <c:x val="1.64022115002749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16-487F-AF52-21D9EA101D25}"/>
                </c:ext>
              </c:extLst>
            </c:dLbl>
            <c:dLbl>
              <c:idx val="6"/>
              <c:layout>
                <c:manualLayout>
                  <c:x val="5.4674038334249948E-3"/>
                  <c:y val="-7.1207473158894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16-487F-AF52-21D9EA101D25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16-487F-AF52-21D9EA101D25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16-487F-AF52-21D9EA101D25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16-487F-AF52-21D9EA101D25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16-487F-AF52-21D9EA101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Gores!$D$31:$F$31</c:f>
              <c:numCache>
                <c:formatCode>0.0%</c:formatCode>
                <c:ptCount val="3"/>
                <c:pt idx="0">
                  <c:v>6.2120294910711367E-2</c:v>
                </c:pt>
                <c:pt idx="1">
                  <c:v>6.5121185608258858E-2</c:v>
                </c:pt>
                <c:pt idx="2">
                  <c:v>0.15410462936145797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116-487F-AF52-21D9EA101D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98-461A-B44C-27544CFC0E4F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98-461A-B44C-27544CFC0E4F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98-461A-B44C-27544CFC0E4F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8-461A-B44C-27544CFC0E4F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98-461A-B44C-27544CFC0E4F}"/>
                </c:ext>
              </c:extLst>
            </c:dLbl>
            <c:dLbl>
              <c:idx val="3"/>
              <c:layout>
                <c:manualLayout>
                  <c:x val="-2.7332147792455594E-3"/>
                  <c:y val="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98-461A-B44C-27544CFC0E4F}"/>
                </c:ext>
              </c:extLst>
            </c:dLbl>
            <c:dLbl>
              <c:idx val="4"/>
              <c:layout>
                <c:manualLayout>
                  <c:x val="-4.9197866026420123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98-461A-B44C-27544CFC0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Gores!$D$26:$F$26</c:f>
              <c:numCache>
                <c:formatCode>0.0%</c:formatCode>
                <c:ptCount val="3"/>
                <c:pt idx="0">
                  <c:v>6.2120294910711367E-2</c:v>
                </c:pt>
                <c:pt idx="1">
                  <c:v>0.1259861050015047</c:v>
                </c:pt>
                <c:pt idx="2">
                  <c:v>0.27987624750632978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98-461A-B44C-27544CFC0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2B-4E26-9DA6-5B7B23D15C01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2B-4E26-9DA6-5B7B23D15C01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2B-4E26-9DA6-5B7B23D15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Gores!$D$78:$F$78</c:f>
              <c:numCache>
                <c:formatCode>0.0%</c:formatCode>
                <c:ptCount val="3"/>
                <c:pt idx="0">
                  <c:v>3.9499157992557238E-2</c:v>
                </c:pt>
                <c:pt idx="1">
                  <c:v>8.7553566272313033E-2</c:v>
                </c:pt>
                <c:pt idx="2">
                  <c:v>0.17491481912067058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2B-4E26-9DA6-5B7B23D1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MARZO DE 2020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704856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23714"/>
            <a:ext cx="7632849" cy="369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0E3331-BD63-4E28-BE31-A124542BB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65724"/>
              </p:ext>
            </p:extLst>
          </p:nvPr>
        </p:nvGraphicFramePr>
        <p:xfrm>
          <a:off x="539552" y="1982548"/>
          <a:ext cx="7704856" cy="4380093"/>
        </p:xfrm>
        <a:graphic>
          <a:graphicData uri="http://schemas.openxmlformats.org/drawingml/2006/table">
            <a:tbl>
              <a:tblPr/>
              <a:tblGrid>
                <a:gridCol w="258206">
                  <a:extLst>
                    <a:ext uri="{9D8B030D-6E8A-4147-A177-3AD203B41FA5}">
                      <a16:colId xmlns:a16="http://schemas.microsoft.com/office/drawing/2014/main" val="2348213660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4163116311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3634568046"/>
                    </a:ext>
                  </a:extLst>
                </a:gridCol>
                <a:gridCol w="2912559">
                  <a:extLst>
                    <a:ext uri="{9D8B030D-6E8A-4147-A177-3AD203B41FA5}">
                      <a16:colId xmlns:a16="http://schemas.microsoft.com/office/drawing/2014/main" val="2483353682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2806161919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740503410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1280685433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1146282811"/>
                    </a:ext>
                  </a:extLst>
                </a:gridCol>
                <a:gridCol w="630022">
                  <a:extLst>
                    <a:ext uri="{9D8B030D-6E8A-4147-A177-3AD203B41FA5}">
                      <a16:colId xmlns:a16="http://schemas.microsoft.com/office/drawing/2014/main" val="1184287159"/>
                    </a:ext>
                  </a:extLst>
                </a:gridCol>
                <a:gridCol w="619693">
                  <a:extLst>
                    <a:ext uri="{9D8B030D-6E8A-4147-A177-3AD203B41FA5}">
                      <a16:colId xmlns:a16="http://schemas.microsoft.com/office/drawing/2014/main" val="50541735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2403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62230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38.656.836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1.342.035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15.670.611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4726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14.728.316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3.731.710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3382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3.031.273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372.482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5452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6700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5564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685.424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93.799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1586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31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26207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14030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Regionales en Materia de Atracción de Inversiones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7199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00655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0798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3380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14374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1099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5346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26280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1376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1198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8545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37.075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5512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39195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1300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5136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2940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8014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19.924.502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10.923.580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3568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8.250.037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7489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2.056.298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3485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6973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47099,6%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807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E1E5A7-341A-4CEB-A58F-CC0E682D8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70898"/>
              </p:ext>
            </p:extLst>
          </p:nvPr>
        </p:nvGraphicFramePr>
        <p:xfrm>
          <a:off x="625463" y="2276872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625714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832871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133703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768167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86724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43050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52789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92495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308881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5065790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23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246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9.791.116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1.605.105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18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24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35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524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6826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952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84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01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55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319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85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85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313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86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0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5FC729-4572-4CB4-85C1-E9D721484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95772"/>
              </p:ext>
            </p:extLst>
          </p:nvPr>
        </p:nvGraphicFramePr>
        <p:xfrm>
          <a:off x="540821" y="1988840"/>
          <a:ext cx="7886701" cy="3341915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3747485454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3165115365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829782255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744188979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723805331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464803759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39996900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607692892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1216125127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1049524999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85463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787482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263.159.388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64.922.777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79.969.490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6845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66.583.387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0543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66.583.387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48663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7282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599.216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3341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7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8862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9563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0808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6739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180.459.027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12.680.896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4643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180.459.027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12.680.896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525888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82.378.201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36.849.346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7.725.122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2192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57.054.319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27.435.213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3.198.983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9586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1.347.828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453581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89293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408.963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0352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19280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0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4" y="735261"/>
            <a:ext cx="7416824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106" y="1664908"/>
            <a:ext cx="7200801" cy="38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129C01-1033-44AE-A57E-EF6CBE0BC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37256"/>
              </p:ext>
            </p:extLst>
          </p:nvPr>
        </p:nvGraphicFramePr>
        <p:xfrm>
          <a:off x="521106" y="1998135"/>
          <a:ext cx="7416824" cy="4377963"/>
        </p:xfrm>
        <a:graphic>
          <a:graphicData uri="http://schemas.openxmlformats.org/drawingml/2006/table">
            <a:tbl>
              <a:tblPr/>
              <a:tblGrid>
                <a:gridCol w="244941">
                  <a:extLst>
                    <a:ext uri="{9D8B030D-6E8A-4147-A177-3AD203B41FA5}">
                      <a16:colId xmlns:a16="http://schemas.microsoft.com/office/drawing/2014/main" val="1320543901"/>
                    </a:ext>
                  </a:extLst>
                </a:gridCol>
                <a:gridCol w="244941">
                  <a:extLst>
                    <a:ext uri="{9D8B030D-6E8A-4147-A177-3AD203B41FA5}">
                      <a16:colId xmlns:a16="http://schemas.microsoft.com/office/drawing/2014/main" val="4218214088"/>
                    </a:ext>
                  </a:extLst>
                </a:gridCol>
                <a:gridCol w="244941">
                  <a:extLst>
                    <a:ext uri="{9D8B030D-6E8A-4147-A177-3AD203B41FA5}">
                      <a16:colId xmlns:a16="http://schemas.microsoft.com/office/drawing/2014/main" val="2215883348"/>
                    </a:ext>
                  </a:extLst>
                </a:gridCol>
                <a:gridCol w="2762938">
                  <a:extLst>
                    <a:ext uri="{9D8B030D-6E8A-4147-A177-3AD203B41FA5}">
                      <a16:colId xmlns:a16="http://schemas.microsoft.com/office/drawing/2014/main" val="2571131254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386403468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414435897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2673298564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662660989"/>
                    </a:ext>
                  </a:extLst>
                </a:gridCol>
                <a:gridCol w="607455">
                  <a:extLst>
                    <a:ext uri="{9D8B030D-6E8A-4147-A177-3AD203B41FA5}">
                      <a16:colId xmlns:a16="http://schemas.microsoft.com/office/drawing/2014/main" val="2435513884"/>
                    </a:ext>
                  </a:extLst>
                </a:gridCol>
                <a:gridCol w="685836">
                  <a:extLst>
                    <a:ext uri="{9D8B030D-6E8A-4147-A177-3AD203B41FA5}">
                      <a16:colId xmlns:a16="http://schemas.microsoft.com/office/drawing/2014/main" val="1195976247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64187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24642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263.477.239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66.424.194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2112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2.607.575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2.607.575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2611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2.607.575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2.607.575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4318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3163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9420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2860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Funcionamiento Región de Coquimbo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51674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1965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9643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3453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6679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16446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996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1276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17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530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7296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752413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0373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0924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6807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4450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2098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9035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Corporación de Fomento de la Producción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7329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9356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0023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260.869.664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63.816.619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72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169.364.777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110.979.008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5345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8.034.524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7.538.866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30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94350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9552" y="764704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1C92C9-A493-490B-A029-77BCCAC01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77401"/>
              </p:ext>
            </p:extLst>
          </p:nvPr>
        </p:nvGraphicFramePr>
        <p:xfrm>
          <a:off x="539552" y="2076906"/>
          <a:ext cx="7886698" cy="428193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80138005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417307979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185794402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10323968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91687804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4014440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1918282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803140531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1513668066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3670733127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711864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652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8.855.518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2.879.849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1175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17.498.158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14.299.655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623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10.336.378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7.835.996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855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25.326.904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12.061.283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82957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7.114.020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3.239.097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896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16.727.774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12.154.295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947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10.132.037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10.132.037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5457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9.042.909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3.469.603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903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5.573.753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1.726.794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11362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12.265.010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9.832.027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5431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6.735.251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3.985.984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590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15.588.071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13.721.654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277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8.757.886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0064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669.059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362.884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33268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6.661.465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4.951.915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745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791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027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91.504.887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-47.162.389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5447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39.661.156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-13.928.737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386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3.114.964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-4.597.011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6426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4.178.826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-4.980.621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402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1.579.729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-1.882.180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616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5.769.044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-3.106.408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4385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2.757.363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-2.944.528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731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3790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3.878.924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-637.430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88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2.829.530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-2.829.530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207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18.524.056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-12.255.944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50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4160"/>
            <a:ext cx="76463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349" y="1523861"/>
            <a:ext cx="76529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8AD725-63E1-43BF-80D6-DCBA19E67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12900"/>
              </p:ext>
            </p:extLst>
          </p:nvPr>
        </p:nvGraphicFramePr>
        <p:xfrm>
          <a:off x="539553" y="1888986"/>
          <a:ext cx="7646377" cy="4351342"/>
        </p:xfrm>
        <a:graphic>
          <a:graphicData uri="http://schemas.openxmlformats.org/drawingml/2006/table">
            <a:tbl>
              <a:tblPr/>
              <a:tblGrid>
                <a:gridCol w="251443">
                  <a:extLst>
                    <a:ext uri="{9D8B030D-6E8A-4147-A177-3AD203B41FA5}">
                      <a16:colId xmlns:a16="http://schemas.microsoft.com/office/drawing/2014/main" val="2891992616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2401785021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4023917405"/>
                    </a:ext>
                  </a:extLst>
                </a:gridCol>
                <a:gridCol w="2979597">
                  <a:extLst>
                    <a:ext uri="{9D8B030D-6E8A-4147-A177-3AD203B41FA5}">
                      <a16:colId xmlns:a16="http://schemas.microsoft.com/office/drawing/2014/main" val="596925740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583708181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4290577185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3826757426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1035476974"/>
                    </a:ext>
                  </a:extLst>
                </a:gridCol>
                <a:gridCol w="613520">
                  <a:extLst>
                    <a:ext uri="{9D8B030D-6E8A-4147-A177-3AD203B41FA5}">
                      <a16:colId xmlns:a16="http://schemas.microsoft.com/office/drawing/2014/main" val="3118363445"/>
                    </a:ext>
                  </a:extLst>
                </a:gridCol>
                <a:gridCol w="603463">
                  <a:extLst>
                    <a:ext uri="{9D8B030D-6E8A-4147-A177-3AD203B41FA5}">
                      <a16:colId xmlns:a16="http://schemas.microsoft.com/office/drawing/2014/main" val="795899376"/>
                    </a:ext>
                  </a:extLst>
                </a:gridCol>
              </a:tblGrid>
              <a:tr h="148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603237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32541"/>
                  </a:ext>
                </a:extLst>
              </a:tr>
              <a:tr h="15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3732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6860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9519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84148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5163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6945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1562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0178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1729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9457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200.137.885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68166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142.867.074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33.418.601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3340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8472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759550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1644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34274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7596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67900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1226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7.214.983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1.811.785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27213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16.236.595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4.071.743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786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25.979.547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18.180.901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1979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2810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6721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16.967.742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9.354.172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3804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2654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57.270.811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-33.694.022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51173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33.418.602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-33.418.601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335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7.470.969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339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20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2106C7-C77C-4DE2-9732-FDD29D05B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9142"/>
              </p:ext>
            </p:extLst>
          </p:nvPr>
        </p:nvGraphicFramePr>
        <p:xfrm>
          <a:off x="467543" y="2205817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420985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055048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18962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389918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66862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99765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93676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14618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412326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2081519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082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436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2.455.871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60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54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84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636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60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7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68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57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6770" y="1712613"/>
            <a:ext cx="7886702" cy="309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38453E-1744-41B7-A4C1-9E8FDFF89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97106"/>
              </p:ext>
            </p:extLst>
          </p:nvPr>
        </p:nvGraphicFramePr>
        <p:xfrm>
          <a:off x="576769" y="2083474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9585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98496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891998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320084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12312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60972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642041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640352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914938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034969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232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5618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42.535.089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9.817.770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23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2.883.754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95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96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29.240.863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22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61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86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28.280.463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95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29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36090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602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56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93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5.370.057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76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32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75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54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40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39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44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12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00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29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3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5B47B4D-1C9E-4269-93E7-23DCE78BC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70795"/>
              </p:ext>
            </p:extLst>
          </p:nvPr>
        </p:nvGraphicFramePr>
        <p:xfrm>
          <a:off x="553605" y="2167956"/>
          <a:ext cx="7886700" cy="20117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26609623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82690865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468805440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88898636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1581648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04419273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786307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313959813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091602486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4212421012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6217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27067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594.117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689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374.560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451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219.557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038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515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480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580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77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4703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010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4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CC7F9C-A6C2-4100-820A-82F321654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19503"/>
              </p:ext>
            </p:extLst>
          </p:nvPr>
        </p:nvGraphicFramePr>
        <p:xfrm>
          <a:off x="535472" y="2420888"/>
          <a:ext cx="7886701" cy="31240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031652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436140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918122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032079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67525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77029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02215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43818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2310343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02064742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1168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264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20.094.703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23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2.532.916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31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04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73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818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07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16.937.572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21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5.689.091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73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26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591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6.063.482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23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66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1.323.452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100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213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81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741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25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1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99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6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25645"/>
              </p:ext>
            </p:extLst>
          </p:nvPr>
        </p:nvGraphicFramePr>
        <p:xfrm>
          <a:off x="486000" y="2163229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4131"/>
              </p:ext>
            </p:extLst>
          </p:nvPr>
        </p:nvGraphicFramePr>
        <p:xfrm>
          <a:off x="4606782" y="2167906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6322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366DB2-E517-45B5-8209-39F1BEDDF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05349"/>
              </p:ext>
            </p:extLst>
          </p:nvPr>
        </p:nvGraphicFramePr>
        <p:xfrm>
          <a:off x="526838" y="1844824"/>
          <a:ext cx="7886701" cy="3693971"/>
        </p:xfrm>
        <a:graphic>
          <a:graphicData uri="http://schemas.openxmlformats.org/drawingml/2006/table">
            <a:tbl>
              <a:tblPr/>
              <a:tblGrid>
                <a:gridCol w="259773">
                  <a:extLst>
                    <a:ext uri="{9D8B030D-6E8A-4147-A177-3AD203B41FA5}">
                      <a16:colId xmlns:a16="http://schemas.microsoft.com/office/drawing/2014/main" val="2116456751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89087211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1255360780"/>
                    </a:ext>
                  </a:extLst>
                </a:gridCol>
                <a:gridCol w="2930236">
                  <a:extLst>
                    <a:ext uri="{9D8B030D-6E8A-4147-A177-3AD203B41FA5}">
                      <a16:colId xmlns:a16="http://schemas.microsoft.com/office/drawing/2014/main" val="493851432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2673876354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662462097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104904699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075927074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429465262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204218808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58334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40566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46.100.425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3.297.973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10.043.286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27388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3.939.878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1374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508.083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3463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24.118.963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3.297.973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5.402.337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1254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994.654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705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933.716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51632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4806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6999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20.261.967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3.297.973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4.407.683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17508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3.297.983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3.297.973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3.297.669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32976690,0%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047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45752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202.968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8110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4724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3075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3914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3658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3499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0306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690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74620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189.155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4610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189.155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7150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0771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4805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9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47675" y="764576"/>
            <a:ext cx="79199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446756" y="1556473"/>
            <a:ext cx="791994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5FFC730-B0C8-48FD-8CFC-C2AE3747E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61525"/>
              </p:ext>
            </p:extLst>
          </p:nvPr>
        </p:nvGraphicFramePr>
        <p:xfrm>
          <a:off x="446756" y="2060848"/>
          <a:ext cx="7886701" cy="1620983"/>
        </p:xfrm>
        <a:graphic>
          <a:graphicData uri="http://schemas.openxmlformats.org/drawingml/2006/table">
            <a:tbl>
              <a:tblPr/>
              <a:tblGrid>
                <a:gridCol w="259773">
                  <a:extLst>
                    <a:ext uri="{9D8B030D-6E8A-4147-A177-3AD203B41FA5}">
                      <a16:colId xmlns:a16="http://schemas.microsoft.com/office/drawing/2014/main" val="1113893298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2401396096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1477137956"/>
                    </a:ext>
                  </a:extLst>
                </a:gridCol>
                <a:gridCol w="2930236">
                  <a:extLst>
                    <a:ext uri="{9D8B030D-6E8A-4147-A177-3AD203B41FA5}">
                      <a16:colId xmlns:a16="http://schemas.microsoft.com/office/drawing/2014/main" val="1530247191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3447178893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142072228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3714942185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2942142259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611470409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4071935532"/>
                    </a:ext>
                  </a:extLst>
                </a:gridCol>
              </a:tblGrid>
              <a:tr h="12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7825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3927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9384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7888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5077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5025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7932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076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1512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6452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53371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D5B878-AD8F-4065-AB57-791B203A2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65077"/>
              </p:ext>
            </p:extLst>
          </p:nvPr>
        </p:nvGraphicFramePr>
        <p:xfrm>
          <a:off x="466724" y="1926022"/>
          <a:ext cx="7886701" cy="13479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88291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741638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191403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41223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83384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465040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425180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833793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2668740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626928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971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553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30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87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43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9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44840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6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E67280-8A59-4FA9-AF6F-D7F5115AB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80772"/>
              </p:ext>
            </p:extLst>
          </p:nvPr>
        </p:nvGraphicFramePr>
        <p:xfrm>
          <a:off x="428077" y="1949231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010999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54101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198337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85760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24150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539990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85564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711234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631874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879817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673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409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26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25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45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52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757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52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1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6384" y="1484784"/>
            <a:ext cx="8067552" cy="36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655010A-4097-44A6-B44C-FC84C2F64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79998"/>
              </p:ext>
            </p:extLst>
          </p:nvPr>
        </p:nvGraphicFramePr>
        <p:xfrm>
          <a:off x="571281" y="1916832"/>
          <a:ext cx="7886701" cy="246591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622246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1072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075710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452445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58352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17253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130179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456625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754238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461722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6009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089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10.219.917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92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1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54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6.946.685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1284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10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20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00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46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42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6508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57513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4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843" y="1433000"/>
            <a:ext cx="7886700" cy="326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ACB2B2-F0BA-411F-A17C-D514853DF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40274"/>
              </p:ext>
            </p:extLst>
          </p:nvPr>
        </p:nvGraphicFramePr>
        <p:xfrm>
          <a:off x="519842" y="1850097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529581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856117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5924919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640911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60336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334292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69165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525331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8331196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361048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057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878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274.196.686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51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234.370.571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33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179.891.119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24.353.591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36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04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2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6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05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342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90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21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71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Fondo de Desahucio Carabineros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44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51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82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8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15.565.601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7.076.215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31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7.068.962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30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24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58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79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91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93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29.320.630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97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29.320.630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82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66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0281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71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3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7220" y="855428"/>
            <a:ext cx="786955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7220" y="1647006"/>
            <a:ext cx="786955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37569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BC5061-7A21-4C6A-8080-3BF1364DB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20162"/>
              </p:ext>
            </p:extLst>
          </p:nvPr>
        </p:nvGraphicFramePr>
        <p:xfrm>
          <a:off x="490479" y="1964907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028883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905571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72941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083702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6960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4189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123750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3287858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354912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071763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55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437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43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6.226.080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1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50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99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00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7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5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E79B63-01D4-4314-A822-BCC12509A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63508"/>
              </p:ext>
            </p:extLst>
          </p:nvPr>
        </p:nvGraphicFramePr>
        <p:xfrm>
          <a:off x="501376" y="2132855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327857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418987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593229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355346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57034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74531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35471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086553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226137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231010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333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</a:t>
                      </a:r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472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90.581.805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59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76.276.479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06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9.086.121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944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042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16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98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50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89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18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69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Criminal - INTERPOL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45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926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5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02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14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861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49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1.482.191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11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1.482.191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87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11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6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74A1B0-06AF-4269-B254-BEE85ECAA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87764"/>
              </p:ext>
            </p:extLst>
          </p:nvPr>
        </p:nvGraphicFramePr>
        <p:xfrm>
          <a:off x="512757" y="1997051"/>
          <a:ext cx="7574630" cy="3219450"/>
        </p:xfrm>
        <a:graphic>
          <a:graphicData uri="http://schemas.openxmlformats.org/drawingml/2006/table">
            <a:tbl>
              <a:tblPr/>
              <a:tblGrid>
                <a:gridCol w="797956">
                  <a:extLst>
                    <a:ext uri="{9D8B030D-6E8A-4147-A177-3AD203B41FA5}">
                      <a16:colId xmlns:a16="http://schemas.microsoft.com/office/drawing/2014/main" val="3054598259"/>
                    </a:ext>
                  </a:extLst>
                </a:gridCol>
                <a:gridCol w="2131854">
                  <a:extLst>
                    <a:ext uri="{9D8B030D-6E8A-4147-A177-3AD203B41FA5}">
                      <a16:colId xmlns:a16="http://schemas.microsoft.com/office/drawing/2014/main" val="2029609786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2578637274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2441648951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4084396535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3120201696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713274969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570342579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71826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020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80.452.197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1.760.040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22.516.659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557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4.524.795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8805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1.342.998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735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4.789.718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118.496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3.245.467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5685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939.984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20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5.327.942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1.423.167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311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5.667.695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184.374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450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7.960.986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355.508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1.846.019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7169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4.225.172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923.423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603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4.854.998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1.262.788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762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2.636.061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639.635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249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5.795.526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1.337.706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4231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5.332.037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1.353.266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7798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4.871.473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1.149.508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211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5.216.844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178.080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1.267.652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689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5.487.352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1.690.053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593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1.034.432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1" y="787407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00318"/>
              </p:ext>
            </p:extLst>
          </p:nvPr>
        </p:nvGraphicFramePr>
        <p:xfrm>
          <a:off x="1522800" y="1844824"/>
          <a:ext cx="60984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F245A3EF-613A-46C7-8F1A-A22304407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554933"/>
              </p:ext>
            </p:extLst>
          </p:nvPr>
        </p:nvGraphicFramePr>
        <p:xfrm>
          <a:off x="1612800" y="2060848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024DBA20-FA2D-4E2F-83AC-169C928EB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31828"/>
              </p:ext>
            </p:extLst>
          </p:nvPr>
        </p:nvGraphicFramePr>
        <p:xfrm>
          <a:off x="1612800" y="2060848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723C89EC-4719-43A8-B7C4-06F994088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440630"/>
              </p:ext>
            </p:extLst>
          </p:nvPr>
        </p:nvGraphicFramePr>
        <p:xfrm>
          <a:off x="4641217" y="2237638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22D23BAF-B28B-4BAE-ACC0-9420EB389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92773"/>
              </p:ext>
            </p:extLst>
          </p:nvPr>
        </p:nvGraphicFramePr>
        <p:xfrm>
          <a:off x="517584" y="2237638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2228FF5F-4B01-459B-BB62-90619C7D0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56842"/>
              </p:ext>
            </p:extLst>
          </p:nvPr>
        </p:nvGraphicFramePr>
        <p:xfrm>
          <a:off x="517585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890292A6-A2C3-4727-9833-9118904B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498291"/>
              </p:ext>
            </p:extLst>
          </p:nvPr>
        </p:nvGraphicFramePr>
        <p:xfrm>
          <a:off x="4639936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MARZO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045534"/>
              </p:ext>
            </p:extLst>
          </p:nvPr>
        </p:nvGraphicFramePr>
        <p:xfrm>
          <a:off x="1522800" y="1844824"/>
          <a:ext cx="6098400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41A5AA-4425-449C-8E5D-AC3AC3F2C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06843"/>
              </p:ext>
            </p:extLst>
          </p:nvPr>
        </p:nvGraphicFramePr>
        <p:xfrm>
          <a:off x="528178" y="1909991"/>
          <a:ext cx="7886699" cy="2630785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3480521842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4143489727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873888318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1106905168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947953553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771943555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2058073549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3566095568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46169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5873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3.730.933.984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125.676.960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811.497.976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1480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1.406.879.134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358.468.728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1061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274.652.685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-12.818.628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41.732.102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1174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11.244.588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1.455.455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3350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336.056.591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6.001.040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118.897.406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1930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35.893.031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8980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594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107.636.928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124.565.932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16.929.004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19.134.665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4052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713.527.960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761.785.223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48.257.263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127.079.844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7101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341.113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6592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696.047.583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754.426.379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58.378.796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85.025.393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4298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28.963.462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8.730.026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23.469.952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4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48" y="730585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1453734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ED2F746-F8BF-45D0-B454-7E026FBF4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55118"/>
              </p:ext>
            </p:extLst>
          </p:nvPr>
        </p:nvGraphicFramePr>
        <p:xfrm>
          <a:off x="628647" y="1988840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640086881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1950493145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3695187856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18230810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05465120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76421621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820171512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198876863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1186684634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814208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63905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25.508.090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08072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16.776.831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4.818.737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2804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774.625.846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131.911.647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105.154.955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1402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38.656.836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1.342.035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15.670.611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3253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9.791.116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1.605.105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4049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263.159.388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64.922.777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79.969.490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7732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263.477.239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66.424.194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4242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0589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2.455.871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292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45.409.900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10.411.887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84034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42.535.089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9.817.770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531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594.117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87455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20.094.703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394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104.290.036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3.297.973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21.059.045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2101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46.100.425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3.297.973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10.043.286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4044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795.842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7605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6518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10.219.917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1500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274.196.686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9795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7.391.033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6200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90.581.805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9013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1.258.155.603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1.395.402.229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137.246.626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252.520.906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80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0B9D8E-C9CE-4869-83BC-89D4B9925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72016"/>
              </p:ext>
            </p:extLst>
          </p:nvPr>
        </p:nvGraphicFramePr>
        <p:xfrm>
          <a:off x="473572" y="2092695"/>
          <a:ext cx="8077877" cy="3353966"/>
        </p:xfrm>
        <a:graphic>
          <a:graphicData uri="http://schemas.openxmlformats.org/drawingml/2006/table">
            <a:tbl>
              <a:tblPr/>
              <a:tblGrid>
                <a:gridCol w="270707">
                  <a:extLst>
                    <a:ext uri="{9D8B030D-6E8A-4147-A177-3AD203B41FA5}">
                      <a16:colId xmlns:a16="http://schemas.microsoft.com/office/drawing/2014/main" val="286999206"/>
                    </a:ext>
                  </a:extLst>
                </a:gridCol>
                <a:gridCol w="270707">
                  <a:extLst>
                    <a:ext uri="{9D8B030D-6E8A-4147-A177-3AD203B41FA5}">
                      <a16:colId xmlns:a16="http://schemas.microsoft.com/office/drawing/2014/main" val="2498322782"/>
                    </a:ext>
                  </a:extLst>
                </a:gridCol>
                <a:gridCol w="270707">
                  <a:extLst>
                    <a:ext uri="{9D8B030D-6E8A-4147-A177-3AD203B41FA5}">
                      <a16:colId xmlns:a16="http://schemas.microsoft.com/office/drawing/2014/main" val="2794916728"/>
                    </a:ext>
                  </a:extLst>
                </a:gridCol>
                <a:gridCol w="3053566">
                  <a:extLst>
                    <a:ext uri="{9D8B030D-6E8A-4147-A177-3AD203B41FA5}">
                      <a16:colId xmlns:a16="http://schemas.microsoft.com/office/drawing/2014/main" val="530556852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3225215054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942951038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4146606454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4141894045"/>
                    </a:ext>
                  </a:extLst>
                </a:gridCol>
                <a:gridCol w="660523">
                  <a:extLst>
                    <a:ext uri="{9D8B030D-6E8A-4147-A177-3AD203B41FA5}">
                      <a16:colId xmlns:a16="http://schemas.microsoft.com/office/drawing/2014/main" val="35957307"/>
                    </a:ext>
                  </a:extLst>
                </a:gridCol>
                <a:gridCol w="649695">
                  <a:extLst>
                    <a:ext uri="{9D8B030D-6E8A-4147-A177-3AD203B41FA5}">
                      <a16:colId xmlns:a16="http://schemas.microsoft.com/office/drawing/2014/main" val="1690588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8659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320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25.508.090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26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9.251.907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83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62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7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53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46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56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41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66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88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41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14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97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48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50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63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70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67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6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559915" y="743906"/>
            <a:ext cx="797252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497326" y="1502874"/>
            <a:ext cx="7941566" cy="30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EF29A6-1AFF-4DE2-A9DD-D743A9474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75513"/>
              </p:ext>
            </p:extLst>
          </p:nvPr>
        </p:nvGraphicFramePr>
        <p:xfrm>
          <a:off x="559915" y="1988482"/>
          <a:ext cx="7972525" cy="1395504"/>
        </p:xfrm>
        <a:graphic>
          <a:graphicData uri="http://schemas.openxmlformats.org/drawingml/2006/table">
            <a:tbl>
              <a:tblPr/>
              <a:tblGrid>
                <a:gridCol w="267176">
                  <a:extLst>
                    <a:ext uri="{9D8B030D-6E8A-4147-A177-3AD203B41FA5}">
                      <a16:colId xmlns:a16="http://schemas.microsoft.com/office/drawing/2014/main" val="151626003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1808941903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2398523228"/>
                    </a:ext>
                  </a:extLst>
                </a:gridCol>
                <a:gridCol w="3013742">
                  <a:extLst>
                    <a:ext uri="{9D8B030D-6E8A-4147-A177-3AD203B41FA5}">
                      <a16:colId xmlns:a16="http://schemas.microsoft.com/office/drawing/2014/main" val="490556659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2960886968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1760286951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4276969927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1945513438"/>
                    </a:ext>
                  </a:extLst>
                </a:gridCol>
                <a:gridCol w="651909">
                  <a:extLst>
                    <a:ext uri="{9D8B030D-6E8A-4147-A177-3AD203B41FA5}">
                      <a16:colId xmlns:a16="http://schemas.microsoft.com/office/drawing/2014/main" val="1443487317"/>
                    </a:ext>
                  </a:extLst>
                </a:gridCol>
                <a:gridCol w="641222">
                  <a:extLst>
                    <a:ext uri="{9D8B030D-6E8A-4147-A177-3AD203B41FA5}">
                      <a16:colId xmlns:a16="http://schemas.microsoft.com/office/drawing/2014/main" val="9465302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7221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332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84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068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41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87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89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01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65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3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40A7E1-8351-43B2-B4C2-CE3D166F2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83600"/>
              </p:ext>
            </p:extLst>
          </p:nvPr>
        </p:nvGraphicFramePr>
        <p:xfrm>
          <a:off x="560281" y="1867691"/>
          <a:ext cx="7886701" cy="36314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890449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394877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914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104623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51394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660608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53650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5891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116862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006188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56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2968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16.776.831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4.818.737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15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2.330.288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65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15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92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23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1.632.683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5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26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113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76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5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205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15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39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45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Naciones Unidas - CERF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63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094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53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79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32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0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29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99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591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47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8167</Words>
  <Application>Microsoft Office PowerPoint</Application>
  <PresentationFormat>Presentación en pantalla (4:3)</PresentationFormat>
  <Paragraphs>4799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MARZO DE 2020 PARTIDA 05: MINISTERIO DEL INTERIOR Y SEGURIDAD PÚBLICA</vt:lpstr>
      <vt:lpstr>DISTRIBUCIÓN POR SUBTÍTULO DE GASTO Y CÁPITULO MINISTERIO DEL INTERIOR Y SEGURIDAD PÚBLICA</vt:lpstr>
      <vt:lpstr>COMPORTAMIENTO DE LA EJECUCIÓN ACUMULADA DE GASTOS A MARZO MINISTERIO DEL INTERIOR Y SEGURIDAD PÚBLICA</vt:lpstr>
      <vt:lpstr>COMPORTAMIENTO DE LA EJECUCIÓN MENSUAL DE GASTOS A MARZO PARTIDA 05 MINISTERIO DEL INTERIOR Y SEGURIDAD PÚBLICA</vt:lpstr>
      <vt:lpstr>EJECUCIÓN ACUMULADA DE GASTOS A MARZO DE 2020 MINISTERIO DEL INTERIOR Y SEGURIDAD PÚBLICA</vt:lpstr>
      <vt:lpstr>EJECUCIÓN ACUMULADA DE GASTOS A MARZO DE 2020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265</cp:revision>
  <cp:lastPrinted>2017-06-20T21:34:02Z</cp:lastPrinted>
  <dcterms:created xsi:type="dcterms:W3CDTF">2016-06-23T13:38:47Z</dcterms:created>
  <dcterms:modified xsi:type="dcterms:W3CDTF">2020-07-05T22:00:56Z</dcterms:modified>
</cp:coreProperties>
</file>