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181320108965807E-2"/>
          <c:y val="0.2051744983489967"/>
          <c:w val="0.52489912144151596"/>
          <c:h val="0.6053499280331894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CC0-40E4-B9B3-B5863F65B1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C0-40E4-B9B3-B5863F65B1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CC0-40E4-B9B3-B5863F65B1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C0-40E4-B9B3-B5863F65B1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CC0-40E4-B9B3-B5863F65B1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CC0-40E4-B9B3-B5863F65B1A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CC0-40E4-B9B3-B5863F65B1A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'[06.xlsx]Partida 06'!$B$50:$C$56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'[06.xlsx]Partida 06'!$D$50:$D$56</c:f>
              <c:numCache>
                <c:formatCode>0.00%</c:formatCode>
                <c:ptCount val="7"/>
                <c:pt idx="0">
                  <c:v>0.52950270786585585</c:v>
                </c:pt>
                <c:pt idx="1">
                  <c:v>9.9930660655570089E-2</c:v>
                </c:pt>
                <c:pt idx="2">
                  <c:v>0.30943097932286562</c:v>
                </c:pt>
                <c:pt idx="3">
                  <c:v>2.0202598680076938E-2</c:v>
                </c:pt>
                <c:pt idx="4">
                  <c:v>3.4951186877545191E-2</c:v>
                </c:pt>
                <c:pt idx="5">
                  <c:v>5.5989399816553601E-3</c:v>
                </c:pt>
                <c:pt idx="6">
                  <c:v>3.8292661643098879E-4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CC0-40E4-B9B3-B5863F65B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Capítulo (millones de $)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'[06.xlsx]Información de tendencia'!$AE$14:$AE$19</c:f>
              <c:numCache>
                <c:formatCode>#,##0_ ;[Red]\-#,##0\ </c:formatCode>
                <c:ptCount val="6"/>
                <c:pt idx="0">
                  <c:v>35024593000</c:v>
                </c:pt>
                <c:pt idx="1">
                  <c:v>7494121000</c:v>
                </c:pt>
                <c:pt idx="2">
                  <c:v>6426241000</c:v>
                </c:pt>
                <c:pt idx="3">
                  <c:v>8946265000</c:v>
                </c:pt>
                <c:pt idx="4">
                  <c:v>11139399000</c:v>
                </c:pt>
                <c:pt idx="5">
                  <c:v>31706316000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C1-4290-9193-CB1E30EB686A}"/>
            </c:ext>
            <c:ext xmlns:c15="http://schemas.microsoft.com/office/drawing/2012/chart" uri="{02D57815-91ED-43cb-92C2-25804820EDAC}">
              <c15:filteredCategoryTitle>
                <c15:cat>
                  <c:multiLvlStrRef>
                    <c:extLst xmlns:c16="http://schemas.microsoft.com/office/drawing/2014/chart" xmlns:c16r2="http://schemas.microsoft.com/office/drawing/2015/06/chart">
                      <c:ext uri="{02D57815-91ED-43cb-92C2-25804820EDAC}">
                        <c15:formulaRef>
                          <c15:sqref>'Información de tendencia'!#REF!</c15:sqref>
                        </c15:formulaRef>
                      </c:ext>
                    </c:extLst>
                  </c:multiLvl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237296"/>
        <c:axId val="444238472"/>
      </c:barChart>
      <c:catAx>
        <c:axId val="44423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4238472"/>
        <c:crosses val="autoZero"/>
        <c:auto val="1"/>
        <c:lblAlgn val="ctr"/>
        <c:lblOffset val="100"/>
        <c:noMultiLvlLbl val="0"/>
      </c:catAx>
      <c:valAx>
        <c:axId val="4442384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444237296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179298585907226E-2"/>
          <c:y val="0.16706067769897556"/>
          <c:w val="0.51325014080735276"/>
          <c:h val="0.6395587076438140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20A-48DD-89A8-7CF238A8BE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0A-48DD-89A8-7CF238A8BE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20A-48DD-89A8-7CF238A8BEC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20A-48DD-89A8-7CF238A8BEC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20A-48DD-89A8-7CF238A8BEC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20A-48DD-89A8-7CF238A8BEC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20A-48DD-89A8-7CF238A8BEC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20A-48DD-89A8-7CF238A8BEC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20A-48DD-89A8-7CF238A8BEC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20A-48DD-89A8-7CF238A8BEC2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'[06.xlsx]Partida 06 US$'!$B$54:$C$63</c:f>
              <c:multiLvlStrCache>
                <c:ptCount val="10"/>
                <c:lvl>
                  <c:pt idx="0">
                    <c:v>GASTOS EN PERSONAL 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OTROS GASTOS CORRIENTES</c:v>
                  </c:pt>
                  <c:pt idx="5">
                    <c:v>ADQUISICIÓN DE ACTIVOS NO FINANCIEROS</c:v>
                  </c:pt>
                  <c:pt idx="6">
                    <c:v>INICIATIVAS DE INVERSIÓN</c:v>
                  </c:pt>
                  <c:pt idx="7">
                    <c:v>PRÉSTAMOS</c:v>
                  </c:pt>
                  <c:pt idx="8">
                    <c:v>TRANSFERENCIAS DE CAPITAL</c:v>
                  </c:pt>
                  <c:pt idx="9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26</c:v>
                  </c:pt>
                  <c:pt idx="5">
                    <c:v>29</c:v>
                  </c:pt>
                  <c:pt idx="6">
                    <c:v>31</c:v>
                  </c:pt>
                  <c:pt idx="7">
                    <c:v>32</c:v>
                  </c:pt>
                  <c:pt idx="8">
                    <c:v>33</c:v>
                  </c:pt>
                  <c:pt idx="9">
                    <c:v>34</c:v>
                  </c:pt>
                </c:lvl>
              </c:multiLvlStrCache>
            </c:multiLvlStrRef>
          </c:cat>
          <c:val>
            <c:numRef>
              <c:f>'[06.xlsx]Partida 06 US$'!$D$54:$D$63</c:f>
              <c:numCache>
                <c:formatCode>0.0%</c:formatCode>
                <c:ptCount val="10"/>
                <c:pt idx="0">
                  <c:v>0.53798308510745285</c:v>
                </c:pt>
                <c:pt idx="1">
                  <c:v>0.20649845634006778</c:v>
                </c:pt>
                <c:pt idx="2">
                  <c:v>1.508462474481843E-3</c:v>
                </c:pt>
                <c:pt idx="3">
                  <c:v>0.22223171994891341</c:v>
                </c:pt>
                <c:pt idx="4">
                  <c:v>1.508462474481843E-3</c:v>
                </c:pt>
                <c:pt idx="5">
                  <c:v>2.1319602972676717E-2</c:v>
                </c:pt>
                <c:pt idx="6">
                  <c:v>4.9930107905349005E-3</c:v>
                </c:pt>
                <c:pt idx="7">
                  <c:v>1.2570520620682026E-3</c:v>
                </c:pt>
                <c:pt idx="8">
                  <c:v>1.2067699795854745E-3</c:v>
                </c:pt>
                <c:pt idx="9">
                  <c:v>1.4933778497370246E-3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20A-48DD-89A8-7CF238A8B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570873238986782"/>
          <c:y val="0.10323113866085887"/>
          <c:w val="0.33958398950131241"/>
          <c:h val="0.8416095505792271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06'!$D$26:$O$26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5.0425788887009541E-2</c:v>
                </c:pt>
                <c:pt idx="2">
                  <c:v>8.7166864770953201E-2</c:v>
                </c:pt>
                <c:pt idx="3">
                  <c:v>0.12389634781469246</c:v>
                </c:pt>
                <c:pt idx="4">
                  <c:v>6.9975134160390889E-2</c:v>
                </c:pt>
                <c:pt idx="5">
                  <c:v>7.3272498877404099E-2</c:v>
                </c:pt>
                <c:pt idx="6">
                  <c:v>5.5377261104157055E-2</c:v>
                </c:pt>
                <c:pt idx="7">
                  <c:v>7.8542991645181512E-2</c:v>
                </c:pt>
                <c:pt idx="8">
                  <c:v>7.3524766874465478E-2</c:v>
                </c:pt>
                <c:pt idx="9">
                  <c:v>9.7206929015016111E-2</c:v>
                </c:pt>
                <c:pt idx="10">
                  <c:v>6.0968047492984824E-2</c:v>
                </c:pt>
                <c:pt idx="11">
                  <c:v>0.12861638491361149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B5-4975-9F9C-054008B77C9A}"/>
            </c:ext>
          </c:extLst>
        </c:ser>
        <c:ser>
          <c:idx val="1"/>
          <c:order val="1"/>
          <c:tx>
            <c:strRef>
              <c:f>'[06.xlsx]Partida 06'!$C$25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06'!$D$25:$O$25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B5-4975-9F9C-054008B77C9A}"/>
            </c:ext>
          </c:extLst>
        </c:ser>
        <c:ser>
          <c:idx val="2"/>
          <c:order val="2"/>
          <c:tx>
            <c:strRef>
              <c:f>'[06.xlsx]Partida 06'!$C$24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06'!$D$24:$F$24</c:f>
              <c:numCache>
                <c:formatCode>0.0%</c:formatCode>
                <c:ptCount val="3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B5-4975-9F9C-054008B77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6012192"/>
        <c:axId val="476012976"/>
      </c:barChart>
      <c:catAx>
        <c:axId val="47601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6012976"/>
        <c:crosses val="autoZero"/>
        <c:auto val="1"/>
        <c:lblAlgn val="ctr"/>
        <c:lblOffset val="100"/>
        <c:noMultiLvlLbl val="0"/>
      </c:catAx>
      <c:valAx>
        <c:axId val="47601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60121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656981247776125"/>
          <c:y val="0.22916776027996505"/>
          <c:w val="0.21093215634677767"/>
          <c:h val="0.55092701953922429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'[06.xlsx]Partida 06'!$C$20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06'!$D$20:$O$20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0.10536013133296421</c:v>
                </c:pt>
                <c:pt idx="2">
                  <c:v>0.19161340018174242</c:v>
                </c:pt>
                <c:pt idx="3">
                  <c:v>0.31480646973331167</c:v>
                </c:pt>
                <c:pt idx="4">
                  <c:v>0.38478160389370258</c:v>
                </c:pt>
                <c:pt idx="5">
                  <c:v>0.4513485605422396</c:v>
                </c:pt>
                <c:pt idx="6">
                  <c:v>0.51337254364050833</c:v>
                </c:pt>
                <c:pt idx="7">
                  <c:v>0.5868217600079263</c:v>
                </c:pt>
                <c:pt idx="8">
                  <c:v>0.65960569242568212</c:v>
                </c:pt>
                <c:pt idx="9">
                  <c:v>0.75681262144069816</c:v>
                </c:pt>
                <c:pt idx="10">
                  <c:v>0.81615673305035752</c:v>
                </c:pt>
                <c:pt idx="11">
                  <c:v>0.93942113643526182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CD-4040-8BDA-11402F8FFAA7}"/>
            </c:ext>
          </c:extLst>
        </c:ser>
        <c:ser>
          <c:idx val="1"/>
          <c:order val="1"/>
          <c:tx>
            <c:strRef>
              <c:f>'[06.xlsx]Partida 06'!$C$19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06'!$D$19:$O$19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CD-4040-8BDA-11402F8FFAA7}"/>
            </c:ext>
          </c:extLst>
        </c:ser>
        <c:ser>
          <c:idx val="2"/>
          <c:order val="2"/>
          <c:tx>
            <c:strRef>
              <c:f>'[06.xlsx]Partida 06'!$C$18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6853248553629342E-2"/>
                  <c:y val="-4.940586529315767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CCD-4040-8BDA-11402F8FFA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979512670885949E-2"/>
                  <c:y val="-3.1760913402744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340369395750439E-2"/>
                  <c:y val="-2.8231923024661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06'!$D$18:$F$18</c:f>
              <c:numCache>
                <c:formatCode>0.0%</c:formatCode>
                <c:ptCount val="3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CCD-4040-8BDA-11402F8F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6015328"/>
        <c:axId val="476010624"/>
      </c:lineChart>
      <c:catAx>
        <c:axId val="47601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6010624"/>
        <c:crosses val="autoZero"/>
        <c:auto val="1"/>
        <c:lblAlgn val="ctr"/>
        <c:lblOffset val="100"/>
        <c:noMultiLvlLbl val="0"/>
      </c:catAx>
      <c:valAx>
        <c:axId val="476010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60153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504128768451206"/>
          <c:y val="0.36805664916885389"/>
          <c:w val="0.24451359908122894"/>
          <c:h val="0.3611122047244094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 2018 - 2019  - 2020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 US$'!$C$27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 US$'!$D$26:$O$26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US$'!$D$27:$F$27</c:f>
              <c:numCache>
                <c:formatCode>0.0%</c:formatCode>
                <c:ptCount val="3"/>
                <c:pt idx="0">
                  <c:v>3.4367803376944658E-2</c:v>
                </c:pt>
                <c:pt idx="1">
                  <c:v>3.7062922998018888E-2</c:v>
                </c:pt>
                <c:pt idx="2">
                  <c:v>3.443442741939521E-2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79-47ED-AD73-19FE0AF98480}"/>
            </c:ext>
          </c:extLst>
        </c:ser>
        <c:ser>
          <c:idx val="1"/>
          <c:order val="1"/>
          <c:tx>
            <c:strRef>
              <c:f>'[06.xlsx]Partida 06 US$'!$C$28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'[06.xlsx]Partida 06 US$'!$D$26:$O$26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US$'!$D$28:$O$28</c:f>
              <c:numCache>
                <c:formatCode>0.0%</c:formatCode>
                <c:ptCount val="12"/>
                <c:pt idx="0">
                  <c:v>3.367081230834694E-2</c:v>
                </c:pt>
                <c:pt idx="1">
                  <c:v>3.6973141977050199E-2</c:v>
                </c:pt>
                <c:pt idx="2">
                  <c:v>3.6945391307565294E-2</c:v>
                </c:pt>
                <c:pt idx="3">
                  <c:v>3.551623182909288E-2</c:v>
                </c:pt>
                <c:pt idx="4">
                  <c:v>3.6107360204213755E-2</c:v>
                </c:pt>
                <c:pt idx="5">
                  <c:v>3.7138317135360852E-2</c:v>
                </c:pt>
                <c:pt idx="6">
                  <c:v>3.2343847767676397E-2</c:v>
                </c:pt>
                <c:pt idx="7">
                  <c:v>5.5453064192510199E-2</c:v>
                </c:pt>
                <c:pt idx="8">
                  <c:v>5.1229223055619146E-2</c:v>
                </c:pt>
                <c:pt idx="9">
                  <c:v>0.20616923194319137</c:v>
                </c:pt>
                <c:pt idx="10">
                  <c:v>4.5048682125263598E-2</c:v>
                </c:pt>
                <c:pt idx="11">
                  <c:v>0.28600764993455469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579-47ED-AD73-19FE0AF98480}"/>
            </c:ext>
          </c:extLst>
        </c:ser>
        <c:ser>
          <c:idx val="2"/>
          <c:order val="2"/>
          <c:tx>
            <c:strRef>
              <c:f>'[06.xlsx]Partida 06 US$'!$C$29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strRef>
              <c:f>'[06.xlsx]Partida 06 US$'!$D$26:$O$26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US$'!$D$29:$O$29</c:f>
              <c:numCache>
                <c:formatCode>0.0%</c:formatCode>
                <c:ptCount val="12"/>
                <c:pt idx="0">
                  <c:v>3.4686650224498829E-2</c:v>
                </c:pt>
                <c:pt idx="1">
                  <c:v>3.4528552456839307E-2</c:v>
                </c:pt>
                <c:pt idx="2">
                  <c:v>4.4511297214769041E-2</c:v>
                </c:pt>
                <c:pt idx="3">
                  <c:v>3.5088670262261611E-2</c:v>
                </c:pt>
                <c:pt idx="4">
                  <c:v>3.5224182634541197E-2</c:v>
                </c:pt>
                <c:pt idx="5">
                  <c:v>3.6778057836680492E-2</c:v>
                </c:pt>
                <c:pt idx="6">
                  <c:v>4.4941631534276688E-2</c:v>
                </c:pt>
                <c:pt idx="7">
                  <c:v>3.8765098934410325E-2</c:v>
                </c:pt>
                <c:pt idx="8">
                  <c:v>7.9004383999556518E-2</c:v>
                </c:pt>
                <c:pt idx="9">
                  <c:v>0.17873228961190749</c:v>
                </c:pt>
                <c:pt idx="10">
                  <c:v>6.6078745686449336E-2</c:v>
                </c:pt>
                <c:pt idx="11">
                  <c:v>0.32469216106097154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579-47ED-AD73-19FE0AF98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5687088"/>
        <c:axId val="475689048"/>
      </c:barChart>
      <c:catAx>
        <c:axId val="47568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5689048"/>
        <c:crosses val="autoZero"/>
        <c:auto val="1"/>
        <c:lblAlgn val="ctr"/>
        <c:lblOffset val="100"/>
        <c:noMultiLvlLbl val="0"/>
      </c:catAx>
      <c:valAx>
        <c:axId val="475689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56870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461064712973438"/>
          <c:y val="0.36805664916885389"/>
          <c:w val="0.21375036323933633"/>
          <c:h val="0.42129738990959464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 2018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'[06.xlsx]Partida 06 US$'!$C$21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889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7841751874461545E-2"/>
                  <c:y val="-9.2592464310088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235161543327736E-2"/>
                  <c:y val="-8.7775805203366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436034636939611E-2"/>
                  <c:y val="-8.4457095767641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 US$'!$D$20:$O$20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US$'!$D$21:$F$21</c:f>
              <c:numCache>
                <c:formatCode>0.0%</c:formatCode>
                <c:ptCount val="3"/>
                <c:pt idx="0">
                  <c:v>3.4367803376944658E-2</c:v>
                </c:pt>
                <c:pt idx="1">
                  <c:v>7.1430726374963546E-2</c:v>
                </c:pt>
                <c:pt idx="2">
                  <c:v>0.105545849998248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33F-4EAF-B163-663C1C9A9C25}"/>
            </c:ext>
          </c:extLst>
        </c:ser>
        <c:ser>
          <c:idx val="1"/>
          <c:order val="1"/>
          <c:tx>
            <c:strRef>
              <c:f>'[06.xlsx]Partida 06 US$'!$C$22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'[06.xlsx]Partida 06 US$'!$D$20:$O$20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US$'!$D$22:$O$22</c:f>
              <c:numCache>
                <c:formatCode>0.0%</c:formatCode>
                <c:ptCount val="12"/>
                <c:pt idx="0">
                  <c:v>3.367081230834694E-2</c:v>
                </c:pt>
                <c:pt idx="1">
                  <c:v>7.0643954285397131E-2</c:v>
                </c:pt>
                <c:pt idx="2">
                  <c:v>0.10758934559296243</c:v>
                </c:pt>
                <c:pt idx="3">
                  <c:v>0.14310557742205532</c:v>
                </c:pt>
                <c:pt idx="4">
                  <c:v>0.17919109894378574</c:v>
                </c:pt>
                <c:pt idx="5">
                  <c:v>0.21612745279184065</c:v>
                </c:pt>
                <c:pt idx="6">
                  <c:v>0.24761216828002502</c:v>
                </c:pt>
                <c:pt idx="7">
                  <c:v>0.29702894745110714</c:v>
                </c:pt>
                <c:pt idx="8">
                  <c:v>0.34825817050672625</c:v>
                </c:pt>
                <c:pt idx="9">
                  <c:v>0.55442740244991762</c:v>
                </c:pt>
                <c:pt idx="10">
                  <c:v>0.57553567517190141</c:v>
                </c:pt>
                <c:pt idx="11">
                  <c:v>0.88134647405607314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33F-4EAF-B163-663C1C9A9C25}"/>
            </c:ext>
          </c:extLst>
        </c:ser>
        <c:ser>
          <c:idx val="2"/>
          <c:order val="2"/>
          <c:tx>
            <c:strRef>
              <c:f>'[06.xlsx]Partida 06 US$'!$C$23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25400">
                <a:solidFill>
                  <a:schemeClr val="accent3"/>
                </a:solidFill>
              </a:ln>
              <a:effectLst/>
            </c:spPr>
          </c:marker>
          <c:cat>
            <c:strRef>
              <c:f>'[06.xlsx]Partida 06 US$'!$D$20:$O$20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US$'!$D$23:$O$23</c:f>
              <c:numCache>
                <c:formatCode>0.0%</c:formatCode>
                <c:ptCount val="12"/>
                <c:pt idx="0">
                  <c:v>3.4686650224498829E-2</c:v>
                </c:pt>
                <c:pt idx="1">
                  <c:v>6.9215202681338142E-2</c:v>
                </c:pt>
                <c:pt idx="2">
                  <c:v>0.11372649989610718</c:v>
                </c:pt>
                <c:pt idx="3">
                  <c:v>0.14881517015836879</c:v>
                </c:pt>
                <c:pt idx="4">
                  <c:v>0.18403935279291</c:v>
                </c:pt>
                <c:pt idx="5">
                  <c:v>0.22081741062959048</c:v>
                </c:pt>
                <c:pt idx="6">
                  <c:v>0.27166729278846824</c:v>
                </c:pt>
                <c:pt idx="7">
                  <c:v>0.3094368917682504</c:v>
                </c:pt>
                <c:pt idx="8">
                  <c:v>0.38835121888122548</c:v>
                </c:pt>
                <c:pt idx="9">
                  <c:v>0.56708350849313294</c:v>
                </c:pt>
                <c:pt idx="10">
                  <c:v>0.63316225417958227</c:v>
                </c:pt>
                <c:pt idx="11">
                  <c:v>0.96042748793380828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33F-4EAF-B163-663C1C9A9C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2890864"/>
        <c:axId val="263678904"/>
      </c:lineChart>
      <c:catAx>
        <c:axId val="44289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63678904"/>
        <c:crosses val="autoZero"/>
        <c:auto val="1"/>
        <c:lblAlgn val="ctr"/>
        <c:lblOffset val="100"/>
        <c:noMultiLvlLbl val="0"/>
      </c:catAx>
      <c:valAx>
        <c:axId val="263678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28908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196307912626149"/>
          <c:y val="0.28711865806320042"/>
          <c:w val="0.22190426947149119"/>
          <c:h val="0.4279741408333155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071B3-D47D-4BEA-96EC-712FD4768D59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CF2B0-1394-47CF-9443-4FC383C036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716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729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14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4824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8150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727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36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8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19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222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652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137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0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169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MARZO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abril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95" name="Picture 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296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262" y="518648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792686"/>
              </p:ext>
            </p:extLst>
          </p:nvPr>
        </p:nvGraphicFramePr>
        <p:xfrm>
          <a:off x="467544" y="2024678"/>
          <a:ext cx="8140554" cy="3161805"/>
        </p:xfrm>
        <a:graphic>
          <a:graphicData uri="http://schemas.openxmlformats.org/drawingml/2006/table">
            <a:tbl>
              <a:tblPr/>
              <a:tblGrid>
                <a:gridCol w="803344"/>
                <a:gridCol w="2423422"/>
                <a:gridCol w="843511"/>
                <a:gridCol w="843511"/>
                <a:gridCol w="843511"/>
                <a:gridCol w="776567"/>
                <a:gridCol w="803344"/>
                <a:gridCol w="803344"/>
              </a:tblGrid>
              <a:tr h="18463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543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094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4022" y="486916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18598"/>
              </p:ext>
            </p:extLst>
          </p:nvPr>
        </p:nvGraphicFramePr>
        <p:xfrm>
          <a:off x="378499" y="2020487"/>
          <a:ext cx="8102600" cy="2056584"/>
        </p:xfrm>
        <a:graphic>
          <a:graphicData uri="http://schemas.openxmlformats.org/drawingml/2006/table">
            <a:tbl>
              <a:tblPr/>
              <a:tblGrid>
                <a:gridCol w="266700"/>
                <a:gridCol w="3035300"/>
                <a:gridCol w="850900"/>
                <a:gridCol w="825500"/>
                <a:gridCol w="774700"/>
                <a:gridCol w="825500"/>
                <a:gridCol w="762000"/>
                <a:gridCol w="762000"/>
              </a:tblGrid>
              <a:tr h="6911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6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35.256.288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7.124.262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7.563.997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1.242.155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6.837.175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1.943.026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8.946.265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2.649.336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11.298.153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2.470.210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31.706.316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5.077.845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679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64676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804162"/>
              </p:ext>
            </p:extLst>
          </p:nvPr>
        </p:nvGraphicFramePr>
        <p:xfrm>
          <a:off x="405024" y="1643856"/>
          <a:ext cx="8210799" cy="4712485"/>
        </p:xfrm>
        <a:graphic>
          <a:graphicData uri="http://schemas.openxmlformats.org/drawingml/2006/table">
            <a:tbl>
              <a:tblPr/>
              <a:tblGrid>
                <a:gridCol w="593695"/>
                <a:gridCol w="273099"/>
                <a:gridCol w="276068"/>
                <a:gridCol w="2698341"/>
                <a:gridCol w="748056"/>
                <a:gridCol w="748056"/>
                <a:gridCol w="748056"/>
                <a:gridCol w="700560"/>
                <a:gridCol w="712434"/>
                <a:gridCol w="712434"/>
              </a:tblGrid>
              <a:tr h="1618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55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35.256.288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7.124.262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25.082.027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25.094.379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6.004.013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5.518.996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5.518.996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914.248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Chileno para las Relaciones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2.945.022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862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448251"/>
            <a:ext cx="8406135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216678"/>
              </p:ext>
            </p:extLst>
          </p:nvPr>
        </p:nvGraphicFramePr>
        <p:xfrm>
          <a:off x="539554" y="2037502"/>
          <a:ext cx="8076272" cy="2327601"/>
        </p:xfrm>
        <a:graphic>
          <a:graphicData uri="http://schemas.openxmlformats.org/drawingml/2006/table">
            <a:tbl>
              <a:tblPr/>
              <a:tblGrid>
                <a:gridCol w="761314"/>
                <a:gridCol w="291837"/>
                <a:gridCol w="295009"/>
                <a:gridCol w="2426688"/>
                <a:gridCol w="761314"/>
                <a:gridCol w="672494"/>
                <a:gridCol w="672494"/>
                <a:gridCol w="672494"/>
                <a:gridCol w="761314"/>
                <a:gridCol w="761314"/>
              </a:tblGrid>
              <a:tr h="1919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79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3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11.298.153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2.470.210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8.310.016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8.310.016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2.007.853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1.388.297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469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9999" y="635634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184736"/>
              </p:ext>
            </p:extLst>
          </p:nvPr>
        </p:nvGraphicFramePr>
        <p:xfrm>
          <a:off x="539549" y="1631070"/>
          <a:ext cx="8076274" cy="4725273"/>
        </p:xfrm>
        <a:graphic>
          <a:graphicData uri="http://schemas.openxmlformats.org/drawingml/2006/table">
            <a:tbl>
              <a:tblPr/>
              <a:tblGrid>
                <a:gridCol w="628503"/>
                <a:gridCol w="289112"/>
                <a:gridCol w="292255"/>
                <a:gridCol w="2290896"/>
                <a:gridCol w="791915"/>
                <a:gridCol w="791915"/>
                <a:gridCol w="741635"/>
                <a:gridCol w="741635"/>
                <a:gridCol w="754204"/>
                <a:gridCol w="754204"/>
              </a:tblGrid>
              <a:tr h="1688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70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11.824.372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11.824.372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2.986.670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15.608.174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15.608.174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10.706.940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10.706.940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</a:t>
                      </a:r>
                      <a:r>
                        <a:rPr lang="es-CL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</a:t>
                      </a:r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82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9002" y="5464902"/>
            <a:ext cx="8406135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840543"/>
              </p:ext>
            </p:extLst>
          </p:nvPr>
        </p:nvGraphicFramePr>
        <p:xfrm>
          <a:off x="419002" y="1972264"/>
          <a:ext cx="8196820" cy="3256931"/>
        </p:xfrm>
        <a:graphic>
          <a:graphicData uri="http://schemas.openxmlformats.org/drawingml/2006/table">
            <a:tbl>
              <a:tblPr/>
              <a:tblGrid>
                <a:gridCol w="636894"/>
                <a:gridCol w="292971"/>
                <a:gridCol w="296155"/>
                <a:gridCol w="2407458"/>
                <a:gridCol w="802486"/>
                <a:gridCol w="802486"/>
                <a:gridCol w="751535"/>
                <a:gridCol w="678291"/>
                <a:gridCol w="764272"/>
                <a:gridCol w="764272"/>
              </a:tblGrid>
              <a:tr h="1894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03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1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7.563.997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81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6239506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038512"/>
              </p:ext>
            </p:extLst>
          </p:nvPr>
        </p:nvGraphicFramePr>
        <p:xfrm>
          <a:off x="405024" y="1628799"/>
          <a:ext cx="8210801" cy="4610702"/>
        </p:xfrm>
        <a:graphic>
          <a:graphicData uri="http://schemas.openxmlformats.org/drawingml/2006/table">
            <a:tbl>
              <a:tblPr/>
              <a:tblGrid>
                <a:gridCol w="726495"/>
                <a:gridCol w="302706"/>
                <a:gridCol w="281517"/>
                <a:gridCol w="2642624"/>
                <a:gridCol w="726495"/>
                <a:gridCol w="714387"/>
                <a:gridCol w="714387"/>
                <a:gridCol w="644764"/>
                <a:gridCol w="726495"/>
                <a:gridCol w="730931"/>
              </a:tblGrid>
              <a:tr h="1583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48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6.837.175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1.943.026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2.456.061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2.456.061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6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Aligamiento Científico Internacional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6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506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556327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3594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625" y="572014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810181"/>
              </p:ext>
            </p:extLst>
          </p:nvPr>
        </p:nvGraphicFramePr>
        <p:xfrm>
          <a:off x="395623" y="1934580"/>
          <a:ext cx="8210801" cy="2790561"/>
        </p:xfrm>
        <a:graphic>
          <a:graphicData uri="http://schemas.openxmlformats.org/drawingml/2006/table">
            <a:tbl>
              <a:tblPr/>
              <a:tblGrid>
                <a:gridCol w="634775"/>
                <a:gridCol w="291996"/>
                <a:gridCol w="295170"/>
                <a:gridCol w="2542269"/>
                <a:gridCol w="749033"/>
                <a:gridCol w="749033"/>
                <a:gridCol w="749033"/>
                <a:gridCol w="676034"/>
                <a:gridCol w="761729"/>
                <a:gridCol w="761729"/>
              </a:tblGrid>
              <a:tr h="1730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99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2.649.336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3.024.828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85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</a:t>
            </a:r>
            <a:r>
              <a:rPr lang="es-CL" sz="1050" dirty="0" smtClean="0">
                <a:solidFill>
                  <a:prstClr val="black"/>
                </a:solidFill>
              </a:rPr>
              <a:t>2020</a:t>
            </a:r>
            <a:endParaRPr lang="es-CL" sz="1050" dirty="0">
              <a:solidFill>
                <a:prstClr val="black"/>
              </a:solidFill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922027"/>
              </p:ext>
            </p:extLst>
          </p:nvPr>
        </p:nvGraphicFramePr>
        <p:xfrm>
          <a:off x="414336" y="2199779"/>
          <a:ext cx="8193763" cy="3538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58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millones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944195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</a:t>
            </a:r>
            <a:r>
              <a:rPr lang="es-CL" sz="1050" dirty="0" smtClean="0">
                <a:solidFill>
                  <a:prstClr val="black"/>
                </a:solidFill>
              </a:rPr>
              <a:t>2020</a:t>
            </a:r>
            <a:endParaRPr lang="es-CL" sz="1050" dirty="0">
              <a:solidFill>
                <a:prstClr val="black"/>
              </a:solidFill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DE58294A-50BC-4AA4-A459-F3F393A3B7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467058"/>
              </p:ext>
            </p:extLst>
          </p:nvPr>
        </p:nvGraphicFramePr>
        <p:xfrm>
          <a:off x="414337" y="1988840"/>
          <a:ext cx="8193762" cy="366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033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en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miles de dólares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</a:t>
            </a:r>
            <a:r>
              <a:rPr lang="es-CL" sz="1050" dirty="0" smtClean="0">
                <a:solidFill>
                  <a:prstClr val="black"/>
                </a:solidFill>
              </a:rPr>
              <a:t>2020</a:t>
            </a:r>
            <a:endParaRPr lang="es-CL" sz="1050" dirty="0">
              <a:solidFill>
                <a:prstClr val="black"/>
              </a:solidFill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21AD3151-E795-4BD7-9766-F3AEEAE0C3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0366642"/>
              </p:ext>
            </p:extLst>
          </p:nvPr>
        </p:nvGraphicFramePr>
        <p:xfrm>
          <a:off x="467544" y="1905186"/>
          <a:ext cx="8140555" cy="402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606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3679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BBC771A-9A76-43BA-8515-F12F2BAA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3702034"/>
              </p:ext>
            </p:extLst>
          </p:nvPr>
        </p:nvGraphicFramePr>
        <p:xfrm>
          <a:off x="414336" y="2368369"/>
          <a:ext cx="820921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5580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8614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227442"/>
              </p:ext>
            </p:extLst>
          </p:nvPr>
        </p:nvGraphicFramePr>
        <p:xfrm>
          <a:off x="539551" y="2057399"/>
          <a:ext cx="8085583" cy="359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2954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728171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1A5D74C6-EA5D-4805-B8B1-8E7B5BD874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6877323"/>
              </p:ext>
            </p:extLst>
          </p:nvPr>
        </p:nvGraphicFramePr>
        <p:xfrm>
          <a:off x="438383" y="1905799"/>
          <a:ext cx="8186751" cy="3606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464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AAC1A576-0950-4098-A7B4-2E829467E2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198024"/>
              </p:ext>
            </p:extLst>
          </p:nvPr>
        </p:nvGraphicFramePr>
        <p:xfrm>
          <a:off x="438383" y="2057399"/>
          <a:ext cx="8186751" cy="3608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2906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86916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837836"/>
              </p:ext>
            </p:extLst>
          </p:nvPr>
        </p:nvGraphicFramePr>
        <p:xfrm>
          <a:off x="405026" y="1988840"/>
          <a:ext cx="8203072" cy="2664299"/>
        </p:xfrm>
        <a:graphic>
          <a:graphicData uri="http://schemas.openxmlformats.org/drawingml/2006/table">
            <a:tbl>
              <a:tblPr/>
              <a:tblGrid>
                <a:gridCol w="823051"/>
                <a:gridCol w="2482870"/>
                <a:gridCol w="864203"/>
                <a:gridCol w="864203"/>
                <a:gridCol w="864203"/>
                <a:gridCol w="795616"/>
                <a:gridCol w="754463"/>
                <a:gridCol w="754463"/>
              </a:tblGrid>
              <a:tr h="18862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765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100.786.935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101.608.194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20.506.834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53.366.955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53.379.307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12.893.046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10.071.705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10.071.705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1.298.133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31.186.600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31.186.600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4.421.514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3.522.623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3.522.623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1.478.456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884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2550</Words>
  <Application>Microsoft Office PowerPoint</Application>
  <PresentationFormat>Presentación en pantalla (4:3)</PresentationFormat>
  <Paragraphs>1422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Verdana</vt:lpstr>
      <vt:lpstr>Tema de Office</vt:lpstr>
      <vt:lpstr>EJECUCIÓN ACUMULADA DE GASTOS PRESUPUESTARIOS AL MES DE MARZO DE 2020 PARTIDA 06: MINISTERIO DE RELACIONES EXTERIORES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7</cp:revision>
  <dcterms:created xsi:type="dcterms:W3CDTF">2020-01-02T15:44:23Z</dcterms:created>
  <dcterms:modified xsi:type="dcterms:W3CDTF">2020-07-29T23:44:11Z</dcterms:modified>
</cp:coreProperties>
</file>