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6" r:id="rId2"/>
    <p:sldId id="305" r:id="rId3"/>
    <p:sldId id="300" r:id="rId4"/>
    <p:sldId id="303" r:id="rId5"/>
    <p:sldId id="264" r:id="rId6"/>
    <p:sldId id="263" r:id="rId7"/>
    <p:sldId id="265" r:id="rId8"/>
    <p:sldId id="267" r:id="rId9"/>
    <p:sldId id="268" r:id="rId10"/>
    <p:sldId id="269" r:id="rId11"/>
    <p:sldId id="301" r:id="rId12"/>
    <p:sldId id="271" r:id="rId13"/>
    <p:sldId id="304" r:id="rId14"/>
    <p:sldId id="273" r:id="rId15"/>
    <p:sldId id="274" r:id="rId16"/>
    <p:sldId id="275" r:id="rId17"/>
    <p:sldId id="276" r:id="rId18"/>
    <p:sldId id="272" r:id="rId19"/>
    <p:sldId id="280" r:id="rId20"/>
    <p:sldId id="281" r:id="rId21"/>
    <p:sldId id="282" r:id="rId22"/>
    <p:sldId id="302" r:id="rId23"/>
    <p:sldId id="306" r:id="rId24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72" autoAdjust="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760" y="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Distribución Presupuesto Inicial por Subtítulos de Gasto</a:t>
            </a:r>
            <a:endParaRPr lang="es-CL" sz="900" b="1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11257702585093E-2"/>
          <c:y val="0.26851616559293728"/>
          <c:w val="0.93156734081324155"/>
          <c:h val="0.45543307086614171"/>
        </c:manualLayout>
      </c:layout>
      <c:pie3DChart>
        <c:varyColors val="1"/>
        <c:ser>
          <c:idx val="0"/>
          <c:order val="0"/>
          <c:tx>
            <c:strRef>
              <c:f>'Partida 08'!$D$61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715-4DB0-B138-C5B391817A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715-4DB0-B138-C5B391817A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715-4DB0-B138-C5B391817A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715-4DB0-B138-C5B391817AB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715-4DB0-B138-C5B391817AB2}"/>
              </c:ext>
            </c:extLst>
          </c:dPt>
          <c:dLbls>
            <c:dLbl>
              <c:idx val="3"/>
              <c:layout>
                <c:manualLayout>
                  <c:x val="-2.8072502210433302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715-4DB0-B138-C5B391817AB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08'!$C$62:$C$66</c:f>
              <c:strCache>
                <c:ptCount val="5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INTEGROS AL FISCO                                                               </c:v>
                </c:pt>
                <c:pt idx="3">
                  <c:v>ADQUISICIÓN DE ACTIVOS NO FINANCIEROS                                           </c:v>
                </c:pt>
                <c:pt idx="4">
                  <c:v>OTROS</c:v>
                </c:pt>
              </c:strCache>
            </c:strRef>
          </c:cat>
          <c:val>
            <c:numRef>
              <c:f>'Partida 08'!$D$62:$D$66</c:f>
              <c:numCache>
                <c:formatCode>#,##0</c:formatCode>
                <c:ptCount val="5"/>
                <c:pt idx="0">
                  <c:v>369001464</c:v>
                </c:pt>
                <c:pt idx="1">
                  <c:v>73451699</c:v>
                </c:pt>
                <c:pt idx="2">
                  <c:v>57810662</c:v>
                </c:pt>
                <c:pt idx="3">
                  <c:v>15056202</c:v>
                </c:pt>
                <c:pt idx="4">
                  <c:v>1951933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715-4DB0-B138-C5B391817A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4815128397710982E-3"/>
          <c:y val="0.82926210928179422"/>
          <c:w val="0.97392293304080702"/>
          <c:h val="0.12254235266046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ysClr val="windowText" lastClr="000000">
          <a:lumMod val="15000"/>
          <a:lumOff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Distribución Presupuesto Inicial por Capítulo</a:t>
            </a:r>
          </a:p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(en millones de $)</a:t>
            </a:r>
            <a:endParaRPr lang="es-CL" sz="900" b="1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'Partida 08'!$N$61</c:f>
              <c:strCache>
                <c:ptCount val="1"/>
                <c:pt idx="0">
                  <c:v>Presupuesto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08'!$M$62:$M$74</c:f>
              <c:strCache>
                <c:ptCount val="13"/>
                <c:pt idx="0">
                  <c:v>Sec. y Adm.General</c:v>
                </c:pt>
                <c:pt idx="1">
                  <c:v>DIPRES</c:v>
                </c:pt>
                <c:pt idx="2">
                  <c:v>SIGFE</c:v>
                </c:pt>
                <c:pt idx="3">
                  <c:v>SII</c:v>
                </c:pt>
                <c:pt idx="4">
                  <c:v>Ser. Nac.Aduana</c:v>
                </c:pt>
                <c:pt idx="5">
                  <c:v>Ser. de Tesorerías</c:v>
                </c:pt>
                <c:pt idx="6">
                  <c:v>Dir. Com. y Cont. Pública</c:v>
                </c:pt>
                <c:pt idx="7">
                  <c:v>SBIF</c:v>
                </c:pt>
                <c:pt idx="8">
                  <c:v>Dir. Nac. del Servicio Civil</c:v>
                </c:pt>
                <c:pt idx="9">
                  <c:v>UAF</c:v>
                </c:pt>
                <c:pt idx="10">
                  <c:v>SCJ</c:v>
                </c:pt>
                <c:pt idx="11">
                  <c:v>CDE</c:v>
                </c:pt>
                <c:pt idx="12">
                  <c:v>CMF</c:v>
                </c:pt>
              </c:strCache>
            </c:strRef>
          </c:cat>
          <c:val>
            <c:numRef>
              <c:f>'Partida 08'!$N$62:$N$74</c:f>
              <c:numCache>
                <c:formatCode>#,##0</c:formatCode>
                <c:ptCount val="13"/>
                <c:pt idx="0">
                  <c:v>32544957000</c:v>
                </c:pt>
                <c:pt idx="1">
                  <c:v>16630720000</c:v>
                </c:pt>
                <c:pt idx="2">
                  <c:v>4701248000</c:v>
                </c:pt>
                <c:pt idx="3">
                  <c:v>198740568000</c:v>
                </c:pt>
                <c:pt idx="4">
                  <c:v>73746535000</c:v>
                </c:pt>
                <c:pt idx="5">
                  <c:v>60936154000</c:v>
                </c:pt>
                <c:pt idx="6">
                  <c:v>9780525000</c:v>
                </c:pt>
                <c:pt idx="7">
                  <c:v>0</c:v>
                </c:pt>
                <c:pt idx="8">
                  <c:v>11908334000</c:v>
                </c:pt>
                <c:pt idx="9">
                  <c:v>3633636000</c:v>
                </c:pt>
                <c:pt idx="10">
                  <c:v>4050075000</c:v>
                </c:pt>
                <c:pt idx="11">
                  <c:v>24795976000</c:v>
                </c:pt>
                <c:pt idx="12">
                  <c:v>97038116000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55-4C70-BE8E-7288DFD615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2235904"/>
        <c:axId val="162247040"/>
      </c:barChart>
      <c:catAx>
        <c:axId val="162235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2247040"/>
        <c:crosses val="autoZero"/>
        <c:auto val="1"/>
        <c:lblAlgn val="ctr"/>
        <c:lblOffset val="100"/>
        <c:noMultiLvlLbl val="0"/>
      </c:catAx>
      <c:valAx>
        <c:axId val="162247040"/>
        <c:scaling>
          <c:orientation val="minMax"/>
          <c:max val="2000000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2235904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>
          <a:lumMod val="15000"/>
          <a:lumOff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/>
              <a:t>% de Ejecución Mensual 2018 - 2019 - 2020</a:t>
            </a: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08'!$C$28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'Partida 08'!$D$28:$O$28</c:f>
              <c:numCache>
                <c:formatCode>0.0%</c:formatCode>
                <c:ptCount val="12"/>
                <c:pt idx="0">
                  <c:v>9.8629658734726885E-2</c:v>
                </c:pt>
                <c:pt idx="1">
                  <c:v>6.8091593819871288E-2</c:v>
                </c:pt>
                <c:pt idx="2">
                  <c:v>0.12679619493940744</c:v>
                </c:pt>
                <c:pt idx="3">
                  <c:v>9.2355898780884474E-2</c:v>
                </c:pt>
                <c:pt idx="4">
                  <c:v>7.6270004396686741E-2</c:v>
                </c:pt>
                <c:pt idx="5">
                  <c:v>0.11143873636474166</c:v>
                </c:pt>
                <c:pt idx="6">
                  <c:v>6.9084930602545558E-2</c:v>
                </c:pt>
                <c:pt idx="7">
                  <c:v>7.5959854860626883E-2</c:v>
                </c:pt>
                <c:pt idx="8">
                  <c:v>0.16162323659213462</c:v>
                </c:pt>
                <c:pt idx="9">
                  <c:v>6.6545532230088966E-2</c:v>
                </c:pt>
                <c:pt idx="10">
                  <c:v>7.8482239989722521E-2</c:v>
                </c:pt>
                <c:pt idx="11">
                  <c:v>0.11737678498250315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B2-4B7C-90F8-B068FBE8A9F6}"/>
            </c:ext>
          </c:extLst>
        </c:ser>
        <c:ser>
          <c:idx val="0"/>
          <c:order val="1"/>
          <c:tx>
            <c:strRef>
              <c:f>'Partida 08'!$C$29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08'!$D$29:$O$29</c:f>
              <c:numCache>
                <c:formatCode>0.0%</c:formatCode>
                <c:ptCount val="12"/>
                <c:pt idx="0">
                  <c:v>8.9674000004293444E-2</c:v>
                </c:pt>
                <c:pt idx="1">
                  <c:v>6.646375975966394E-2</c:v>
                </c:pt>
                <c:pt idx="2">
                  <c:v>0.12416922576755204</c:v>
                </c:pt>
                <c:pt idx="3">
                  <c:v>9.6919868628806416E-2</c:v>
                </c:pt>
                <c:pt idx="4">
                  <c:v>7.2697075382863852E-2</c:v>
                </c:pt>
                <c:pt idx="5">
                  <c:v>0.11423206449837815</c:v>
                </c:pt>
                <c:pt idx="6">
                  <c:v>7.0032649491725413E-2</c:v>
                </c:pt>
                <c:pt idx="7">
                  <c:v>7.0147273563240076E-2</c:v>
                </c:pt>
                <c:pt idx="8">
                  <c:v>0.1510309421196433</c:v>
                </c:pt>
                <c:pt idx="9">
                  <c:v>6.9437126688264364E-2</c:v>
                </c:pt>
                <c:pt idx="10">
                  <c:v>7.7864865805544123E-2</c:v>
                </c:pt>
                <c:pt idx="11">
                  <c:v>0.12531850913371514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B2-4B7C-90F8-B068FBE8A9F6}"/>
            </c:ext>
          </c:extLst>
        </c:ser>
        <c:ser>
          <c:idx val="1"/>
          <c:order val="2"/>
          <c:tx>
            <c:strRef>
              <c:f>'Partida 08'!$C$30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632643991953329E-2"/>
                  <c:y val="-6.790043037428966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B2-4B7C-90F8-B068FBE8A9F6}"/>
                </c:ext>
              </c:extLst>
            </c:dLbl>
            <c:dLbl>
              <c:idx val="1"/>
              <c:layout>
                <c:manualLayout>
                  <c:x val="1.275917279034401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B2-4B7C-90F8-B068FBE8A9F6}"/>
                </c:ext>
              </c:extLst>
            </c:dLbl>
            <c:dLbl>
              <c:idx val="2"/>
              <c:layout>
                <c:manualLayout>
                  <c:x val="1.275917279034398E-2"/>
                  <c:y val="3.7037026235921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B2-4B7C-90F8-B068FBE8A9F6}"/>
                </c:ext>
              </c:extLst>
            </c:dLbl>
            <c:dLbl>
              <c:idx val="3"/>
              <c:layout>
                <c:manualLayout>
                  <c:x val="1.06326439919533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B2-4B7C-90F8-B068FBE8A9F6}"/>
                </c:ext>
              </c:extLst>
            </c:dLbl>
            <c:dLbl>
              <c:idx val="4"/>
              <c:layout>
                <c:manualLayout>
                  <c:x val="1.0632643991953348E-2"/>
                  <c:y val="3.7037026235921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AB2-4B7C-90F8-B068FBE8A9F6}"/>
                </c:ext>
              </c:extLst>
            </c:dLbl>
            <c:dLbl>
              <c:idx val="5"/>
              <c:layout>
                <c:manualLayout>
                  <c:x val="1.9138759185515952E-2"/>
                  <c:y val="7.40740524718423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B2-4B7C-90F8-B068FBE8A9F6}"/>
                </c:ext>
              </c:extLst>
            </c:dLbl>
            <c:dLbl>
              <c:idx val="11"/>
              <c:layout>
                <c:manualLayout>
                  <c:x val="4.2530575967813398E-3"/>
                  <c:y val="-3.395021518714483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AB2-4B7C-90F8-B068FBE8A9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08'!$D$30:$F$30</c:f>
              <c:numCache>
                <c:formatCode>0.0%</c:formatCode>
                <c:ptCount val="3"/>
                <c:pt idx="0">
                  <c:v>7.6234014719213289E-2</c:v>
                </c:pt>
                <c:pt idx="1">
                  <c:v>6.5944065428800061E-2</c:v>
                </c:pt>
                <c:pt idx="2">
                  <c:v>0.12703054336159245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AB2-4B7C-90F8-B068FBE8A9F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2154752"/>
        <c:axId val="162168832"/>
      </c:barChart>
      <c:catAx>
        <c:axId val="16215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2168832"/>
        <c:crosses val="autoZero"/>
        <c:auto val="1"/>
        <c:lblAlgn val="ctr"/>
        <c:lblOffset val="100"/>
        <c:noMultiLvlLbl val="0"/>
      </c:catAx>
      <c:valAx>
        <c:axId val="1621688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215475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4F81BD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/>
              <a:t>% de Ejecución Acumulada 2018 - 2019 - 2020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7218702711021052E-2"/>
          <c:y val="0.13389671361502345"/>
          <c:w val="0.88540887600776286"/>
          <c:h val="0.55697489926435251"/>
        </c:manualLayout>
      </c:layout>
      <c:lineChart>
        <c:grouping val="standard"/>
        <c:varyColors val="0"/>
        <c:ser>
          <c:idx val="2"/>
          <c:order val="0"/>
          <c:tx>
            <c:strRef>
              <c:f>'Partida 08'!$C$22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08'!$D$22:$O$22</c:f>
              <c:numCache>
                <c:formatCode>0.0%</c:formatCode>
                <c:ptCount val="12"/>
                <c:pt idx="0">
                  <c:v>9.8629658734726885E-2</c:v>
                </c:pt>
                <c:pt idx="1">
                  <c:v>0.16665332278677752</c:v>
                </c:pt>
                <c:pt idx="2">
                  <c:v>0.29292726819504095</c:v>
                </c:pt>
                <c:pt idx="3">
                  <c:v>0.38188084376504777</c:v>
                </c:pt>
                <c:pt idx="4">
                  <c:v>0.45585995087346359</c:v>
                </c:pt>
                <c:pt idx="5">
                  <c:v>0.56695835939474615</c:v>
                </c:pt>
                <c:pt idx="6">
                  <c:v>0.64586810511194626</c:v>
                </c:pt>
                <c:pt idx="7">
                  <c:v>0.72023902656509409</c:v>
                </c:pt>
                <c:pt idx="8">
                  <c:v>0.88138857442310792</c:v>
                </c:pt>
                <c:pt idx="9">
                  <c:v>0.91458038958082177</c:v>
                </c:pt>
                <c:pt idx="10">
                  <c:v>0.98990816447574825</c:v>
                </c:pt>
                <c:pt idx="11">
                  <c:v>0.99449017546050789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A1-4FE5-A9D8-2F1E99C57EF9}"/>
            </c:ext>
          </c:extLst>
        </c:ser>
        <c:ser>
          <c:idx val="0"/>
          <c:order val="1"/>
          <c:tx>
            <c:strRef>
              <c:f>'Partida 08'!$C$23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08'!$D$23:$O$23</c:f>
              <c:numCache>
                <c:formatCode>0.0%</c:formatCode>
                <c:ptCount val="12"/>
                <c:pt idx="0">
                  <c:v>8.9674000004293444E-2</c:v>
                </c:pt>
                <c:pt idx="1">
                  <c:v>0.15613775976395738</c:v>
                </c:pt>
                <c:pt idx="2">
                  <c:v>0.2802493039162085</c:v>
                </c:pt>
                <c:pt idx="3">
                  <c:v>0.37716917254501492</c:v>
                </c:pt>
                <c:pt idx="4">
                  <c:v>0.44761805662856707</c:v>
                </c:pt>
                <c:pt idx="5">
                  <c:v>0.55928941640589025</c:v>
                </c:pt>
                <c:pt idx="6">
                  <c:v>0.62932206589761563</c:v>
                </c:pt>
                <c:pt idx="7">
                  <c:v>0.67470854568001015</c:v>
                </c:pt>
                <c:pt idx="8">
                  <c:v>0.8254527046363217</c:v>
                </c:pt>
                <c:pt idx="9">
                  <c:v>0.89488983132458599</c:v>
                </c:pt>
                <c:pt idx="10">
                  <c:v>0.97225639207595149</c:v>
                </c:pt>
                <c:pt idx="11">
                  <c:v>0.97715523421176775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A1-4FE5-A9D8-2F1E99C57EF9}"/>
            </c:ext>
          </c:extLst>
        </c:ser>
        <c:ser>
          <c:idx val="1"/>
          <c:order val="2"/>
          <c:tx>
            <c:strRef>
              <c:f>'Partida 08'!$C$24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34925"/>
          </c:spPr>
          <c:marker>
            <c:symbol val="circle"/>
            <c:size val="5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2-1EA1-4FE5-A9D8-2F1E99C57EF9}"/>
              </c:ext>
            </c:extLst>
          </c:dPt>
          <c:dLbls>
            <c:dLbl>
              <c:idx val="0"/>
              <c:layout>
                <c:manualLayout>
                  <c:x val="-6.3217659681790592E-2"/>
                  <c:y val="-4.4376917674023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A1-4FE5-A9D8-2F1E99C57EF9}"/>
                </c:ext>
              </c:extLst>
            </c:dLbl>
            <c:dLbl>
              <c:idx val="1"/>
              <c:layout>
                <c:manualLayout>
                  <c:x val="-6.5632015867723381E-2"/>
                  <c:y val="-4.6653802077557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A1-4FE5-A9D8-2F1E99C57EF9}"/>
                </c:ext>
              </c:extLst>
            </c:dLbl>
            <c:dLbl>
              <c:idx val="2"/>
              <c:layout>
                <c:manualLayout>
                  <c:x val="-6.2975027144408252E-2"/>
                  <c:y val="-4.507042253521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EA1-4FE5-A9D8-2F1E99C57EF9}"/>
                </c:ext>
              </c:extLst>
            </c:dLbl>
            <c:dLbl>
              <c:idx val="3"/>
              <c:layout>
                <c:manualLayout>
                  <c:x val="-6.5146579804560262E-2"/>
                  <c:y val="-4.507042253521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A1-4FE5-A9D8-2F1E99C57EF9}"/>
                </c:ext>
              </c:extLst>
            </c:dLbl>
            <c:dLbl>
              <c:idx val="4"/>
              <c:layout>
                <c:manualLayout>
                  <c:x val="-7.6004343105320379E-2"/>
                  <c:y val="-3.380281690140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EA1-4FE5-A9D8-2F1E99C57EF9}"/>
                </c:ext>
              </c:extLst>
            </c:dLbl>
            <c:dLbl>
              <c:idx val="5"/>
              <c:layout>
                <c:manualLayout>
                  <c:x val="-9.3376764386536373E-2"/>
                  <c:y val="-1.126760563380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A1-4FE5-A9D8-2F1E99C57EF9}"/>
                </c:ext>
              </c:extLst>
            </c:dLbl>
            <c:dLbl>
              <c:idx val="6"/>
              <c:layout>
                <c:manualLayout>
                  <c:x val="-7.1661237785016291E-2"/>
                  <c:y val="-2.253521126760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EA1-4FE5-A9D8-2F1E99C57EF9}"/>
                </c:ext>
              </c:extLst>
            </c:dLbl>
            <c:dLbl>
              <c:idx val="7"/>
              <c:layout>
                <c:manualLayout>
                  <c:x val="-6.9489685124864281E-2"/>
                  <c:y val="-3.0046948356807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A1-4FE5-A9D8-2F1E99C57EF9}"/>
                </c:ext>
              </c:extLst>
            </c:dLbl>
            <c:dLbl>
              <c:idx val="8"/>
              <c:layout>
                <c:manualLayout>
                  <c:x val="-4.5602605863192265E-2"/>
                  <c:y val="7.1361502347417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EA1-4FE5-A9D8-2F1E99C57EF9}"/>
                </c:ext>
              </c:extLst>
            </c:dLbl>
            <c:dLbl>
              <c:idx val="9"/>
              <c:layout>
                <c:manualLayout>
                  <c:x val="-5.6460369163952223E-2"/>
                  <c:y val="7.136150234741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EA1-4FE5-A9D8-2F1E99C57EF9}"/>
                </c:ext>
              </c:extLst>
            </c:dLbl>
            <c:dLbl>
              <c:idx val="10"/>
              <c:layout>
                <c:manualLayout>
                  <c:x val="-4.1259500542888163E-2"/>
                  <c:y val="5.6338028169014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EA1-4FE5-A9D8-2F1E99C57EF9}"/>
                </c:ext>
              </c:extLst>
            </c:dLbl>
            <c:dLbl>
              <c:idx val="11"/>
              <c:layout>
                <c:manualLayout>
                  <c:x val="-2.1715526601520086E-2"/>
                  <c:y val="3.380281690140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EA1-4FE5-A9D8-2F1E99C57EF9}"/>
                </c:ext>
              </c:extLst>
            </c:dLbl>
            <c:spPr>
              <a:noFill/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rgbClr val="C00000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08'!$D$24:$F$24</c:f>
              <c:numCache>
                <c:formatCode>0.0%</c:formatCode>
                <c:ptCount val="3"/>
                <c:pt idx="0">
                  <c:v>7.6234014719213289E-2</c:v>
                </c:pt>
                <c:pt idx="1">
                  <c:v>0.14217808014801336</c:v>
                </c:pt>
                <c:pt idx="2">
                  <c:v>0.26920862350960578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1EA1-4FE5-A9D8-2F1E99C57E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535104"/>
        <c:axId val="161536640"/>
      </c:lineChart>
      <c:catAx>
        <c:axId val="16153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1536640"/>
        <c:crosses val="autoZero"/>
        <c:auto val="1"/>
        <c:lblAlgn val="ctr"/>
        <c:lblOffset val="100"/>
        <c:noMultiLvlLbl val="0"/>
      </c:catAx>
      <c:valAx>
        <c:axId val="1615366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153510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553378303282114E-2"/>
          <c:y val="0.85633714095597202"/>
          <c:w val="0.95872169073328373"/>
          <c:h val="0.121127647776422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1F497D">
          <a:lumMod val="60000"/>
          <a:lumOff val="40000"/>
        </a:srgb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09-07-2020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09-07-2020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352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59F7929-BB19-4B7A-93AD-59617BD832C1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240498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09-07-2020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074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09-07-2020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238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E02360-A21A-4CCD-BCB0-8531ABD610AB}" type="datetime1">
              <a:rPr lang="es-CL" smtClean="0"/>
              <a:t>09-07-2020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45D05C1-9B5A-41AE-9625-6C99FDFEE4DC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188784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09-07-2020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5286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09-07-2020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484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09-07-2020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387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09-07-2020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8540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09-07-2020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720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09-07-2020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97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09-07-2020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870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8C7A60-81BC-40FA-8F4A-BA8BB4E7CF49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4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844824"/>
            <a:ext cx="8003232" cy="1791072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MARZO DE 2020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08: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HACIENDA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Abril 2020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2925" y="727746"/>
            <a:ext cx="805814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08: PROGRAMA DE MODERNIZACIÓN SECTOR PÚBLICO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471B7863-B0D2-4DDD-A2C1-1FBD0EEDFA97}"/>
              </a:ext>
            </a:extLst>
          </p:cNvPr>
          <p:cNvSpPr txBox="1">
            <a:spLocks/>
          </p:cNvSpPr>
          <p:nvPr/>
        </p:nvSpPr>
        <p:spPr>
          <a:xfrm>
            <a:off x="467544" y="1625949"/>
            <a:ext cx="8058150" cy="241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9CB2C2F-4F20-441F-B00F-A29283F1C0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197118"/>
              </p:ext>
            </p:extLst>
          </p:nvPr>
        </p:nvGraphicFramePr>
        <p:xfrm>
          <a:off x="547938" y="1927950"/>
          <a:ext cx="8053134" cy="3415044"/>
        </p:xfrm>
        <a:graphic>
          <a:graphicData uri="http://schemas.openxmlformats.org/drawingml/2006/table">
            <a:tbl>
              <a:tblPr/>
              <a:tblGrid>
                <a:gridCol w="268080">
                  <a:extLst>
                    <a:ext uri="{9D8B030D-6E8A-4147-A177-3AD203B41FA5}">
                      <a16:colId xmlns:a16="http://schemas.microsoft.com/office/drawing/2014/main" val="1521875054"/>
                    </a:ext>
                  </a:extLst>
                </a:gridCol>
                <a:gridCol w="268080">
                  <a:extLst>
                    <a:ext uri="{9D8B030D-6E8A-4147-A177-3AD203B41FA5}">
                      <a16:colId xmlns:a16="http://schemas.microsoft.com/office/drawing/2014/main" val="2976104115"/>
                    </a:ext>
                  </a:extLst>
                </a:gridCol>
                <a:gridCol w="268080">
                  <a:extLst>
                    <a:ext uri="{9D8B030D-6E8A-4147-A177-3AD203B41FA5}">
                      <a16:colId xmlns:a16="http://schemas.microsoft.com/office/drawing/2014/main" val="1813790098"/>
                    </a:ext>
                  </a:extLst>
                </a:gridCol>
                <a:gridCol w="3077565">
                  <a:extLst>
                    <a:ext uri="{9D8B030D-6E8A-4147-A177-3AD203B41FA5}">
                      <a16:colId xmlns:a16="http://schemas.microsoft.com/office/drawing/2014/main" val="958451501"/>
                    </a:ext>
                  </a:extLst>
                </a:gridCol>
                <a:gridCol w="718455">
                  <a:extLst>
                    <a:ext uri="{9D8B030D-6E8A-4147-A177-3AD203B41FA5}">
                      <a16:colId xmlns:a16="http://schemas.microsoft.com/office/drawing/2014/main" val="1508051862"/>
                    </a:ext>
                  </a:extLst>
                </a:gridCol>
                <a:gridCol w="718455">
                  <a:extLst>
                    <a:ext uri="{9D8B030D-6E8A-4147-A177-3AD203B41FA5}">
                      <a16:colId xmlns:a16="http://schemas.microsoft.com/office/drawing/2014/main" val="2433544885"/>
                    </a:ext>
                  </a:extLst>
                </a:gridCol>
                <a:gridCol w="718455">
                  <a:extLst>
                    <a:ext uri="{9D8B030D-6E8A-4147-A177-3AD203B41FA5}">
                      <a16:colId xmlns:a16="http://schemas.microsoft.com/office/drawing/2014/main" val="502848803"/>
                    </a:ext>
                  </a:extLst>
                </a:gridCol>
                <a:gridCol w="718455">
                  <a:extLst>
                    <a:ext uri="{9D8B030D-6E8A-4147-A177-3AD203B41FA5}">
                      <a16:colId xmlns:a16="http://schemas.microsoft.com/office/drawing/2014/main" val="1083638672"/>
                    </a:ext>
                  </a:extLst>
                </a:gridCol>
                <a:gridCol w="654116">
                  <a:extLst>
                    <a:ext uri="{9D8B030D-6E8A-4147-A177-3AD203B41FA5}">
                      <a16:colId xmlns:a16="http://schemas.microsoft.com/office/drawing/2014/main" val="2913281191"/>
                    </a:ext>
                  </a:extLst>
                </a:gridCol>
                <a:gridCol w="643393">
                  <a:extLst>
                    <a:ext uri="{9D8B030D-6E8A-4147-A177-3AD203B41FA5}">
                      <a16:colId xmlns:a16="http://schemas.microsoft.com/office/drawing/2014/main" val="2889067723"/>
                    </a:ext>
                  </a:extLst>
                </a:gridCol>
              </a:tblGrid>
              <a:tr h="1260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814221"/>
                  </a:ext>
                </a:extLst>
              </a:tr>
              <a:tr h="3859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220386"/>
                  </a:ext>
                </a:extLst>
              </a:tr>
              <a:tr h="1654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5.048.931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5.048.931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884.428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201511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473.803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473.803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83.922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366236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318.686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318.686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545967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3.325.908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3.325.908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444.428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57455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2.267.785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2.267.785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444.428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803162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Compras y Contrataciones Públicas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285.144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285.144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53.000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403684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del Trabajo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135.873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135.873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135.873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081401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Chile Atiende-Secretaría General de la Presidencia de la República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189.284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189.284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92.555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852212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Registro Civil e Identificación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508.711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508.711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002856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del Patrimonio Cultural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484.477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484.477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33.000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180468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Salud Pública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459.096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459.096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234399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Salud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266203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1.000.000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1.000.000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333250"/>
                  </a:ext>
                </a:extLst>
              </a:tr>
              <a:tr h="1338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Modernización del Estado-BID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1.000.000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1.000.000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973797"/>
                  </a:ext>
                </a:extLst>
              </a:tr>
              <a:tr h="1338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58.123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58.123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559937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Cooperación Técnica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58.123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58.123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448661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8.322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8.322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040934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8.322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8.322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0389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922.212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922.212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349.587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443943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880.016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880.016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307.391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651350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42.196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42.196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42.196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1472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655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60389"/>
            <a:ext cx="806489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09: PROGRAMA EXPORTACIÓN DE SERVICIOS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3A695038-0DE2-40E4-996B-A7E8BDB9FC51}"/>
              </a:ext>
            </a:extLst>
          </p:cNvPr>
          <p:cNvSpPr txBox="1">
            <a:spLocks/>
          </p:cNvSpPr>
          <p:nvPr/>
        </p:nvSpPr>
        <p:spPr>
          <a:xfrm>
            <a:off x="539552" y="1484784"/>
            <a:ext cx="8064895" cy="2146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384742A-257D-494C-AF30-CB1D12337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731183"/>
              </p:ext>
            </p:extLst>
          </p:nvPr>
        </p:nvGraphicFramePr>
        <p:xfrm>
          <a:off x="539552" y="1812980"/>
          <a:ext cx="8064896" cy="2838581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4279069887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3335329807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3207250740"/>
                    </a:ext>
                  </a:extLst>
                </a:gridCol>
                <a:gridCol w="3048659">
                  <a:extLst>
                    <a:ext uri="{9D8B030D-6E8A-4147-A177-3AD203B41FA5}">
                      <a16:colId xmlns:a16="http://schemas.microsoft.com/office/drawing/2014/main" val="2192398604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541016545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91766359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819115611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982583347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3210928780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72585317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21878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48379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5.313.377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5.313.377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4256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134.723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134.723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5882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83.926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186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4.634.676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4.634.676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2267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4.634.676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4.634.676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6207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InvestChile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634.068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3398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Promoción de Exportaciones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895.092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895.092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5817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1.295.612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1.295.612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7363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Capacitación y Empleo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1.008.495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1.008.495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1194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las Culturas y las Artes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391.009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391.009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616611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 Ciencia, Tecnología, Conocimiento e Innovación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410.400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0321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554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444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452.357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452.357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0010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422.154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422.154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5463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7873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8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681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55041"/>
            <a:ext cx="806489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02. PROGRAMA 01: DIRECCIÓN DE PRESUPUESTOS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1AE5828A-8AE2-4AB3-9C13-12D684CB9081}"/>
              </a:ext>
            </a:extLst>
          </p:cNvPr>
          <p:cNvSpPr txBox="1">
            <a:spLocks/>
          </p:cNvSpPr>
          <p:nvPr/>
        </p:nvSpPr>
        <p:spPr>
          <a:xfrm>
            <a:off x="539552" y="1443470"/>
            <a:ext cx="7765279" cy="3194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ABA7DAA-58E8-4976-9419-190F11226D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475734"/>
              </p:ext>
            </p:extLst>
          </p:nvPr>
        </p:nvGraphicFramePr>
        <p:xfrm>
          <a:off x="539552" y="1770710"/>
          <a:ext cx="8064896" cy="2372915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2763111840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2421489500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1782082085"/>
                    </a:ext>
                  </a:extLst>
                </a:gridCol>
                <a:gridCol w="3048659">
                  <a:extLst>
                    <a:ext uri="{9D8B030D-6E8A-4147-A177-3AD203B41FA5}">
                      <a16:colId xmlns:a16="http://schemas.microsoft.com/office/drawing/2014/main" val="1996319308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440599151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540114615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4197581556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979665704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141732135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148284143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5407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26522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16.630.720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16.630.720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4.767.394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6801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13.738.444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13.738.444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3.743.290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8434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2.469.167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2.469.167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224.014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6027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52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1065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Programas de los Servicios Públicos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1442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3631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5429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230.583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1890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12.540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5700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118.111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118.111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2567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99.932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99.932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9214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614.090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0542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614.090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736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64704"/>
            <a:ext cx="79928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02. PROGRAMA 02: SISTEMA DE GESTIÓN FINANCIERA DEL ESTADO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1AE5828A-8AE2-4AB3-9C13-12D684CB9081}"/>
              </a:ext>
            </a:extLst>
          </p:cNvPr>
          <p:cNvSpPr txBox="1">
            <a:spLocks/>
          </p:cNvSpPr>
          <p:nvPr/>
        </p:nvSpPr>
        <p:spPr>
          <a:xfrm>
            <a:off x="559807" y="1433391"/>
            <a:ext cx="7815527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7DEC728-C58F-4F21-93E5-F77AD8E744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546842"/>
              </p:ext>
            </p:extLst>
          </p:nvPr>
        </p:nvGraphicFramePr>
        <p:xfrm>
          <a:off x="539552" y="1822309"/>
          <a:ext cx="7992891" cy="1853519"/>
        </p:xfrm>
        <a:graphic>
          <a:graphicData uri="http://schemas.openxmlformats.org/drawingml/2006/table">
            <a:tbl>
              <a:tblPr/>
              <a:tblGrid>
                <a:gridCol w="267859">
                  <a:extLst>
                    <a:ext uri="{9D8B030D-6E8A-4147-A177-3AD203B41FA5}">
                      <a16:colId xmlns:a16="http://schemas.microsoft.com/office/drawing/2014/main" val="2571155268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3044282210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893844716"/>
                    </a:ext>
                  </a:extLst>
                </a:gridCol>
                <a:gridCol w="3021440">
                  <a:extLst>
                    <a:ext uri="{9D8B030D-6E8A-4147-A177-3AD203B41FA5}">
                      <a16:colId xmlns:a16="http://schemas.microsoft.com/office/drawing/2014/main" val="2600859850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16399503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2833872898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2822915308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2013868910"/>
                    </a:ext>
                  </a:extLst>
                </a:gridCol>
                <a:gridCol w="653574">
                  <a:extLst>
                    <a:ext uri="{9D8B030D-6E8A-4147-A177-3AD203B41FA5}">
                      <a16:colId xmlns:a16="http://schemas.microsoft.com/office/drawing/2014/main" val="561128245"/>
                    </a:ext>
                  </a:extLst>
                </a:gridCol>
                <a:gridCol w="642860">
                  <a:extLst>
                    <a:ext uri="{9D8B030D-6E8A-4147-A177-3AD203B41FA5}">
                      <a16:colId xmlns:a16="http://schemas.microsoft.com/office/drawing/2014/main" val="362006209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43043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46445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4.701.248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4.701.248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1.375.356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3639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2.469.816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2.469.816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679.021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9499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1.716.853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1.716.853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113.442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4169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7702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0303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514.579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514.579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2391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114.439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114.439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3640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400.140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400.140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3801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440.893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051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440.893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432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039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0337" y="751361"/>
            <a:ext cx="799520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03. PROGRAMA 01: SERVICIO DE IMPUESTOS INTERNOS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D9144C01-C30A-46B1-916F-CB24DE0E40A9}"/>
              </a:ext>
            </a:extLst>
          </p:cNvPr>
          <p:cNvSpPr txBox="1">
            <a:spLocks/>
          </p:cNvSpPr>
          <p:nvPr/>
        </p:nvSpPr>
        <p:spPr>
          <a:xfrm>
            <a:off x="550337" y="1428886"/>
            <a:ext cx="7995204" cy="2719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8199BA0-F7F2-40AC-831C-D879CE14A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664313"/>
              </p:ext>
            </p:extLst>
          </p:nvPr>
        </p:nvGraphicFramePr>
        <p:xfrm>
          <a:off x="550337" y="1787240"/>
          <a:ext cx="7995204" cy="3561332"/>
        </p:xfrm>
        <a:graphic>
          <a:graphicData uri="http://schemas.openxmlformats.org/drawingml/2006/table">
            <a:tbl>
              <a:tblPr/>
              <a:tblGrid>
                <a:gridCol w="267936">
                  <a:extLst>
                    <a:ext uri="{9D8B030D-6E8A-4147-A177-3AD203B41FA5}">
                      <a16:colId xmlns:a16="http://schemas.microsoft.com/office/drawing/2014/main" val="1538457612"/>
                    </a:ext>
                  </a:extLst>
                </a:gridCol>
                <a:gridCol w="267936">
                  <a:extLst>
                    <a:ext uri="{9D8B030D-6E8A-4147-A177-3AD203B41FA5}">
                      <a16:colId xmlns:a16="http://schemas.microsoft.com/office/drawing/2014/main" val="3995748200"/>
                    </a:ext>
                  </a:extLst>
                </a:gridCol>
                <a:gridCol w="267936">
                  <a:extLst>
                    <a:ext uri="{9D8B030D-6E8A-4147-A177-3AD203B41FA5}">
                      <a16:colId xmlns:a16="http://schemas.microsoft.com/office/drawing/2014/main" val="2381175917"/>
                    </a:ext>
                  </a:extLst>
                </a:gridCol>
                <a:gridCol w="3022315">
                  <a:extLst>
                    <a:ext uri="{9D8B030D-6E8A-4147-A177-3AD203B41FA5}">
                      <a16:colId xmlns:a16="http://schemas.microsoft.com/office/drawing/2014/main" val="4100014249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2938369057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663101513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1126455472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3559216980"/>
                    </a:ext>
                  </a:extLst>
                </a:gridCol>
                <a:gridCol w="653763">
                  <a:extLst>
                    <a:ext uri="{9D8B030D-6E8A-4147-A177-3AD203B41FA5}">
                      <a16:colId xmlns:a16="http://schemas.microsoft.com/office/drawing/2014/main" val="1534235087"/>
                    </a:ext>
                  </a:extLst>
                </a:gridCol>
                <a:gridCol w="643046">
                  <a:extLst>
                    <a:ext uri="{9D8B030D-6E8A-4147-A177-3AD203B41FA5}">
                      <a16:colId xmlns:a16="http://schemas.microsoft.com/office/drawing/2014/main" val="420526307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37194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65132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198.740.568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198.740.568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56.237.778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9980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170.396.991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170.396.991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43.645.497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5786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20.715.825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20.715.825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5.927.214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9804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316.872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9290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316.872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9844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95.480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8237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95.480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700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 Organización para la Cooperación y el Desarrollo Económicos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48.222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48.222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663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Interamericano de Administraciones Tributarias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47.258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47.258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5192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4378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1229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4710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4889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8874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9348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5.473.190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5.473.190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1.206.305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6439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0997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1.487.700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1.487.700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4796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3.938.335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3.938.335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1.161.855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903380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2.058.082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2.058.082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526589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2.058.082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2.058.082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855257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5.088.637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143595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5.088.637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468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3462" y="764704"/>
            <a:ext cx="801734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04. PROGRAMA 01: SERVICIO NACIONAL DE ADUANAS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74651EE7-B0E8-4C8E-B0B9-8C90887A51E7}"/>
              </a:ext>
            </a:extLst>
          </p:cNvPr>
          <p:cNvSpPr txBox="1">
            <a:spLocks/>
          </p:cNvSpPr>
          <p:nvPr/>
        </p:nvSpPr>
        <p:spPr>
          <a:xfrm>
            <a:off x="547890" y="1461070"/>
            <a:ext cx="793225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858E75D-AF10-4AB9-8332-7D3601916B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756724"/>
              </p:ext>
            </p:extLst>
          </p:nvPr>
        </p:nvGraphicFramePr>
        <p:xfrm>
          <a:off x="547890" y="1772394"/>
          <a:ext cx="8017348" cy="2372915"/>
        </p:xfrm>
        <a:graphic>
          <a:graphicData uri="http://schemas.openxmlformats.org/drawingml/2006/table">
            <a:tbl>
              <a:tblPr/>
              <a:tblGrid>
                <a:gridCol w="268678">
                  <a:extLst>
                    <a:ext uri="{9D8B030D-6E8A-4147-A177-3AD203B41FA5}">
                      <a16:colId xmlns:a16="http://schemas.microsoft.com/office/drawing/2014/main" val="3994734895"/>
                    </a:ext>
                  </a:extLst>
                </a:gridCol>
                <a:gridCol w="268678">
                  <a:extLst>
                    <a:ext uri="{9D8B030D-6E8A-4147-A177-3AD203B41FA5}">
                      <a16:colId xmlns:a16="http://schemas.microsoft.com/office/drawing/2014/main" val="292235454"/>
                    </a:ext>
                  </a:extLst>
                </a:gridCol>
                <a:gridCol w="268678">
                  <a:extLst>
                    <a:ext uri="{9D8B030D-6E8A-4147-A177-3AD203B41FA5}">
                      <a16:colId xmlns:a16="http://schemas.microsoft.com/office/drawing/2014/main" val="2490093058"/>
                    </a:ext>
                  </a:extLst>
                </a:gridCol>
                <a:gridCol w="3030685">
                  <a:extLst>
                    <a:ext uri="{9D8B030D-6E8A-4147-A177-3AD203B41FA5}">
                      <a16:colId xmlns:a16="http://schemas.microsoft.com/office/drawing/2014/main" val="729569278"/>
                    </a:ext>
                  </a:extLst>
                </a:gridCol>
                <a:gridCol w="720057">
                  <a:extLst>
                    <a:ext uri="{9D8B030D-6E8A-4147-A177-3AD203B41FA5}">
                      <a16:colId xmlns:a16="http://schemas.microsoft.com/office/drawing/2014/main" val="2371344467"/>
                    </a:ext>
                  </a:extLst>
                </a:gridCol>
                <a:gridCol w="720057">
                  <a:extLst>
                    <a:ext uri="{9D8B030D-6E8A-4147-A177-3AD203B41FA5}">
                      <a16:colId xmlns:a16="http://schemas.microsoft.com/office/drawing/2014/main" val="1036173132"/>
                    </a:ext>
                  </a:extLst>
                </a:gridCol>
                <a:gridCol w="720057">
                  <a:extLst>
                    <a:ext uri="{9D8B030D-6E8A-4147-A177-3AD203B41FA5}">
                      <a16:colId xmlns:a16="http://schemas.microsoft.com/office/drawing/2014/main" val="2531721187"/>
                    </a:ext>
                  </a:extLst>
                </a:gridCol>
                <a:gridCol w="720057">
                  <a:extLst>
                    <a:ext uri="{9D8B030D-6E8A-4147-A177-3AD203B41FA5}">
                      <a16:colId xmlns:a16="http://schemas.microsoft.com/office/drawing/2014/main" val="1282235184"/>
                    </a:ext>
                  </a:extLst>
                </a:gridCol>
                <a:gridCol w="655574">
                  <a:extLst>
                    <a:ext uri="{9D8B030D-6E8A-4147-A177-3AD203B41FA5}">
                      <a16:colId xmlns:a16="http://schemas.microsoft.com/office/drawing/2014/main" val="99907271"/>
                    </a:ext>
                  </a:extLst>
                </a:gridCol>
                <a:gridCol w="644827">
                  <a:extLst>
                    <a:ext uri="{9D8B030D-6E8A-4147-A177-3AD203B41FA5}">
                      <a16:colId xmlns:a16="http://schemas.microsoft.com/office/drawing/2014/main" val="289923624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00453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92449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73.746.535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73.746.535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17.427.842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7645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62.843.832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62.843.832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15.564.365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6203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8.561.928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8.561.928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1.817.664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3298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2.074.836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2.074.836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5186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107.730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107.730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3972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128.144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128.144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7847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187.758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0137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27.419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652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1.623.785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1.623.785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3025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7422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5031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Concesiones de Obras Públicas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2475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6026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985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76050" y="792516"/>
            <a:ext cx="79563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05. PROGRAMA 01: SERVICIO DE TESORERÍAS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89551D65-1049-4C1D-A98A-F3C73A33C893}"/>
              </a:ext>
            </a:extLst>
          </p:cNvPr>
          <p:cNvSpPr txBox="1">
            <a:spLocks/>
          </p:cNvSpPr>
          <p:nvPr/>
        </p:nvSpPr>
        <p:spPr>
          <a:xfrm>
            <a:off x="576049" y="1468421"/>
            <a:ext cx="7825252" cy="248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5F3103D-1457-4E4B-ABE0-721A1DD66E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474895"/>
              </p:ext>
            </p:extLst>
          </p:nvPr>
        </p:nvGraphicFramePr>
        <p:xfrm>
          <a:off x="576049" y="1793587"/>
          <a:ext cx="7956389" cy="2243066"/>
        </p:xfrm>
        <a:graphic>
          <a:graphicData uri="http://schemas.openxmlformats.org/drawingml/2006/table">
            <a:tbl>
              <a:tblPr/>
              <a:tblGrid>
                <a:gridCol w="266635">
                  <a:extLst>
                    <a:ext uri="{9D8B030D-6E8A-4147-A177-3AD203B41FA5}">
                      <a16:colId xmlns:a16="http://schemas.microsoft.com/office/drawing/2014/main" val="2204486815"/>
                    </a:ext>
                  </a:extLst>
                </a:gridCol>
                <a:gridCol w="266635">
                  <a:extLst>
                    <a:ext uri="{9D8B030D-6E8A-4147-A177-3AD203B41FA5}">
                      <a16:colId xmlns:a16="http://schemas.microsoft.com/office/drawing/2014/main" val="1689525688"/>
                    </a:ext>
                  </a:extLst>
                </a:gridCol>
                <a:gridCol w="266635">
                  <a:extLst>
                    <a:ext uri="{9D8B030D-6E8A-4147-A177-3AD203B41FA5}">
                      <a16:colId xmlns:a16="http://schemas.microsoft.com/office/drawing/2014/main" val="3639943584"/>
                    </a:ext>
                  </a:extLst>
                </a:gridCol>
                <a:gridCol w="3007643">
                  <a:extLst>
                    <a:ext uri="{9D8B030D-6E8A-4147-A177-3AD203B41FA5}">
                      <a16:colId xmlns:a16="http://schemas.microsoft.com/office/drawing/2014/main" val="3346186602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3543015979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3569984568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2005435751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1685655562"/>
                    </a:ext>
                  </a:extLst>
                </a:gridCol>
                <a:gridCol w="650589">
                  <a:extLst>
                    <a:ext uri="{9D8B030D-6E8A-4147-A177-3AD203B41FA5}">
                      <a16:colId xmlns:a16="http://schemas.microsoft.com/office/drawing/2014/main" val="4010667595"/>
                    </a:ext>
                  </a:extLst>
                </a:gridCol>
                <a:gridCol w="639924">
                  <a:extLst>
                    <a:ext uri="{9D8B030D-6E8A-4147-A177-3AD203B41FA5}">
                      <a16:colId xmlns:a16="http://schemas.microsoft.com/office/drawing/2014/main" val="199136935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9390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40860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60.936.154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60.936.154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18.516.141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5706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44.288.394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44.288.394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13.383.521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8744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11.765.591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11.765.591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2.019.151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9148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2.619.255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8527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2.619.255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3346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4.882.169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4.882.169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494.214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2148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130.923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130.923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9279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72.072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9255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71.012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71.012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7492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2.137.591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2.137.591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75.482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7021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2.470.571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2.470.571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409.127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7673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5667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895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65431" y="764252"/>
            <a:ext cx="796701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07. PROGRAMA 01: DIRECCIÓN DE COMPRAS Y CONTRATACIÓN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15AE962-81AF-499D-8529-5F6E44A3C2CB}"/>
              </a:ext>
            </a:extLst>
          </p:cNvPr>
          <p:cNvSpPr txBox="1">
            <a:spLocks/>
          </p:cNvSpPr>
          <p:nvPr/>
        </p:nvSpPr>
        <p:spPr>
          <a:xfrm>
            <a:off x="552963" y="1654103"/>
            <a:ext cx="8070314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29C2BD6-FFC6-4A37-9D04-A38D3F19D2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341975"/>
              </p:ext>
            </p:extLst>
          </p:nvPr>
        </p:nvGraphicFramePr>
        <p:xfrm>
          <a:off x="565431" y="1959507"/>
          <a:ext cx="7967010" cy="2372915"/>
        </p:xfrm>
        <a:graphic>
          <a:graphicData uri="http://schemas.openxmlformats.org/drawingml/2006/table">
            <a:tbl>
              <a:tblPr/>
              <a:tblGrid>
                <a:gridCol w="266991">
                  <a:extLst>
                    <a:ext uri="{9D8B030D-6E8A-4147-A177-3AD203B41FA5}">
                      <a16:colId xmlns:a16="http://schemas.microsoft.com/office/drawing/2014/main" val="792180113"/>
                    </a:ext>
                  </a:extLst>
                </a:gridCol>
                <a:gridCol w="266991">
                  <a:extLst>
                    <a:ext uri="{9D8B030D-6E8A-4147-A177-3AD203B41FA5}">
                      <a16:colId xmlns:a16="http://schemas.microsoft.com/office/drawing/2014/main" val="2900360956"/>
                    </a:ext>
                  </a:extLst>
                </a:gridCol>
                <a:gridCol w="266991">
                  <a:extLst>
                    <a:ext uri="{9D8B030D-6E8A-4147-A177-3AD203B41FA5}">
                      <a16:colId xmlns:a16="http://schemas.microsoft.com/office/drawing/2014/main" val="4058379306"/>
                    </a:ext>
                  </a:extLst>
                </a:gridCol>
                <a:gridCol w="3011657">
                  <a:extLst>
                    <a:ext uri="{9D8B030D-6E8A-4147-A177-3AD203B41FA5}">
                      <a16:colId xmlns:a16="http://schemas.microsoft.com/office/drawing/2014/main" val="147148512"/>
                    </a:ext>
                  </a:extLst>
                </a:gridCol>
                <a:gridCol w="715536">
                  <a:extLst>
                    <a:ext uri="{9D8B030D-6E8A-4147-A177-3AD203B41FA5}">
                      <a16:colId xmlns:a16="http://schemas.microsoft.com/office/drawing/2014/main" val="2374502492"/>
                    </a:ext>
                  </a:extLst>
                </a:gridCol>
                <a:gridCol w="715536">
                  <a:extLst>
                    <a:ext uri="{9D8B030D-6E8A-4147-A177-3AD203B41FA5}">
                      <a16:colId xmlns:a16="http://schemas.microsoft.com/office/drawing/2014/main" val="4070138329"/>
                    </a:ext>
                  </a:extLst>
                </a:gridCol>
                <a:gridCol w="715536">
                  <a:extLst>
                    <a:ext uri="{9D8B030D-6E8A-4147-A177-3AD203B41FA5}">
                      <a16:colId xmlns:a16="http://schemas.microsoft.com/office/drawing/2014/main" val="2770990641"/>
                    </a:ext>
                  </a:extLst>
                </a:gridCol>
                <a:gridCol w="715536">
                  <a:extLst>
                    <a:ext uri="{9D8B030D-6E8A-4147-A177-3AD203B41FA5}">
                      <a16:colId xmlns:a16="http://schemas.microsoft.com/office/drawing/2014/main" val="1981466041"/>
                    </a:ext>
                  </a:extLst>
                </a:gridCol>
                <a:gridCol w="651458">
                  <a:extLst>
                    <a:ext uri="{9D8B030D-6E8A-4147-A177-3AD203B41FA5}">
                      <a16:colId xmlns:a16="http://schemas.microsoft.com/office/drawing/2014/main" val="1218629439"/>
                    </a:ext>
                  </a:extLst>
                </a:gridCol>
                <a:gridCol w="640778">
                  <a:extLst>
                    <a:ext uri="{9D8B030D-6E8A-4147-A177-3AD203B41FA5}">
                      <a16:colId xmlns:a16="http://schemas.microsoft.com/office/drawing/2014/main" val="415677773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69618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08898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9.780.525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9.780.525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2.151.967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2810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4.774.347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4.774.347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1.134.473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1245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3.732.647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3.732.647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655.571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188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959.729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185.575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750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959.729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185.575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4366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de Compras Públicas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662.585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133.192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6608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Devolución Boletas de Garantía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9253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Modernización del Estado-BID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285.144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285.144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52.383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8097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140.311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252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140.311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2275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313.802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313.802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3419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313.802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313.802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5107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3643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992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0912" y="747294"/>
            <a:ext cx="8051197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15. PROGRAMA 01: DIRECCIÓN NACIONAL DEL SERVICIO CIVIL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D49894F1-6B63-4BEF-BBF9-A996AC8372B8}"/>
              </a:ext>
            </a:extLst>
          </p:cNvPr>
          <p:cNvSpPr txBox="1">
            <a:spLocks/>
          </p:cNvSpPr>
          <p:nvPr/>
        </p:nvSpPr>
        <p:spPr>
          <a:xfrm>
            <a:off x="548571" y="1403425"/>
            <a:ext cx="793225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AD69C36-BB38-4EDC-BB00-CBF16A812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789994"/>
              </p:ext>
            </p:extLst>
          </p:nvPr>
        </p:nvGraphicFramePr>
        <p:xfrm>
          <a:off x="548571" y="1779787"/>
          <a:ext cx="8053538" cy="1983368"/>
        </p:xfrm>
        <a:graphic>
          <a:graphicData uri="http://schemas.openxmlformats.org/drawingml/2006/table">
            <a:tbl>
              <a:tblPr/>
              <a:tblGrid>
                <a:gridCol w="269891">
                  <a:extLst>
                    <a:ext uri="{9D8B030D-6E8A-4147-A177-3AD203B41FA5}">
                      <a16:colId xmlns:a16="http://schemas.microsoft.com/office/drawing/2014/main" val="1195489182"/>
                    </a:ext>
                  </a:extLst>
                </a:gridCol>
                <a:gridCol w="269891">
                  <a:extLst>
                    <a:ext uri="{9D8B030D-6E8A-4147-A177-3AD203B41FA5}">
                      <a16:colId xmlns:a16="http://schemas.microsoft.com/office/drawing/2014/main" val="3663038131"/>
                    </a:ext>
                  </a:extLst>
                </a:gridCol>
                <a:gridCol w="269891">
                  <a:extLst>
                    <a:ext uri="{9D8B030D-6E8A-4147-A177-3AD203B41FA5}">
                      <a16:colId xmlns:a16="http://schemas.microsoft.com/office/drawing/2014/main" val="819611525"/>
                    </a:ext>
                  </a:extLst>
                </a:gridCol>
                <a:gridCol w="3044366">
                  <a:extLst>
                    <a:ext uri="{9D8B030D-6E8A-4147-A177-3AD203B41FA5}">
                      <a16:colId xmlns:a16="http://schemas.microsoft.com/office/drawing/2014/main" val="1109940719"/>
                    </a:ext>
                  </a:extLst>
                </a:gridCol>
                <a:gridCol w="723307">
                  <a:extLst>
                    <a:ext uri="{9D8B030D-6E8A-4147-A177-3AD203B41FA5}">
                      <a16:colId xmlns:a16="http://schemas.microsoft.com/office/drawing/2014/main" val="75102615"/>
                    </a:ext>
                  </a:extLst>
                </a:gridCol>
                <a:gridCol w="723307">
                  <a:extLst>
                    <a:ext uri="{9D8B030D-6E8A-4147-A177-3AD203B41FA5}">
                      <a16:colId xmlns:a16="http://schemas.microsoft.com/office/drawing/2014/main" val="3975954824"/>
                    </a:ext>
                  </a:extLst>
                </a:gridCol>
                <a:gridCol w="723307">
                  <a:extLst>
                    <a:ext uri="{9D8B030D-6E8A-4147-A177-3AD203B41FA5}">
                      <a16:colId xmlns:a16="http://schemas.microsoft.com/office/drawing/2014/main" val="3516117126"/>
                    </a:ext>
                  </a:extLst>
                </a:gridCol>
                <a:gridCol w="723307">
                  <a:extLst>
                    <a:ext uri="{9D8B030D-6E8A-4147-A177-3AD203B41FA5}">
                      <a16:colId xmlns:a16="http://schemas.microsoft.com/office/drawing/2014/main" val="2919302630"/>
                    </a:ext>
                  </a:extLst>
                </a:gridCol>
                <a:gridCol w="658533">
                  <a:extLst>
                    <a:ext uri="{9D8B030D-6E8A-4147-A177-3AD203B41FA5}">
                      <a16:colId xmlns:a16="http://schemas.microsoft.com/office/drawing/2014/main" val="3204400650"/>
                    </a:ext>
                  </a:extLst>
                </a:gridCol>
                <a:gridCol w="647738">
                  <a:extLst>
                    <a:ext uri="{9D8B030D-6E8A-4147-A177-3AD203B41FA5}">
                      <a16:colId xmlns:a16="http://schemas.microsoft.com/office/drawing/2014/main" val="143403830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52675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67574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11.908.334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11.908.334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3.253.267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6715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5.561.610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5.561.610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1.366.300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8445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6.134.744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6.134.744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1.796.764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5054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83.106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8106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0697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0670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9936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56.430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56.430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669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128.874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128.874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0766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70.924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0225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19.889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216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1919" y="744089"/>
            <a:ext cx="798051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16. PROGRAMA 01: UNIDAD DE ANÁLISIS FINANCIERO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9FCD0311-64A0-469F-B52E-143ADA19682A}"/>
              </a:ext>
            </a:extLst>
          </p:cNvPr>
          <p:cNvSpPr txBox="1">
            <a:spLocks/>
          </p:cNvSpPr>
          <p:nvPr/>
        </p:nvSpPr>
        <p:spPr>
          <a:xfrm>
            <a:off x="551915" y="1412776"/>
            <a:ext cx="7819055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F337E03-1754-4663-857B-161605DCEE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439095"/>
              </p:ext>
            </p:extLst>
          </p:nvPr>
        </p:nvGraphicFramePr>
        <p:xfrm>
          <a:off x="551915" y="1724100"/>
          <a:ext cx="7980521" cy="1855385"/>
        </p:xfrm>
        <a:graphic>
          <a:graphicData uri="http://schemas.openxmlformats.org/drawingml/2006/table">
            <a:tbl>
              <a:tblPr/>
              <a:tblGrid>
                <a:gridCol w="267444">
                  <a:extLst>
                    <a:ext uri="{9D8B030D-6E8A-4147-A177-3AD203B41FA5}">
                      <a16:colId xmlns:a16="http://schemas.microsoft.com/office/drawing/2014/main" val="2452368360"/>
                    </a:ext>
                  </a:extLst>
                </a:gridCol>
                <a:gridCol w="267444">
                  <a:extLst>
                    <a:ext uri="{9D8B030D-6E8A-4147-A177-3AD203B41FA5}">
                      <a16:colId xmlns:a16="http://schemas.microsoft.com/office/drawing/2014/main" val="867395653"/>
                    </a:ext>
                  </a:extLst>
                </a:gridCol>
                <a:gridCol w="267444">
                  <a:extLst>
                    <a:ext uri="{9D8B030D-6E8A-4147-A177-3AD203B41FA5}">
                      <a16:colId xmlns:a16="http://schemas.microsoft.com/office/drawing/2014/main" val="3691986178"/>
                    </a:ext>
                  </a:extLst>
                </a:gridCol>
                <a:gridCol w="3016765">
                  <a:extLst>
                    <a:ext uri="{9D8B030D-6E8A-4147-A177-3AD203B41FA5}">
                      <a16:colId xmlns:a16="http://schemas.microsoft.com/office/drawing/2014/main" val="1480096385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678535591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2517389554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2507375497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3472094733"/>
                    </a:ext>
                  </a:extLst>
                </a:gridCol>
                <a:gridCol w="652563">
                  <a:extLst>
                    <a:ext uri="{9D8B030D-6E8A-4147-A177-3AD203B41FA5}">
                      <a16:colId xmlns:a16="http://schemas.microsoft.com/office/drawing/2014/main" val="66311392"/>
                    </a:ext>
                  </a:extLst>
                </a:gridCol>
                <a:gridCol w="641865">
                  <a:extLst>
                    <a:ext uri="{9D8B030D-6E8A-4147-A177-3AD203B41FA5}">
                      <a16:colId xmlns:a16="http://schemas.microsoft.com/office/drawing/2014/main" val="104884920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70444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68491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3.633.636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3.633.636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1.125.660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5810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2.775.060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2.775.060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699.640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4821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853.591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853.591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196.738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0291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9213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5485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del Grupo Egmont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2538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6625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9093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9955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698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31151" y="851066"/>
            <a:ext cx="829721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 Y CÁPITULO 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E638B1B6-7326-4F82-8D27-BAAD51B68C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7353162"/>
              </p:ext>
            </p:extLst>
          </p:nvPr>
        </p:nvGraphicFramePr>
        <p:xfrm>
          <a:off x="474351" y="1916831"/>
          <a:ext cx="4071600" cy="24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2F9447E1-57BE-42B8-936F-F628754370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2206889"/>
              </p:ext>
            </p:extLst>
          </p:nvPr>
        </p:nvGraphicFramePr>
        <p:xfrm>
          <a:off x="4605761" y="1916831"/>
          <a:ext cx="4071600" cy="24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3427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68330"/>
            <a:ext cx="79928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17. PROGRAMA 01: SUPERINTENDENCIA DE CASINOS DE JUEGO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473E4DA-A5EF-4545-AFFE-2728384F2679}"/>
              </a:ext>
            </a:extLst>
          </p:cNvPr>
          <p:cNvSpPr txBox="1">
            <a:spLocks/>
          </p:cNvSpPr>
          <p:nvPr/>
        </p:nvSpPr>
        <p:spPr>
          <a:xfrm>
            <a:off x="516143" y="1422103"/>
            <a:ext cx="7807042" cy="2635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659C105-1C2E-441E-8426-9497D7E4D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091190"/>
              </p:ext>
            </p:extLst>
          </p:nvPr>
        </p:nvGraphicFramePr>
        <p:xfrm>
          <a:off x="539552" y="1754417"/>
          <a:ext cx="7992891" cy="1463972"/>
        </p:xfrm>
        <a:graphic>
          <a:graphicData uri="http://schemas.openxmlformats.org/drawingml/2006/table">
            <a:tbl>
              <a:tblPr/>
              <a:tblGrid>
                <a:gridCol w="267859">
                  <a:extLst>
                    <a:ext uri="{9D8B030D-6E8A-4147-A177-3AD203B41FA5}">
                      <a16:colId xmlns:a16="http://schemas.microsoft.com/office/drawing/2014/main" val="1114645354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2812292701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1859320534"/>
                    </a:ext>
                  </a:extLst>
                </a:gridCol>
                <a:gridCol w="3021440">
                  <a:extLst>
                    <a:ext uri="{9D8B030D-6E8A-4147-A177-3AD203B41FA5}">
                      <a16:colId xmlns:a16="http://schemas.microsoft.com/office/drawing/2014/main" val="1189281432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2893847684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1592747540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2839923656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4041710102"/>
                    </a:ext>
                  </a:extLst>
                </a:gridCol>
                <a:gridCol w="653574">
                  <a:extLst>
                    <a:ext uri="{9D8B030D-6E8A-4147-A177-3AD203B41FA5}">
                      <a16:colId xmlns:a16="http://schemas.microsoft.com/office/drawing/2014/main" val="3938395621"/>
                    </a:ext>
                  </a:extLst>
                </a:gridCol>
                <a:gridCol w="642860">
                  <a:extLst>
                    <a:ext uri="{9D8B030D-6E8A-4147-A177-3AD203B41FA5}">
                      <a16:colId xmlns:a16="http://schemas.microsoft.com/office/drawing/2014/main" val="167967880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88176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9941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4.050.075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4.050.075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1.167.982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1571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2.718.526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2.718.526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691.372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16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1.185.973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1.185.973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232.476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8477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0859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3799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221.722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7078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221.722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724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87773" y="818208"/>
            <a:ext cx="7946627" cy="60503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30. PROGRAMA 01: CONSEJO DE DEFENSA DEL ESTADO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394C1928-39F8-43FD-85C6-D283A8E2328D}"/>
              </a:ext>
            </a:extLst>
          </p:cNvPr>
          <p:cNvSpPr txBox="1">
            <a:spLocks/>
          </p:cNvSpPr>
          <p:nvPr/>
        </p:nvSpPr>
        <p:spPr>
          <a:xfrm>
            <a:off x="587773" y="1484784"/>
            <a:ext cx="7767148" cy="2498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4F50D8C-F8E2-486D-AA7A-BEECF91D5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937019"/>
              </p:ext>
            </p:extLst>
          </p:nvPr>
        </p:nvGraphicFramePr>
        <p:xfrm>
          <a:off x="587773" y="1796202"/>
          <a:ext cx="7946626" cy="2632613"/>
        </p:xfrm>
        <a:graphic>
          <a:graphicData uri="http://schemas.openxmlformats.org/drawingml/2006/table">
            <a:tbl>
              <a:tblPr/>
              <a:tblGrid>
                <a:gridCol w="266308">
                  <a:extLst>
                    <a:ext uri="{9D8B030D-6E8A-4147-A177-3AD203B41FA5}">
                      <a16:colId xmlns:a16="http://schemas.microsoft.com/office/drawing/2014/main" val="139123160"/>
                    </a:ext>
                  </a:extLst>
                </a:gridCol>
                <a:gridCol w="266308">
                  <a:extLst>
                    <a:ext uri="{9D8B030D-6E8A-4147-A177-3AD203B41FA5}">
                      <a16:colId xmlns:a16="http://schemas.microsoft.com/office/drawing/2014/main" val="292352730"/>
                    </a:ext>
                  </a:extLst>
                </a:gridCol>
                <a:gridCol w="266308">
                  <a:extLst>
                    <a:ext uri="{9D8B030D-6E8A-4147-A177-3AD203B41FA5}">
                      <a16:colId xmlns:a16="http://schemas.microsoft.com/office/drawing/2014/main" val="3303081146"/>
                    </a:ext>
                  </a:extLst>
                </a:gridCol>
                <a:gridCol w="3003952">
                  <a:extLst>
                    <a:ext uri="{9D8B030D-6E8A-4147-A177-3AD203B41FA5}">
                      <a16:colId xmlns:a16="http://schemas.microsoft.com/office/drawing/2014/main" val="1290404786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2332040750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558595228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3155630950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165647246"/>
                    </a:ext>
                  </a:extLst>
                </a:gridCol>
                <a:gridCol w="649791">
                  <a:extLst>
                    <a:ext uri="{9D8B030D-6E8A-4147-A177-3AD203B41FA5}">
                      <a16:colId xmlns:a16="http://schemas.microsoft.com/office/drawing/2014/main" val="4173100560"/>
                    </a:ext>
                  </a:extLst>
                </a:gridCol>
                <a:gridCol w="639139">
                  <a:extLst>
                    <a:ext uri="{9D8B030D-6E8A-4147-A177-3AD203B41FA5}">
                      <a16:colId xmlns:a16="http://schemas.microsoft.com/office/drawing/2014/main" val="399301831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0819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86122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24.795.976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24.795.976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5.266.867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1769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19.677.888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19.677.888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4.771.686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3958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3.770.068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3.770.068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449.250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1061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276.233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276.233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1916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276.233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276.233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7607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en Juicios Laborales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276.233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276.233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2754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471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5772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1.071.787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1.071.787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0670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18.378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0397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192.993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192.993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4188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188.887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188.887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67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4669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662.228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662.228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9576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0014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516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5076" y="764704"/>
            <a:ext cx="7987364" cy="5883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31. PROGRAMA 01: COMISIÓN PARA EL MERCADO FINANCIERO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44209" y="1424869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FF6C4BC-472C-48EA-A4B3-93243EDA22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171081"/>
              </p:ext>
            </p:extLst>
          </p:nvPr>
        </p:nvGraphicFramePr>
        <p:xfrm>
          <a:off x="544209" y="1741196"/>
          <a:ext cx="7988231" cy="2632613"/>
        </p:xfrm>
        <a:graphic>
          <a:graphicData uri="http://schemas.openxmlformats.org/drawingml/2006/table">
            <a:tbl>
              <a:tblPr/>
              <a:tblGrid>
                <a:gridCol w="267702">
                  <a:extLst>
                    <a:ext uri="{9D8B030D-6E8A-4147-A177-3AD203B41FA5}">
                      <a16:colId xmlns:a16="http://schemas.microsoft.com/office/drawing/2014/main" val="1016362476"/>
                    </a:ext>
                  </a:extLst>
                </a:gridCol>
                <a:gridCol w="267702">
                  <a:extLst>
                    <a:ext uri="{9D8B030D-6E8A-4147-A177-3AD203B41FA5}">
                      <a16:colId xmlns:a16="http://schemas.microsoft.com/office/drawing/2014/main" val="3170745575"/>
                    </a:ext>
                  </a:extLst>
                </a:gridCol>
                <a:gridCol w="267702">
                  <a:extLst>
                    <a:ext uri="{9D8B030D-6E8A-4147-A177-3AD203B41FA5}">
                      <a16:colId xmlns:a16="http://schemas.microsoft.com/office/drawing/2014/main" val="1215993173"/>
                    </a:ext>
                  </a:extLst>
                </a:gridCol>
                <a:gridCol w="3019679">
                  <a:extLst>
                    <a:ext uri="{9D8B030D-6E8A-4147-A177-3AD203B41FA5}">
                      <a16:colId xmlns:a16="http://schemas.microsoft.com/office/drawing/2014/main" val="2331802022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3003832553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400343512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1248811594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2831209936"/>
                    </a:ext>
                  </a:extLst>
                </a:gridCol>
                <a:gridCol w="653193">
                  <a:extLst>
                    <a:ext uri="{9D8B030D-6E8A-4147-A177-3AD203B41FA5}">
                      <a16:colId xmlns:a16="http://schemas.microsoft.com/office/drawing/2014/main" val="3747726351"/>
                    </a:ext>
                  </a:extLst>
                </a:gridCol>
                <a:gridCol w="642485">
                  <a:extLst>
                    <a:ext uri="{9D8B030D-6E8A-4147-A177-3AD203B41FA5}">
                      <a16:colId xmlns:a16="http://schemas.microsoft.com/office/drawing/2014/main" val="411045885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11645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15093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19.958.359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19.958.359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4.658.636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9620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16.414.205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16.414.205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4.158.987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833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3.208.479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3.208.479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440.884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1573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3104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6294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89.512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89.512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58.765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1076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8400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de Seguros de América Latina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1527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88.147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88.147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58.765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5500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Internacional de Comisiones de Valores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18.515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6808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Internacional de Supervisores de Seguros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69.632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69.632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58.765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781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6679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8799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182.551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1219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124.652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124.652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5535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261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18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5076" y="763331"/>
            <a:ext cx="798736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31. PROGRAMA 02: BANCOS E INSTITUCIONES FINANCIERAS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44209" y="1419604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4F31A7E-60C0-41F6-9AA6-34EA761256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296343"/>
              </p:ext>
            </p:extLst>
          </p:nvPr>
        </p:nvGraphicFramePr>
        <p:xfrm>
          <a:off x="544209" y="1729294"/>
          <a:ext cx="7988231" cy="2372915"/>
        </p:xfrm>
        <a:graphic>
          <a:graphicData uri="http://schemas.openxmlformats.org/drawingml/2006/table">
            <a:tbl>
              <a:tblPr/>
              <a:tblGrid>
                <a:gridCol w="267702">
                  <a:extLst>
                    <a:ext uri="{9D8B030D-6E8A-4147-A177-3AD203B41FA5}">
                      <a16:colId xmlns:a16="http://schemas.microsoft.com/office/drawing/2014/main" val="4209393473"/>
                    </a:ext>
                  </a:extLst>
                </a:gridCol>
                <a:gridCol w="267702">
                  <a:extLst>
                    <a:ext uri="{9D8B030D-6E8A-4147-A177-3AD203B41FA5}">
                      <a16:colId xmlns:a16="http://schemas.microsoft.com/office/drawing/2014/main" val="4203963043"/>
                    </a:ext>
                  </a:extLst>
                </a:gridCol>
                <a:gridCol w="267702">
                  <a:extLst>
                    <a:ext uri="{9D8B030D-6E8A-4147-A177-3AD203B41FA5}">
                      <a16:colId xmlns:a16="http://schemas.microsoft.com/office/drawing/2014/main" val="173322009"/>
                    </a:ext>
                  </a:extLst>
                </a:gridCol>
                <a:gridCol w="3019679">
                  <a:extLst>
                    <a:ext uri="{9D8B030D-6E8A-4147-A177-3AD203B41FA5}">
                      <a16:colId xmlns:a16="http://schemas.microsoft.com/office/drawing/2014/main" val="636318469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3616967464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1369248372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4228280796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3331444270"/>
                    </a:ext>
                  </a:extLst>
                </a:gridCol>
                <a:gridCol w="653193">
                  <a:extLst>
                    <a:ext uri="{9D8B030D-6E8A-4147-A177-3AD203B41FA5}">
                      <a16:colId xmlns:a16="http://schemas.microsoft.com/office/drawing/2014/main" val="1762375911"/>
                    </a:ext>
                  </a:extLst>
                </a:gridCol>
                <a:gridCol w="642485">
                  <a:extLst>
                    <a:ext uri="{9D8B030D-6E8A-4147-A177-3AD203B41FA5}">
                      <a16:colId xmlns:a16="http://schemas.microsoft.com/office/drawing/2014/main" val="427256586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15490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10025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77.079.757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77.079.757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23.761.337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6026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14.488.963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14.488.963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3.502.753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4585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4.743.498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4.743.498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758.584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6433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6890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0715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Estudios Bancarios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5419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35.192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1576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Bancarios de las Américas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29.241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1145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Internacional de Educación Financiera-OCDE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2198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Bancarios de las Américas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5578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Internacional de Educación Financiera-OCDE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5553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57.809.662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57.809.662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0106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0153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Excedentes de Caja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57.809.588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57.809.588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248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756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9551" y="908720"/>
            <a:ext cx="799288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MARZO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graphicFrame>
        <p:nvGraphicFramePr>
          <p:cNvPr id="6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5007678"/>
              </p:ext>
            </p:extLst>
          </p:nvPr>
        </p:nvGraphicFramePr>
        <p:xfrm>
          <a:off x="1547664" y="1988840"/>
          <a:ext cx="6264000" cy="3429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934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9552" y="736883"/>
            <a:ext cx="7920881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MARZO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graphicFrame>
        <p:nvGraphicFramePr>
          <p:cNvPr id="6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6109648"/>
              </p:ext>
            </p:extLst>
          </p:nvPr>
        </p:nvGraphicFramePr>
        <p:xfrm>
          <a:off x="1440000" y="1844824"/>
          <a:ext cx="6264000" cy="34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707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2875" y="874108"/>
            <a:ext cx="807106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7711" y="1549721"/>
            <a:ext cx="7770208" cy="2994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C624145-CC6C-4962-A0E0-B29AB8B57D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874565"/>
              </p:ext>
            </p:extLst>
          </p:nvPr>
        </p:nvGraphicFramePr>
        <p:xfrm>
          <a:off x="573944" y="1933672"/>
          <a:ext cx="8069992" cy="2053705"/>
        </p:xfrm>
        <a:graphic>
          <a:graphicData uri="http://schemas.openxmlformats.org/drawingml/2006/table">
            <a:tbl>
              <a:tblPr/>
              <a:tblGrid>
                <a:gridCol w="289454">
                  <a:extLst>
                    <a:ext uri="{9D8B030D-6E8A-4147-A177-3AD203B41FA5}">
                      <a16:colId xmlns:a16="http://schemas.microsoft.com/office/drawing/2014/main" val="133650867"/>
                    </a:ext>
                  </a:extLst>
                </a:gridCol>
                <a:gridCol w="3265048">
                  <a:extLst>
                    <a:ext uri="{9D8B030D-6E8A-4147-A177-3AD203B41FA5}">
                      <a16:colId xmlns:a16="http://schemas.microsoft.com/office/drawing/2014/main" val="3443500276"/>
                    </a:ext>
                  </a:extLst>
                </a:gridCol>
                <a:gridCol w="775738">
                  <a:extLst>
                    <a:ext uri="{9D8B030D-6E8A-4147-A177-3AD203B41FA5}">
                      <a16:colId xmlns:a16="http://schemas.microsoft.com/office/drawing/2014/main" val="2457595496"/>
                    </a:ext>
                  </a:extLst>
                </a:gridCol>
                <a:gridCol w="775738">
                  <a:extLst>
                    <a:ext uri="{9D8B030D-6E8A-4147-A177-3AD203B41FA5}">
                      <a16:colId xmlns:a16="http://schemas.microsoft.com/office/drawing/2014/main" val="101346203"/>
                    </a:ext>
                  </a:extLst>
                </a:gridCol>
                <a:gridCol w="775738">
                  <a:extLst>
                    <a:ext uri="{9D8B030D-6E8A-4147-A177-3AD203B41FA5}">
                      <a16:colId xmlns:a16="http://schemas.microsoft.com/office/drawing/2014/main" val="4055465354"/>
                    </a:ext>
                  </a:extLst>
                </a:gridCol>
                <a:gridCol w="775738">
                  <a:extLst>
                    <a:ext uri="{9D8B030D-6E8A-4147-A177-3AD203B41FA5}">
                      <a16:colId xmlns:a16="http://schemas.microsoft.com/office/drawing/2014/main" val="1508151789"/>
                    </a:ext>
                  </a:extLst>
                </a:gridCol>
                <a:gridCol w="706269">
                  <a:extLst>
                    <a:ext uri="{9D8B030D-6E8A-4147-A177-3AD203B41FA5}">
                      <a16:colId xmlns:a16="http://schemas.microsoft.com/office/drawing/2014/main" val="1323411561"/>
                    </a:ext>
                  </a:extLst>
                </a:gridCol>
                <a:gridCol w="706269">
                  <a:extLst>
                    <a:ext uri="{9D8B030D-6E8A-4147-A177-3AD203B41FA5}">
                      <a16:colId xmlns:a16="http://schemas.microsoft.com/office/drawing/2014/main" val="1364721136"/>
                    </a:ext>
                  </a:extLst>
                </a:gridCol>
              </a:tblGrid>
              <a:tr h="1357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644026"/>
                  </a:ext>
                </a:extLst>
              </a:tr>
              <a:tr h="4158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576064"/>
                  </a:ext>
                </a:extLst>
              </a:tr>
              <a:tr h="1442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538.221.700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538.221.700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144.893.923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071197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369.001.464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369.001.464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95.326.995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208056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73.451.699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73.451.699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15.036.859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949981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316.872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936970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18.891.658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18.891.658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2.746.082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450468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57.810.662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57.810.662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22.599.098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018464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25.467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87955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15.056.202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15.056.202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1.781.571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261877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2.058.082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2.058.082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10.206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835898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773516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1.685.994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1.685.994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7.050.773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787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6388" y="692441"/>
            <a:ext cx="798681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8C32BD0-8B15-4EF2-9257-B18B6F385491}"/>
              </a:ext>
            </a:extLst>
          </p:cNvPr>
          <p:cNvSpPr txBox="1">
            <a:spLocks/>
          </p:cNvSpPr>
          <p:nvPr/>
        </p:nvSpPr>
        <p:spPr>
          <a:xfrm>
            <a:off x="576387" y="1340768"/>
            <a:ext cx="7986821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6465951-EF88-4A9B-BD68-B296B47C6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653589"/>
              </p:ext>
            </p:extLst>
          </p:nvPr>
        </p:nvGraphicFramePr>
        <p:xfrm>
          <a:off x="576386" y="1673408"/>
          <a:ext cx="7986821" cy="4019913"/>
        </p:xfrm>
        <a:graphic>
          <a:graphicData uri="http://schemas.openxmlformats.org/drawingml/2006/table">
            <a:tbl>
              <a:tblPr/>
              <a:tblGrid>
                <a:gridCol w="276936">
                  <a:extLst>
                    <a:ext uri="{9D8B030D-6E8A-4147-A177-3AD203B41FA5}">
                      <a16:colId xmlns:a16="http://schemas.microsoft.com/office/drawing/2014/main" val="2698548395"/>
                    </a:ext>
                  </a:extLst>
                </a:gridCol>
                <a:gridCol w="276936">
                  <a:extLst>
                    <a:ext uri="{9D8B030D-6E8A-4147-A177-3AD203B41FA5}">
                      <a16:colId xmlns:a16="http://schemas.microsoft.com/office/drawing/2014/main" val="1086515446"/>
                    </a:ext>
                  </a:extLst>
                </a:gridCol>
                <a:gridCol w="3123833">
                  <a:extLst>
                    <a:ext uri="{9D8B030D-6E8A-4147-A177-3AD203B41FA5}">
                      <a16:colId xmlns:a16="http://schemas.microsoft.com/office/drawing/2014/main" val="3907329568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2698390750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1008694663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2385293421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1876091559"/>
                    </a:ext>
                  </a:extLst>
                </a:gridCol>
                <a:gridCol w="675723">
                  <a:extLst>
                    <a:ext uri="{9D8B030D-6E8A-4147-A177-3AD203B41FA5}">
                      <a16:colId xmlns:a16="http://schemas.microsoft.com/office/drawing/2014/main" val="3625847446"/>
                    </a:ext>
                  </a:extLst>
                </a:gridCol>
                <a:gridCol w="664645">
                  <a:extLst>
                    <a:ext uri="{9D8B030D-6E8A-4147-A177-3AD203B41FA5}">
                      <a16:colId xmlns:a16="http://schemas.microsoft.com/office/drawing/2014/main" val="2907664502"/>
                    </a:ext>
                  </a:extLst>
                </a:gridCol>
              </a:tblGrid>
              <a:tr h="131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833413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196867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32.544.957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32.544.957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5.236.696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816999"/>
                  </a:ext>
                </a:extLst>
              </a:tr>
              <a:tr h="1968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9.957.788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9.957.788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1.860.638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95853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Administradora de los Tribunales Tributarios y Aduaneros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9.903.788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9.903.788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2.288.906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58492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Comercio Exterior (SICEX)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2.321.073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2.321.073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167.551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14067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Modernización Sector Público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5.048.931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5.048.931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884.428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15550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Exportación de Servicios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5.313.377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5.313.377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35.173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51287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Presupuestos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21.331.968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21.331.968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6.142.750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88686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Presupuestos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16.630.720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16.630.720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4.767.394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36994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Gestión Financiera del Estado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4.701.248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4.701.248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1.375.356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38897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Impuestos Internos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198.740.568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198.740.568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56.237.778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39172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73.746.535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73.746.535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17.427.842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1078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Tesorerías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60.936.154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60.936.154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18.516.141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80985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Compras y Contratación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9.780.525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9.780.525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2.151.967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9598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Bancos e Instituciones Financieras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49540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Nacional del Servicio Civil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11.908.334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11.908.334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3.253.267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03420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Análisis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3.633.636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3.633.636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1.125.660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93001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Casinos de Juego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4.050.075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4.050.075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1.167.982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12644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Defensa del Estado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24.795.976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24.795.976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5.266.867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78376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el Mercado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97.038.116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97.038.116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28.419.973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5501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el Mercado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19.958.359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19.958.359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4.658.636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87557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Bancos e Instituciones Financieras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77.079.757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77.079.757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23.761.337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562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76386" y="733054"/>
            <a:ext cx="795605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01: SECRETARÍA Y ADMINISTRACIÓN GENERAL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949D303E-6BFB-4F82-92BB-5268593EEE12}"/>
              </a:ext>
            </a:extLst>
          </p:cNvPr>
          <p:cNvSpPr txBox="1">
            <a:spLocks/>
          </p:cNvSpPr>
          <p:nvPr/>
        </p:nvSpPr>
        <p:spPr>
          <a:xfrm>
            <a:off x="576388" y="1340768"/>
            <a:ext cx="7886698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0405DF6-1A87-4988-BBF5-4E350CB32E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006336"/>
              </p:ext>
            </p:extLst>
          </p:nvPr>
        </p:nvGraphicFramePr>
        <p:xfrm>
          <a:off x="576386" y="1652092"/>
          <a:ext cx="7956053" cy="3124833"/>
        </p:xfrm>
        <a:graphic>
          <a:graphicData uri="http://schemas.openxmlformats.org/drawingml/2006/table">
            <a:tbl>
              <a:tblPr/>
              <a:tblGrid>
                <a:gridCol w="260598">
                  <a:extLst>
                    <a:ext uri="{9D8B030D-6E8A-4147-A177-3AD203B41FA5}">
                      <a16:colId xmlns:a16="http://schemas.microsoft.com/office/drawing/2014/main" val="4133058622"/>
                    </a:ext>
                  </a:extLst>
                </a:gridCol>
                <a:gridCol w="260598">
                  <a:extLst>
                    <a:ext uri="{9D8B030D-6E8A-4147-A177-3AD203B41FA5}">
                      <a16:colId xmlns:a16="http://schemas.microsoft.com/office/drawing/2014/main" val="2049543463"/>
                    </a:ext>
                  </a:extLst>
                </a:gridCol>
                <a:gridCol w="260598">
                  <a:extLst>
                    <a:ext uri="{9D8B030D-6E8A-4147-A177-3AD203B41FA5}">
                      <a16:colId xmlns:a16="http://schemas.microsoft.com/office/drawing/2014/main" val="3642664522"/>
                    </a:ext>
                  </a:extLst>
                </a:gridCol>
                <a:gridCol w="3119357">
                  <a:extLst>
                    <a:ext uri="{9D8B030D-6E8A-4147-A177-3AD203B41FA5}">
                      <a16:colId xmlns:a16="http://schemas.microsoft.com/office/drawing/2014/main" val="690891374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3373130609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3890401127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3445057222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4224751584"/>
                    </a:ext>
                  </a:extLst>
                </a:gridCol>
                <a:gridCol w="635859">
                  <a:extLst>
                    <a:ext uri="{9D8B030D-6E8A-4147-A177-3AD203B41FA5}">
                      <a16:colId xmlns:a16="http://schemas.microsoft.com/office/drawing/2014/main" val="3733535119"/>
                    </a:ext>
                  </a:extLst>
                </a:gridCol>
                <a:gridCol w="625435">
                  <a:extLst>
                    <a:ext uri="{9D8B030D-6E8A-4147-A177-3AD203B41FA5}">
                      <a16:colId xmlns:a16="http://schemas.microsoft.com/office/drawing/2014/main" val="3631311023"/>
                    </a:ext>
                  </a:extLst>
                </a:gridCol>
              </a:tblGrid>
              <a:tr h="12403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757235"/>
                  </a:ext>
                </a:extLst>
              </a:tr>
              <a:tr h="379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572807"/>
                  </a:ext>
                </a:extLst>
              </a:tr>
              <a:tr h="16279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9.957.788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9.957.788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1.860.638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041170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6.274.259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6.274.259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1.411.453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822117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2.389.263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2.389.263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288.074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222749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1.113.990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1.113.990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157.664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794376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102.600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102.600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25.650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023531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Superior de la Hípica Nacional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102.600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102.600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25.650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18499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573.300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573.300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34985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 y Servicio Exterior - RREE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573.300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573.300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413223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391.148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391.148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88.030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776775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Fiscal Autónomo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391.148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391.148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88.030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551172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46.942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46.942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43.984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93,7%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93,7%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288076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de Acción Financiera de Sudamérica contra el Lavado de Activos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43.984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43.984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43.984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8664"/>
                  </a:ext>
                </a:extLst>
              </a:tr>
              <a:tr h="2480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Convención sobre Asistencia Administrativa Mutua en Materia Fiscal-OCDE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2.958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2.958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873472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180.276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180.276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3.447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067568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63.550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63.550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462692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38.680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38.680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394560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78.046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78.046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411123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28477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587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3609" y="831257"/>
            <a:ext cx="805083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06: UNIDAD ADMINISTRADORA DE LOS TRIBUNALES TRIBUTARIOS Y ADUANERO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2E43D64F-667C-4C3B-BB5F-800E04B13461}"/>
              </a:ext>
            </a:extLst>
          </p:cNvPr>
          <p:cNvSpPr txBox="1">
            <a:spLocks/>
          </p:cNvSpPr>
          <p:nvPr/>
        </p:nvSpPr>
        <p:spPr>
          <a:xfrm>
            <a:off x="553609" y="1705684"/>
            <a:ext cx="794092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18E559E-0DEC-4D80-88F5-FCCC8069A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618698"/>
              </p:ext>
            </p:extLst>
          </p:nvPr>
        </p:nvGraphicFramePr>
        <p:xfrm>
          <a:off x="553608" y="2036047"/>
          <a:ext cx="8050841" cy="2113217"/>
        </p:xfrm>
        <a:graphic>
          <a:graphicData uri="http://schemas.openxmlformats.org/drawingml/2006/table">
            <a:tbl>
              <a:tblPr/>
              <a:tblGrid>
                <a:gridCol w="269801">
                  <a:extLst>
                    <a:ext uri="{9D8B030D-6E8A-4147-A177-3AD203B41FA5}">
                      <a16:colId xmlns:a16="http://schemas.microsoft.com/office/drawing/2014/main" val="958477605"/>
                    </a:ext>
                  </a:extLst>
                </a:gridCol>
                <a:gridCol w="269801">
                  <a:extLst>
                    <a:ext uri="{9D8B030D-6E8A-4147-A177-3AD203B41FA5}">
                      <a16:colId xmlns:a16="http://schemas.microsoft.com/office/drawing/2014/main" val="967848111"/>
                    </a:ext>
                  </a:extLst>
                </a:gridCol>
                <a:gridCol w="269801">
                  <a:extLst>
                    <a:ext uri="{9D8B030D-6E8A-4147-A177-3AD203B41FA5}">
                      <a16:colId xmlns:a16="http://schemas.microsoft.com/office/drawing/2014/main" val="1475134782"/>
                    </a:ext>
                  </a:extLst>
                </a:gridCol>
                <a:gridCol w="3043345">
                  <a:extLst>
                    <a:ext uri="{9D8B030D-6E8A-4147-A177-3AD203B41FA5}">
                      <a16:colId xmlns:a16="http://schemas.microsoft.com/office/drawing/2014/main" val="1791987964"/>
                    </a:ext>
                  </a:extLst>
                </a:gridCol>
                <a:gridCol w="723065">
                  <a:extLst>
                    <a:ext uri="{9D8B030D-6E8A-4147-A177-3AD203B41FA5}">
                      <a16:colId xmlns:a16="http://schemas.microsoft.com/office/drawing/2014/main" val="2304594778"/>
                    </a:ext>
                  </a:extLst>
                </a:gridCol>
                <a:gridCol w="723065">
                  <a:extLst>
                    <a:ext uri="{9D8B030D-6E8A-4147-A177-3AD203B41FA5}">
                      <a16:colId xmlns:a16="http://schemas.microsoft.com/office/drawing/2014/main" val="2553475798"/>
                    </a:ext>
                  </a:extLst>
                </a:gridCol>
                <a:gridCol w="723065">
                  <a:extLst>
                    <a:ext uri="{9D8B030D-6E8A-4147-A177-3AD203B41FA5}">
                      <a16:colId xmlns:a16="http://schemas.microsoft.com/office/drawing/2014/main" val="2279867641"/>
                    </a:ext>
                  </a:extLst>
                </a:gridCol>
                <a:gridCol w="723065">
                  <a:extLst>
                    <a:ext uri="{9D8B030D-6E8A-4147-A177-3AD203B41FA5}">
                      <a16:colId xmlns:a16="http://schemas.microsoft.com/office/drawing/2014/main" val="4201465514"/>
                    </a:ext>
                  </a:extLst>
                </a:gridCol>
                <a:gridCol w="658312">
                  <a:extLst>
                    <a:ext uri="{9D8B030D-6E8A-4147-A177-3AD203B41FA5}">
                      <a16:colId xmlns:a16="http://schemas.microsoft.com/office/drawing/2014/main" val="1679892226"/>
                    </a:ext>
                  </a:extLst>
                </a:gridCol>
                <a:gridCol w="647521">
                  <a:extLst>
                    <a:ext uri="{9D8B030D-6E8A-4147-A177-3AD203B41FA5}">
                      <a16:colId xmlns:a16="http://schemas.microsoft.com/office/drawing/2014/main" val="93765355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86689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36698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9.903.788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9.903.788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2.288.906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409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1.596.473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1.596.473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378.494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1867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141.226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4437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8.159.420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8.159.420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1.889.139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3866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8.159.420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8.159.420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1.889.139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1859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Tribunales Tributarios y Aduaneros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8.159.420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8.159.420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1.889.139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1529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8884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5556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3900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5856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5520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865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900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74259" y="741953"/>
            <a:ext cx="7994264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07: SISTEMA INTEGRADO DE COMERCIO EXTERIOR (SICEX)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8391D0F3-1EAE-4F72-A168-90A7AD7987BB}"/>
              </a:ext>
            </a:extLst>
          </p:cNvPr>
          <p:cNvSpPr txBox="1">
            <a:spLocks/>
          </p:cNvSpPr>
          <p:nvPr/>
        </p:nvSpPr>
        <p:spPr>
          <a:xfrm>
            <a:off x="574259" y="1610173"/>
            <a:ext cx="7861205" cy="290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85EEA5B-7B10-4ADA-A044-22A93DE614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158378"/>
              </p:ext>
            </p:extLst>
          </p:nvPr>
        </p:nvGraphicFramePr>
        <p:xfrm>
          <a:off x="574259" y="1931184"/>
          <a:ext cx="7994263" cy="1593821"/>
        </p:xfrm>
        <a:graphic>
          <a:graphicData uri="http://schemas.openxmlformats.org/drawingml/2006/table">
            <a:tbl>
              <a:tblPr/>
              <a:tblGrid>
                <a:gridCol w="267905">
                  <a:extLst>
                    <a:ext uri="{9D8B030D-6E8A-4147-A177-3AD203B41FA5}">
                      <a16:colId xmlns:a16="http://schemas.microsoft.com/office/drawing/2014/main" val="3156523310"/>
                    </a:ext>
                  </a:extLst>
                </a:gridCol>
                <a:gridCol w="267905">
                  <a:extLst>
                    <a:ext uri="{9D8B030D-6E8A-4147-A177-3AD203B41FA5}">
                      <a16:colId xmlns:a16="http://schemas.microsoft.com/office/drawing/2014/main" val="1601760270"/>
                    </a:ext>
                  </a:extLst>
                </a:gridCol>
                <a:gridCol w="267905">
                  <a:extLst>
                    <a:ext uri="{9D8B030D-6E8A-4147-A177-3AD203B41FA5}">
                      <a16:colId xmlns:a16="http://schemas.microsoft.com/office/drawing/2014/main" val="3322788148"/>
                    </a:ext>
                  </a:extLst>
                </a:gridCol>
                <a:gridCol w="3021960">
                  <a:extLst>
                    <a:ext uri="{9D8B030D-6E8A-4147-A177-3AD203B41FA5}">
                      <a16:colId xmlns:a16="http://schemas.microsoft.com/office/drawing/2014/main" val="466357929"/>
                    </a:ext>
                  </a:extLst>
                </a:gridCol>
                <a:gridCol w="717983">
                  <a:extLst>
                    <a:ext uri="{9D8B030D-6E8A-4147-A177-3AD203B41FA5}">
                      <a16:colId xmlns:a16="http://schemas.microsoft.com/office/drawing/2014/main" val="3635141992"/>
                    </a:ext>
                  </a:extLst>
                </a:gridCol>
                <a:gridCol w="717983">
                  <a:extLst>
                    <a:ext uri="{9D8B030D-6E8A-4147-A177-3AD203B41FA5}">
                      <a16:colId xmlns:a16="http://schemas.microsoft.com/office/drawing/2014/main" val="2586300967"/>
                    </a:ext>
                  </a:extLst>
                </a:gridCol>
                <a:gridCol w="717983">
                  <a:extLst>
                    <a:ext uri="{9D8B030D-6E8A-4147-A177-3AD203B41FA5}">
                      <a16:colId xmlns:a16="http://schemas.microsoft.com/office/drawing/2014/main" val="2830653492"/>
                    </a:ext>
                  </a:extLst>
                </a:gridCol>
                <a:gridCol w="717983">
                  <a:extLst>
                    <a:ext uri="{9D8B030D-6E8A-4147-A177-3AD203B41FA5}">
                      <a16:colId xmlns:a16="http://schemas.microsoft.com/office/drawing/2014/main" val="757413280"/>
                    </a:ext>
                  </a:extLst>
                </a:gridCol>
                <a:gridCol w="653686">
                  <a:extLst>
                    <a:ext uri="{9D8B030D-6E8A-4147-A177-3AD203B41FA5}">
                      <a16:colId xmlns:a16="http://schemas.microsoft.com/office/drawing/2014/main" val="3869867113"/>
                    </a:ext>
                  </a:extLst>
                </a:gridCol>
                <a:gridCol w="642970">
                  <a:extLst>
                    <a:ext uri="{9D8B030D-6E8A-4147-A177-3AD203B41FA5}">
                      <a16:colId xmlns:a16="http://schemas.microsoft.com/office/drawing/2014/main" val="160846255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68999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49564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2.321.073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2.321.073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167.551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0444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374.130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374.130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79.462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5265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1.660.234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1.660.234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88.089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6667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968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037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Pesca y Acuicultura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9329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9683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429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4965</TotalTime>
  <Words>5102</Words>
  <Application>Microsoft Office PowerPoint</Application>
  <PresentationFormat>Presentación en pantalla (4:3)</PresentationFormat>
  <Paragraphs>3054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Arial</vt:lpstr>
      <vt:lpstr>Calibri</vt:lpstr>
      <vt:lpstr>2_Tema de Office</vt:lpstr>
      <vt:lpstr>EJECUCIÓN ACUMULADA DE GASTOS PRESUPUESTARIOS AL MES DE MARZO DE 2020 PARTIDA 08: MINISTERIO DE HACIENDA</vt:lpstr>
      <vt:lpstr>DISTRIBUCIÓN POR SUBTÍTULO DE GASTO Y CÁPITULO   PARTIDA 08 MINISTERIO DE HACIENDA</vt:lpstr>
      <vt:lpstr>Presentación de PowerPoint</vt:lpstr>
      <vt:lpstr>Presentación de PowerPoint</vt:lpstr>
      <vt:lpstr>EJECUCIÓN ACUMULADA DE GASTOS A MARZO DE 2020  PARTIDA 08 MINISTERIO DE HACIENDA</vt:lpstr>
      <vt:lpstr>EJECUCIÓN ACUMULADA DE GASTOS A MARZO DE 2020  PARTIDA 08 RESUMEN POR CAPÍTULOS</vt:lpstr>
      <vt:lpstr>EJECUCIÓN ACUMULADA DE GASTOS A MARZO DE 2020  PARTIDA 08. CAPÍTULO 01. PROGRAMA 01: SECRETARÍA Y ADMINISTRACIÓN GENERAL</vt:lpstr>
      <vt:lpstr>EJECUCIÓN ACUMULADA DE GASTOS A MARZO DE 2020  PARTIDA 08. CAPÍTULO 01. PROGRAMA 06: UNIDAD ADMINISTRADORA DE LOS TRIBUNALES TRIBUTARIOS Y ADUANERO</vt:lpstr>
      <vt:lpstr>EJECUCIÓN ACUMULADA DE GASTOS A MARZO DE 2020  PARTIDA 08. CAPÍTULO 01. PROGRAMA 07: SISTEMA INTEGRADO DE COMERCIO EXTERIOR (SICEX)</vt:lpstr>
      <vt:lpstr>EJECUCIÓN ACUMULADA DE GASTOS A MARZO DE 2020  PARTIDA 08. CAPÍTULO 01. PROGRAMA 08: PROGRAMA DE MODERNIZACIÓN SECTOR PÚBLICO</vt:lpstr>
      <vt:lpstr>EJECUCIÓN ACUMULADA DE GASTOS A MARZO DE 2020  PARTIDA 08. CAPÍTULO 01. PROGRAMA 09: PROGRAMA EXPORTACIÓN DE SERVICIOS</vt:lpstr>
      <vt:lpstr>EJECUCIÓN ACUMULADA DE GASTOS A MARZO DE 2020  PARTIDA 08. CAPÍTULO 02. PROGRAMA 01: DIRECCIÓN DE PRESUPUESTOS</vt:lpstr>
      <vt:lpstr>EJECUCIÓN ACUMULADA DE GASTOS A MARZO DE 2020  PARTIDA 08. CAPÍTULO 02. PROGRAMA 02: SISTEMA DE GESTIÓN FINANCIERA DEL ESTADO</vt:lpstr>
      <vt:lpstr>EJECUCIÓN ACUMULADA DE GASTOS A MARZO DE 2020  PARTIDA 08. CAPÍTULO 03. PROGRAMA 01: SERVICIO DE IMPUESTOS INTERNOS</vt:lpstr>
      <vt:lpstr>EJECUCIÓN ACUMULADA DE GASTOS A MARZO DE 2020  PARTIDA 08. CAPÍTULO 04. PROGRAMA 01: SERVICIO NACIONAL DE ADUANAS</vt:lpstr>
      <vt:lpstr>EJECUCIÓN ACUMULADA DE GASTOS A MARZO DE 2020  PARTIDA 08. CAPÍTULO 05. PROGRAMA 01: SERVICIO DE TESORERÍAS</vt:lpstr>
      <vt:lpstr>EJECUCIÓN ACUMULADA DE GASTOS A MARZO DE 2020  PARTIDA 08. CAPÍTULO 07. PROGRAMA 01: DIRECCIÓN DE COMPRAS Y CONTRATACIÓN PÚBLICA</vt:lpstr>
      <vt:lpstr>EJECUCIÓN ACUMULADA DE GASTOS A MARZO DE 2020  PARTIDA 08. CAPÍTULO 15. PROGRAMA 01: DIRECCIÓN NACIONAL DEL SERVICIO CIVIL</vt:lpstr>
      <vt:lpstr>EJECUCIÓN ACUMULADA DE GASTOS A MARZO DE 2020  PARTIDA 08. CAPÍTULO 16. PROGRAMA 01: UNIDAD DE ANÁLISIS FINANCIERO</vt:lpstr>
      <vt:lpstr>EJECUCIÓN ACUMULADA DE GASTOS A MARZO DE 2020  PARTIDA 08. CAPÍTULO 17. PROGRAMA 01: SUPERINTENDENCIA DE CASINOS DE JUEGO</vt:lpstr>
      <vt:lpstr>EJECUCIÓN ACUMULADA DE GASTOS A MARZO DE 2020  PARTIDA 08. CAPÍTULO 30. PROGRAMA 01: CONSEJO DE DEFENSA DEL ESTADO</vt:lpstr>
      <vt:lpstr>EJECUCIÓN ACUMULADA DE GASTOS A MARZO DE 2020  PARTIDA 08. CAPÍTULO 31. PROGRAMA 01: COMISIÓN PARA EL MERCADO FINANCIERO</vt:lpstr>
      <vt:lpstr>EJECUCIÓN ACUMULADA DE GASTOS A MARZO DE 2020  PARTIDA 08. CAPÍTULO 31. PROGRAMA 02: BANCOS E INSTITUCIONES FINANCIERAS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378</cp:revision>
  <cp:lastPrinted>2019-10-12T13:02:40Z</cp:lastPrinted>
  <dcterms:created xsi:type="dcterms:W3CDTF">2016-06-23T13:38:47Z</dcterms:created>
  <dcterms:modified xsi:type="dcterms:W3CDTF">2020-07-09T20:13:08Z</dcterms:modified>
</cp:coreProperties>
</file>