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C-4E41-82C5-CE726E4F66EA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C-4E41-82C5-CE726E4F66EA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1C-4E41-82C5-CE726E4F66EA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1C-4E41-82C5-CE726E4F66EA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1C-4E41-82C5-CE726E4F66EA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1C-4E41-82C5-CE726E4F66EA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1C-4E41-82C5-CE726E4F66EA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1C-4E41-82C5-CE726E4F6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18'!$D$31:$F$31</c:f>
              <c:numCache>
                <c:formatCode>0.0%</c:formatCode>
                <c:ptCount val="3"/>
                <c:pt idx="0">
                  <c:v>3.7889061600072542E-2</c:v>
                </c:pt>
                <c:pt idx="1">
                  <c:v>6.1304216727145394E-2</c:v>
                </c:pt>
                <c:pt idx="2">
                  <c:v>8.4761043958671928E-2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1C-4E41-82C5-CE726E4F66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303363242385387E-2"/>
          <c:y val="0.12279158739624951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69-4670-87FF-5BE13151D7A6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69-4670-87FF-5BE13151D7A6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142051168837538E-2"/>
                  <c:y val="-4.08422205858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69-4670-87FF-5BE13151D7A6}"/>
                </c:ext>
              </c:extLst>
            </c:dLbl>
            <c:dLbl>
              <c:idx val="1"/>
              <c:layout>
                <c:manualLayout>
                  <c:x val="-5.0186982441148324E-2"/>
                  <c:y val="-4.50703296588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69-4670-87FF-5BE13151D7A6}"/>
                </c:ext>
              </c:extLst>
            </c:dLbl>
            <c:dLbl>
              <c:idx val="2"/>
              <c:layout>
                <c:manualLayout>
                  <c:x val="-4.7748031496063027E-2"/>
                  <c:y val="-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69-4670-87FF-5BE13151D7A6}"/>
                </c:ext>
              </c:extLst>
            </c:dLbl>
            <c:dLbl>
              <c:idx val="3"/>
              <c:layout>
                <c:manualLayout>
                  <c:x val="-5.1679586563307456E-2"/>
                  <c:y val="-4.040405208970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69-4670-87FF-5BE13151D7A6}"/>
                </c:ext>
              </c:extLst>
            </c:dLbl>
            <c:dLbl>
              <c:idx val="4"/>
              <c:layout>
                <c:manualLayout>
                  <c:x val="-7.2351421188630569E-2"/>
                  <c:y val="-2.203857386711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69-4670-87FF-5BE13151D7A6}"/>
                </c:ext>
              </c:extLst>
            </c:dLbl>
            <c:dLbl>
              <c:idx val="5"/>
              <c:layout>
                <c:manualLayout>
                  <c:x val="-3.7209302325581471E-2"/>
                  <c:y val="4.040405208970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69-4670-87FF-5BE13151D7A6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69-4670-87FF-5BE13151D7A6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69-4670-87FF-5BE13151D7A6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69-4670-87FF-5BE13151D7A6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69-4670-87FF-5BE13151D7A6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69-4670-87FF-5BE13151D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18'!$D$25:$F$25</c:f>
              <c:numCache>
                <c:formatCode>0.0%</c:formatCode>
                <c:ptCount val="3"/>
                <c:pt idx="0">
                  <c:v>3.7889061600072542E-2</c:v>
                </c:pt>
                <c:pt idx="1">
                  <c:v>9.9193278327217943E-2</c:v>
                </c:pt>
                <c:pt idx="2">
                  <c:v>0.18336291878350555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E69-4670-87FF-5BE13151D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06-07-2020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50CB2A-19E5-4337-8112-B0500E1BC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37129"/>
              </p:ext>
            </p:extLst>
          </p:nvPr>
        </p:nvGraphicFramePr>
        <p:xfrm>
          <a:off x="539551" y="1869968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750488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20172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59985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6029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78079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78247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58115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216416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223295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492281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706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445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35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44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11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63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60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67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1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42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00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47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64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12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00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7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9F0CBD-8660-46B8-9409-515CD87F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18782"/>
              </p:ext>
            </p:extLst>
          </p:nvPr>
        </p:nvGraphicFramePr>
        <p:xfrm>
          <a:off x="539551" y="1827957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65295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99255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260317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45051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5794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47152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95343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16654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756681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223595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5508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30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30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11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81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26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07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48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0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54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71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7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82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91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03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8A93DA-B11C-4599-BE80-2791AE3D0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51986"/>
              </p:ext>
            </p:extLst>
          </p:nvPr>
        </p:nvGraphicFramePr>
        <p:xfrm>
          <a:off x="527056" y="1636351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46132973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884107547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801930734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61738319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71601906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72376439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82558161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236178977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445460717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63767755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0418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1262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8.334.814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27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974.579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2261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6529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76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766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837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950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469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7800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078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769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434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990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453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642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2928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5.420.088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837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5.420.088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098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4971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796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037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4.441.770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680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26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808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5494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4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3851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908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886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074E60-7117-4DD0-9D1C-5111BA1AF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36424"/>
              </p:ext>
            </p:extLst>
          </p:nvPr>
        </p:nvGraphicFramePr>
        <p:xfrm>
          <a:off x="541944" y="1671519"/>
          <a:ext cx="7973407" cy="3975599"/>
        </p:xfrm>
        <a:graphic>
          <a:graphicData uri="http://schemas.openxmlformats.org/drawingml/2006/table">
            <a:tbl>
              <a:tblPr/>
              <a:tblGrid>
                <a:gridCol w="267206">
                  <a:extLst>
                    <a:ext uri="{9D8B030D-6E8A-4147-A177-3AD203B41FA5}">
                      <a16:colId xmlns:a16="http://schemas.microsoft.com/office/drawing/2014/main" val="2378950917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1185731058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599937196"/>
                    </a:ext>
                  </a:extLst>
                </a:gridCol>
                <a:gridCol w="3014075">
                  <a:extLst>
                    <a:ext uri="{9D8B030D-6E8A-4147-A177-3AD203B41FA5}">
                      <a16:colId xmlns:a16="http://schemas.microsoft.com/office/drawing/2014/main" val="3781089268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023383105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906966649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4186536229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1715931967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2401355363"/>
                    </a:ext>
                  </a:extLst>
                </a:gridCol>
                <a:gridCol w="641293">
                  <a:extLst>
                    <a:ext uri="{9D8B030D-6E8A-4147-A177-3AD203B41FA5}">
                      <a16:colId xmlns:a16="http://schemas.microsoft.com/office/drawing/2014/main" val="37738128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697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2335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92.695.930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14.284.832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0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164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89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69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84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89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4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24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20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41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62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5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09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30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050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7.941.431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82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7.941.431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0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7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04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33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02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26.070.353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7.264.859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36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08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29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85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03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8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FF7095-3829-4683-A302-4797D7C0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73188"/>
              </p:ext>
            </p:extLst>
          </p:nvPr>
        </p:nvGraphicFramePr>
        <p:xfrm>
          <a:off x="581041" y="1659192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424960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91189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81744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79061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0687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58175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74479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34678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47057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92443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130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736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10.709.545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44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30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15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3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76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16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72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47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2.234.308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4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2.234.308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59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80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24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28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7.386.457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60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7.386.457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34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96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9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52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83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332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54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28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00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27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69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77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02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3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9CFF3A-32AF-48EF-B0A3-B03E21A10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16430"/>
              </p:ext>
            </p:extLst>
          </p:nvPr>
        </p:nvGraphicFramePr>
        <p:xfrm>
          <a:off x="557672" y="1694787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226926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052668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55717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281050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38908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3331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08681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29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752788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642940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069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561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21.449.486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84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34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5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3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4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95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57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10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73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85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94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79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9.748.415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35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9.748.415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23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9.748.415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85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2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67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31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5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67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546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55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55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62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58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57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81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9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0" y="717064"/>
            <a:ext cx="7862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FFE9EC-AAB9-4B56-8256-D983863F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84594"/>
              </p:ext>
            </p:extLst>
          </p:nvPr>
        </p:nvGraphicFramePr>
        <p:xfrm>
          <a:off x="525997" y="1614121"/>
          <a:ext cx="7862427" cy="4351325"/>
        </p:xfrm>
        <a:graphic>
          <a:graphicData uri="http://schemas.openxmlformats.org/drawingml/2006/table">
            <a:tbl>
              <a:tblPr/>
              <a:tblGrid>
                <a:gridCol w="263487">
                  <a:extLst>
                    <a:ext uri="{9D8B030D-6E8A-4147-A177-3AD203B41FA5}">
                      <a16:colId xmlns:a16="http://schemas.microsoft.com/office/drawing/2014/main" val="2065583930"/>
                    </a:ext>
                  </a:extLst>
                </a:gridCol>
                <a:gridCol w="263487">
                  <a:extLst>
                    <a:ext uri="{9D8B030D-6E8A-4147-A177-3AD203B41FA5}">
                      <a16:colId xmlns:a16="http://schemas.microsoft.com/office/drawing/2014/main" val="1826999348"/>
                    </a:ext>
                  </a:extLst>
                </a:gridCol>
                <a:gridCol w="263487">
                  <a:extLst>
                    <a:ext uri="{9D8B030D-6E8A-4147-A177-3AD203B41FA5}">
                      <a16:colId xmlns:a16="http://schemas.microsoft.com/office/drawing/2014/main" val="363518053"/>
                    </a:ext>
                  </a:extLst>
                </a:gridCol>
                <a:gridCol w="2972122">
                  <a:extLst>
                    <a:ext uri="{9D8B030D-6E8A-4147-A177-3AD203B41FA5}">
                      <a16:colId xmlns:a16="http://schemas.microsoft.com/office/drawing/2014/main" val="918814990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3453234752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1564748030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3335225384"/>
                    </a:ext>
                  </a:extLst>
                </a:gridCol>
                <a:gridCol w="706143">
                  <a:extLst>
                    <a:ext uri="{9D8B030D-6E8A-4147-A177-3AD203B41FA5}">
                      <a16:colId xmlns:a16="http://schemas.microsoft.com/office/drawing/2014/main" val="2538978103"/>
                    </a:ext>
                  </a:extLst>
                </a:gridCol>
                <a:gridCol w="642906">
                  <a:extLst>
                    <a:ext uri="{9D8B030D-6E8A-4147-A177-3AD203B41FA5}">
                      <a16:colId xmlns:a16="http://schemas.microsoft.com/office/drawing/2014/main" val="2641864496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225135725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78645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45958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57.764.156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9676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2.239.867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622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213.223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5370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2625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378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103.468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1034680,0%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1034680,0%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7125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2020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103.468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1034680,0%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1034680,0%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9887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2673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0985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0433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08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4.568.439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1444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4.568.439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1965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21.237.697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4531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21.237.697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3311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21.237.697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0757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29.394.963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0632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29.394.963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9305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57.614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1790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6.425.060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7199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2342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6.337.637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8556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8.197.720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7239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3720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911.209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9887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964.831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4722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6.494.483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3974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5013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139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4855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3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02289"/>
            <a:ext cx="78602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EF66CC-CAB4-41FA-B630-762CE5525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78743"/>
              </p:ext>
            </p:extLst>
          </p:nvPr>
        </p:nvGraphicFramePr>
        <p:xfrm>
          <a:off x="528176" y="1591488"/>
          <a:ext cx="7860251" cy="4351346"/>
        </p:xfrm>
        <a:graphic>
          <a:graphicData uri="http://schemas.openxmlformats.org/drawingml/2006/table">
            <a:tbl>
              <a:tblPr/>
              <a:tblGrid>
                <a:gridCol w="263413">
                  <a:extLst>
                    <a:ext uri="{9D8B030D-6E8A-4147-A177-3AD203B41FA5}">
                      <a16:colId xmlns:a16="http://schemas.microsoft.com/office/drawing/2014/main" val="312448278"/>
                    </a:ext>
                  </a:extLst>
                </a:gridCol>
                <a:gridCol w="263413">
                  <a:extLst>
                    <a:ext uri="{9D8B030D-6E8A-4147-A177-3AD203B41FA5}">
                      <a16:colId xmlns:a16="http://schemas.microsoft.com/office/drawing/2014/main" val="147188873"/>
                    </a:ext>
                  </a:extLst>
                </a:gridCol>
                <a:gridCol w="263413">
                  <a:extLst>
                    <a:ext uri="{9D8B030D-6E8A-4147-A177-3AD203B41FA5}">
                      <a16:colId xmlns:a16="http://schemas.microsoft.com/office/drawing/2014/main" val="2970565314"/>
                    </a:ext>
                  </a:extLst>
                </a:gridCol>
                <a:gridCol w="2971300">
                  <a:extLst>
                    <a:ext uri="{9D8B030D-6E8A-4147-A177-3AD203B41FA5}">
                      <a16:colId xmlns:a16="http://schemas.microsoft.com/office/drawing/2014/main" val="2986437100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val="1475228706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val="225685347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val="4273481768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val="1857101113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4249858431"/>
                    </a:ext>
                  </a:extLst>
                </a:gridCol>
                <a:gridCol w="632192">
                  <a:extLst>
                    <a:ext uri="{9D8B030D-6E8A-4147-A177-3AD203B41FA5}">
                      <a16:colId xmlns:a16="http://schemas.microsoft.com/office/drawing/2014/main" val="976783067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53872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59276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116.315.673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34.112.156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8343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1.263.471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969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93.809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630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3913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7388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9397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960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333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8706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6429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4879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3470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1.043.612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6063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1.043.612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948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14.495.811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1804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14.495.811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9980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14.495.811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678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17.212.724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0331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17.212.724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5614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429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639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4.613.688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9679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3823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5.338.748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7735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5.601.076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5420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9898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8983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231.490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8709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1584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2042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5462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8977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7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3FB4AB-20F2-4114-91F7-0AE9F06B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68438"/>
              </p:ext>
            </p:extLst>
          </p:nvPr>
        </p:nvGraphicFramePr>
        <p:xfrm>
          <a:off x="528176" y="1628800"/>
          <a:ext cx="7968550" cy="4107221"/>
        </p:xfrm>
        <a:graphic>
          <a:graphicData uri="http://schemas.openxmlformats.org/drawingml/2006/table">
            <a:tbl>
              <a:tblPr/>
              <a:tblGrid>
                <a:gridCol w="267043">
                  <a:extLst>
                    <a:ext uri="{9D8B030D-6E8A-4147-A177-3AD203B41FA5}">
                      <a16:colId xmlns:a16="http://schemas.microsoft.com/office/drawing/2014/main" val="1869019870"/>
                    </a:ext>
                  </a:extLst>
                </a:gridCol>
                <a:gridCol w="267043">
                  <a:extLst>
                    <a:ext uri="{9D8B030D-6E8A-4147-A177-3AD203B41FA5}">
                      <a16:colId xmlns:a16="http://schemas.microsoft.com/office/drawing/2014/main" val="1869941402"/>
                    </a:ext>
                  </a:extLst>
                </a:gridCol>
                <a:gridCol w="267043">
                  <a:extLst>
                    <a:ext uri="{9D8B030D-6E8A-4147-A177-3AD203B41FA5}">
                      <a16:colId xmlns:a16="http://schemas.microsoft.com/office/drawing/2014/main" val="2266382368"/>
                    </a:ext>
                  </a:extLst>
                </a:gridCol>
                <a:gridCol w="3012239">
                  <a:extLst>
                    <a:ext uri="{9D8B030D-6E8A-4147-A177-3AD203B41FA5}">
                      <a16:colId xmlns:a16="http://schemas.microsoft.com/office/drawing/2014/main" val="2596947170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697269099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64712184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4271396412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158211278"/>
                    </a:ext>
                  </a:extLst>
                </a:gridCol>
                <a:gridCol w="651584">
                  <a:extLst>
                    <a:ext uri="{9D8B030D-6E8A-4147-A177-3AD203B41FA5}">
                      <a16:colId xmlns:a16="http://schemas.microsoft.com/office/drawing/2014/main" val="3813642557"/>
                    </a:ext>
                  </a:extLst>
                </a:gridCol>
                <a:gridCol w="640902">
                  <a:extLst>
                    <a:ext uri="{9D8B030D-6E8A-4147-A177-3AD203B41FA5}">
                      <a16:colId xmlns:a16="http://schemas.microsoft.com/office/drawing/2014/main" val="39402508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227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276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46.058.906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61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94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45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06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02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69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73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94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02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69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14.914.317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01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14.914.317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35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14.914.317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53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23.660.982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23.660.982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2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08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6.541.340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68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22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30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9.453.514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28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01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804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14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17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87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11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59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44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28176" y="1412776"/>
            <a:ext cx="798717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D5847B-B8A1-468D-A991-59C12D67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84849"/>
              </p:ext>
            </p:extLst>
          </p:nvPr>
        </p:nvGraphicFramePr>
        <p:xfrm>
          <a:off x="547816" y="1736684"/>
          <a:ext cx="7967535" cy="423408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1312740928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156596728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465907823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3704470960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10691311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23538941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94974837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274878466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947550449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40796636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451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083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67.469.855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65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3.367.115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69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57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69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43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78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77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58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3.465.237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15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3.465.237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28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9.096.073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1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9.096.073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51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9.096.073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30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51.276.949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49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51.276.949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41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52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96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12.127.133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33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1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8.189.630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49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57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64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83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51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6.312.787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05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32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84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36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71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83254"/>
              </p:ext>
            </p:extLst>
          </p:nvPr>
        </p:nvGraphicFramePr>
        <p:xfrm>
          <a:off x="4644004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80762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5"/>
            <a:ext cx="8087648" cy="398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83737E-94CA-4E2E-A9FD-BB8BD84EE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10427"/>
              </p:ext>
            </p:extLst>
          </p:nvPr>
        </p:nvGraphicFramePr>
        <p:xfrm>
          <a:off x="533920" y="1641235"/>
          <a:ext cx="8070527" cy="4234085"/>
        </p:xfrm>
        <a:graphic>
          <a:graphicData uri="http://schemas.openxmlformats.org/drawingml/2006/table">
            <a:tbl>
              <a:tblPr/>
              <a:tblGrid>
                <a:gridCol w="270460">
                  <a:extLst>
                    <a:ext uri="{9D8B030D-6E8A-4147-A177-3AD203B41FA5}">
                      <a16:colId xmlns:a16="http://schemas.microsoft.com/office/drawing/2014/main" val="1043404072"/>
                    </a:ext>
                  </a:extLst>
                </a:gridCol>
                <a:gridCol w="270460">
                  <a:extLst>
                    <a:ext uri="{9D8B030D-6E8A-4147-A177-3AD203B41FA5}">
                      <a16:colId xmlns:a16="http://schemas.microsoft.com/office/drawing/2014/main" val="152884567"/>
                    </a:ext>
                  </a:extLst>
                </a:gridCol>
                <a:gridCol w="270460">
                  <a:extLst>
                    <a:ext uri="{9D8B030D-6E8A-4147-A177-3AD203B41FA5}">
                      <a16:colId xmlns:a16="http://schemas.microsoft.com/office/drawing/2014/main" val="1784640885"/>
                    </a:ext>
                  </a:extLst>
                </a:gridCol>
                <a:gridCol w="3050789">
                  <a:extLst>
                    <a:ext uri="{9D8B030D-6E8A-4147-A177-3AD203B41FA5}">
                      <a16:colId xmlns:a16="http://schemas.microsoft.com/office/drawing/2014/main" val="3513871812"/>
                    </a:ext>
                  </a:extLst>
                </a:gridCol>
                <a:gridCol w="724833">
                  <a:extLst>
                    <a:ext uri="{9D8B030D-6E8A-4147-A177-3AD203B41FA5}">
                      <a16:colId xmlns:a16="http://schemas.microsoft.com/office/drawing/2014/main" val="3138401776"/>
                    </a:ext>
                  </a:extLst>
                </a:gridCol>
                <a:gridCol w="724833">
                  <a:extLst>
                    <a:ext uri="{9D8B030D-6E8A-4147-A177-3AD203B41FA5}">
                      <a16:colId xmlns:a16="http://schemas.microsoft.com/office/drawing/2014/main" val="2400881586"/>
                    </a:ext>
                  </a:extLst>
                </a:gridCol>
                <a:gridCol w="724833">
                  <a:extLst>
                    <a:ext uri="{9D8B030D-6E8A-4147-A177-3AD203B41FA5}">
                      <a16:colId xmlns:a16="http://schemas.microsoft.com/office/drawing/2014/main" val="3770854209"/>
                    </a:ext>
                  </a:extLst>
                </a:gridCol>
                <a:gridCol w="724833">
                  <a:extLst>
                    <a:ext uri="{9D8B030D-6E8A-4147-A177-3AD203B41FA5}">
                      <a16:colId xmlns:a16="http://schemas.microsoft.com/office/drawing/2014/main" val="583917656"/>
                    </a:ext>
                  </a:extLst>
                </a:gridCol>
                <a:gridCol w="659922">
                  <a:extLst>
                    <a:ext uri="{9D8B030D-6E8A-4147-A177-3AD203B41FA5}">
                      <a16:colId xmlns:a16="http://schemas.microsoft.com/office/drawing/2014/main" val="3111163909"/>
                    </a:ext>
                  </a:extLst>
                </a:gridCol>
                <a:gridCol w="649104">
                  <a:extLst>
                    <a:ext uri="{9D8B030D-6E8A-4147-A177-3AD203B41FA5}">
                      <a16:colId xmlns:a16="http://schemas.microsoft.com/office/drawing/2014/main" val="42852300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73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513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47.521.628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41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61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7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47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6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9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8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74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56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54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6.671.925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736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6.671.925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11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73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35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70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31.826.871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47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31.826.871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80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7.144.955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388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6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15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8.908.876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11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17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4.228.761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57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02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6.349.690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2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26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75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36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0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19516"/>
            <a:ext cx="802865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2" y="1344186"/>
            <a:ext cx="8028655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E2F5A1-8C2B-426A-A261-8988CCF9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61895"/>
              </p:ext>
            </p:extLst>
          </p:nvPr>
        </p:nvGraphicFramePr>
        <p:xfrm>
          <a:off x="557672" y="1683027"/>
          <a:ext cx="8028652" cy="4107221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3807110786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3972735982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1150661664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2027340107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966665874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8943399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274121664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124385244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2275877022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18416656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9395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196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33.642.622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01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93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78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41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33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0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892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68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55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37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44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4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12.347.314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29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12.347.314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23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12.347.314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9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17.134.360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6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17.134.360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8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3.195.487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43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44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3.510.965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41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8.212.271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65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16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37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29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74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94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56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9" y="702907"/>
            <a:ext cx="79724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3" y="1309061"/>
            <a:ext cx="7957678" cy="357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0DBFF7-D4E3-4764-B553-616AD21AF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17014"/>
              </p:ext>
            </p:extLst>
          </p:nvPr>
        </p:nvGraphicFramePr>
        <p:xfrm>
          <a:off x="550299" y="1658323"/>
          <a:ext cx="7957681" cy="3726629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2775051861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52188342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596899104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956603806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277197581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678626359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50014995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6802589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709743306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8936576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078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290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8.280.233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95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89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14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32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03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3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46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9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24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1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32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49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4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20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5.454.222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93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5.454.222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37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79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79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38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09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56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7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86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8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26912"/>
            <a:ext cx="805815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E53B08-56C5-46DE-9840-AA352E0FA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48317"/>
              </p:ext>
            </p:extLst>
          </p:nvPr>
        </p:nvGraphicFramePr>
        <p:xfrm>
          <a:off x="557672" y="1630994"/>
          <a:ext cx="8058151" cy="4107221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3037820348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657246757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297438077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10476233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691300926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267233789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862970852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761853700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38878946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6436414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37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797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62.658.583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9.665.036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85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9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07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78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44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02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69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871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27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90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65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64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1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16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20.432.543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01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20.432.543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34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66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15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18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15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71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56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2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59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5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22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8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4509CB-03DD-425D-BBBC-3F30895A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80440"/>
              </p:ext>
            </p:extLst>
          </p:nvPr>
        </p:nvGraphicFramePr>
        <p:xfrm>
          <a:off x="535072" y="1609365"/>
          <a:ext cx="7719522" cy="4459027"/>
        </p:xfrm>
        <a:graphic>
          <a:graphicData uri="http://schemas.openxmlformats.org/drawingml/2006/table">
            <a:tbl>
              <a:tblPr/>
              <a:tblGrid>
                <a:gridCol w="258698">
                  <a:extLst>
                    <a:ext uri="{9D8B030D-6E8A-4147-A177-3AD203B41FA5}">
                      <a16:colId xmlns:a16="http://schemas.microsoft.com/office/drawing/2014/main" val="3116270172"/>
                    </a:ext>
                  </a:extLst>
                </a:gridCol>
                <a:gridCol w="258698">
                  <a:extLst>
                    <a:ext uri="{9D8B030D-6E8A-4147-A177-3AD203B41FA5}">
                      <a16:colId xmlns:a16="http://schemas.microsoft.com/office/drawing/2014/main" val="1123913724"/>
                    </a:ext>
                  </a:extLst>
                </a:gridCol>
                <a:gridCol w="258698">
                  <a:extLst>
                    <a:ext uri="{9D8B030D-6E8A-4147-A177-3AD203B41FA5}">
                      <a16:colId xmlns:a16="http://schemas.microsoft.com/office/drawing/2014/main" val="332778744"/>
                    </a:ext>
                  </a:extLst>
                </a:gridCol>
                <a:gridCol w="2918102">
                  <a:extLst>
                    <a:ext uri="{9D8B030D-6E8A-4147-A177-3AD203B41FA5}">
                      <a16:colId xmlns:a16="http://schemas.microsoft.com/office/drawing/2014/main" val="705918055"/>
                    </a:ext>
                  </a:extLst>
                </a:gridCol>
                <a:gridCol w="693308">
                  <a:extLst>
                    <a:ext uri="{9D8B030D-6E8A-4147-A177-3AD203B41FA5}">
                      <a16:colId xmlns:a16="http://schemas.microsoft.com/office/drawing/2014/main" val="2917274369"/>
                    </a:ext>
                  </a:extLst>
                </a:gridCol>
                <a:gridCol w="693308">
                  <a:extLst>
                    <a:ext uri="{9D8B030D-6E8A-4147-A177-3AD203B41FA5}">
                      <a16:colId xmlns:a16="http://schemas.microsoft.com/office/drawing/2014/main" val="2757874679"/>
                    </a:ext>
                  </a:extLst>
                </a:gridCol>
                <a:gridCol w="693308">
                  <a:extLst>
                    <a:ext uri="{9D8B030D-6E8A-4147-A177-3AD203B41FA5}">
                      <a16:colId xmlns:a16="http://schemas.microsoft.com/office/drawing/2014/main" val="223664971"/>
                    </a:ext>
                  </a:extLst>
                </a:gridCol>
                <a:gridCol w="693308">
                  <a:extLst>
                    <a:ext uri="{9D8B030D-6E8A-4147-A177-3AD203B41FA5}">
                      <a16:colId xmlns:a16="http://schemas.microsoft.com/office/drawing/2014/main" val="2103018762"/>
                    </a:ext>
                  </a:extLst>
                </a:gridCol>
                <a:gridCol w="631221">
                  <a:extLst>
                    <a:ext uri="{9D8B030D-6E8A-4147-A177-3AD203B41FA5}">
                      <a16:colId xmlns:a16="http://schemas.microsoft.com/office/drawing/2014/main" val="4175966270"/>
                    </a:ext>
                  </a:extLst>
                </a:gridCol>
                <a:gridCol w="620873">
                  <a:extLst>
                    <a:ext uri="{9D8B030D-6E8A-4147-A177-3AD203B41FA5}">
                      <a16:colId xmlns:a16="http://schemas.microsoft.com/office/drawing/2014/main" val="1204852705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60539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171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102.901.674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1523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5.252.611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9545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444.856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103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811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4737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6743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3916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033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726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0840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25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033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6.424.503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38473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6.424.503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9073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25.586.349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7020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25.586.349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9421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25.586.349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7919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4423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3457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57.163.433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5190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57.163.433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811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7242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8606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17.078.204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6978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166.460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2469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11.945.567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0644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21.584.398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449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701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152.977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1291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252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6.003.024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2706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9939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4859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176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1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D177F1-ED29-4D2D-9CEB-4A9977D65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677055"/>
              </p:ext>
            </p:extLst>
          </p:nvPr>
        </p:nvGraphicFramePr>
        <p:xfrm>
          <a:off x="566359" y="1714089"/>
          <a:ext cx="8011281" cy="4351327"/>
        </p:xfrm>
        <a:graphic>
          <a:graphicData uri="http://schemas.openxmlformats.org/drawingml/2006/table">
            <a:tbl>
              <a:tblPr/>
              <a:tblGrid>
                <a:gridCol w="268474">
                  <a:extLst>
                    <a:ext uri="{9D8B030D-6E8A-4147-A177-3AD203B41FA5}">
                      <a16:colId xmlns:a16="http://schemas.microsoft.com/office/drawing/2014/main" val="1332211286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1109557121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1623420021"/>
                    </a:ext>
                  </a:extLst>
                </a:gridCol>
                <a:gridCol w="3028394">
                  <a:extLst>
                    <a:ext uri="{9D8B030D-6E8A-4147-A177-3AD203B41FA5}">
                      <a16:colId xmlns:a16="http://schemas.microsoft.com/office/drawing/2014/main" val="3867092471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199647781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1731573679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715470190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2024806572"/>
                    </a:ext>
                  </a:extLst>
                </a:gridCol>
                <a:gridCol w="655078">
                  <a:extLst>
                    <a:ext uri="{9D8B030D-6E8A-4147-A177-3AD203B41FA5}">
                      <a16:colId xmlns:a16="http://schemas.microsoft.com/office/drawing/2014/main" val="2833449078"/>
                    </a:ext>
                  </a:extLst>
                </a:gridCol>
                <a:gridCol w="644339">
                  <a:extLst>
                    <a:ext uri="{9D8B030D-6E8A-4147-A177-3AD203B41FA5}">
                      <a16:colId xmlns:a16="http://schemas.microsoft.com/office/drawing/2014/main" val="2737570009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88095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410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12.860.867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4024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434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294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263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049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713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858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456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857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74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816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688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1.442.121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0537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1.442.121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488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895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985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418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10.670.497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87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10.670.497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639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889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2.662.803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960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518.918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374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5.124.274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295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202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2.355.427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347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0889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499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188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529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6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806512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2" y="1358974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BE41F3-1904-47F6-9C11-DF65626CB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1394"/>
              </p:ext>
            </p:extLst>
          </p:nvPr>
        </p:nvGraphicFramePr>
        <p:xfrm>
          <a:off x="557672" y="1706979"/>
          <a:ext cx="8067466" cy="3980357"/>
        </p:xfrm>
        <a:graphic>
          <a:graphicData uri="http://schemas.openxmlformats.org/drawingml/2006/table">
            <a:tbl>
              <a:tblPr/>
              <a:tblGrid>
                <a:gridCol w="270358">
                  <a:extLst>
                    <a:ext uri="{9D8B030D-6E8A-4147-A177-3AD203B41FA5}">
                      <a16:colId xmlns:a16="http://schemas.microsoft.com/office/drawing/2014/main" val="1382144394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1359956548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2119159150"/>
                    </a:ext>
                  </a:extLst>
                </a:gridCol>
                <a:gridCol w="3049630">
                  <a:extLst>
                    <a:ext uri="{9D8B030D-6E8A-4147-A177-3AD203B41FA5}">
                      <a16:colId xmlns:a16="http://schemas.microsoft.com/office/drawing/2014/main" val="1456513077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427701999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1680575179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3474539995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1216650187"/>
                    </a:ext>
                  </a:extLst>
                </a:gridCol>
                <a:gridCol w="659672">
                  <a:extLst>
                    <a:ext uri="{9D8B030D-6E8A-4147-A177-3AD203B41FA5}">
                      <a16:colId xmlns:a16="http://schemas.microsoft.com/office/drawing/2014/main" val="3388000397"/>
                    </a:ext>
                  </a:extLst>
                </a:gridCol>
                <a:gridCol w="648858">
                  <a:extLst>
                    <a:ext uri="{9D8B030D-6E8A-4147-A177-3AD203B41FA5}">
                      <a16:colId xmlns:a16="http://schemas.microsoft.com/office/drawing/2014/main" val="28989715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674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033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84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94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78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10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18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87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25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37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19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33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92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62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43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49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2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8.151.966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41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8.151.966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6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57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7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79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7.434.424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97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7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83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19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81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52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5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99704"/>
            <a:ext cx="7903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B85D9F-9DBF-4457-9A0D-F3C840440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35606"/>
              </p:ext>
            </p:extLst>
          </p:nvPr>
        </p:nvGraphicFramePr>
        <p:xfrm>
          <a:off x="577137" y="168531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856136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70133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040671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693254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30105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98240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9876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11194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526165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40327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230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351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6.647.923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89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99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3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64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5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987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5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68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72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5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9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1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4.081.458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10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4.081.458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89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65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02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23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6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08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449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98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92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5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03131"/>
              </p:ext>
            </p:extLst>
          </p:nvPr>
        </p:nvGraphicFramePr>
        <p:xfrm>
          <a:off x="1475656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24462"/>
              </p:ext>
            </p:extLst>
          </p:nvPr>
        </p:nvGraphicFramePr>
        <p:xfrm>
          <a:off x="1308143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C0DB2E-D843-4CB4-842C-98DDB6072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2070"/>
              </p:ext>
            </p:extLst>
          </p:nvPr>
        </p:nvGraphicFramePr>
        <p:xfrm>
          <a:off x="552159" y="1903516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609349211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922347798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108036312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282819243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045722969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87491407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38514123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116629264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13680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57742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3.033.558.708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18.086.480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556.242.179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5856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39.711.312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2097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3.331.346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0815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3112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875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15.035.403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107044,0%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107044,0%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1660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329.084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974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6473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453.119.895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55.050.269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3176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120.681.352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8187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1.565.313.692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7.636.480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317.528.262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7107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3.695.801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5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307743-6C44-4DF2-824B-E7B91D3FF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74128"/>
              </p:ext>
            </p:extLst>
          </p:nvPr>
        </p:nvGraphicFramePr>
        <p:xfrm>
          <a:off x="484630" y="1779401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209230303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774451667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79040871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09554435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09251028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1765109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7748747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351721384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47729981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108075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2117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57.817.483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1135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54.970.230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85692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1.801.466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29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1.045.787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514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5.164.719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096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9116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92.695.930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13.488.577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14.284.832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4574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10.709.545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0665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21.449.486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9245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57.764.156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44662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116.315.673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34.112.156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83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46.058.906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506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67.469.855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7536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47.521.628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891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33.642.622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5440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8.280.233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2054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62.658.583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9.665.036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4254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102.901.674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5524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12.860.867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6973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11.556.244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8136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6.647.923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F3241C-21A0-4C70-B3D9-0F914A7C4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54576"/>
              </p:ext>
            </p:extLst>
          </p:nvPr>
        </p:nvGraphicFramePr>
        <p:xfrm>
          <a:off x="539550" y="1704698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791994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69173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352980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5092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74100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9146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4797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74988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40776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057274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291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6642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54.970.230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817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14.161.286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046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590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716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146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155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729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31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901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467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516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866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07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682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309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150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504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485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617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43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506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088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063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77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320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16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836D70-EEB8-47FC-8E63-A803328B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93969"/>
              </p:ext>
            </p:extLst>
          </p:nvPr>
        </p:nvGraphicFramePr>
        <p:xfrm>
          <a:off x="530448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232037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628057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95739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295523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60784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63292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65633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35883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975695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94759942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4959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034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26.623.899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064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26.623.899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528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017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908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624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983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041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641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348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061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17.154.481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435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6.141.762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229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868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373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908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8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36712"/>
            <a:ext cx="783527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05215" y="1539672"/>
            <a:ext cx="7835274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EC13E8-727C-4CED-8042-3F70C552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08536"/>
              </p:ext>
            </p:extLst>
          </p:nvPr>
        </p:nvGraphicFramePr>
        <p:xfrm>
          <a:off x="537295" y="1853347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326633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497452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80771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997680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95482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2889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69383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45476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286489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633733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286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54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91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52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30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26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9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52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81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68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9793</Words>
  <Application>Microsoft Office PowerPoint</Application>
  <PresentationFormat>Presentación en pantalla (4:3)</PresentationFormat>
  <Paragraphs>6163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MARZO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MARZO DE 2020  PARTIDA 18 MINISTERIO DE VIVIENDA Y URBANISMO</vt:lpstr>
      <vt:lpstr>EJECUCIÓN ACUMULADA DE GASTOS A MARZO DE 2020  PARTIDA 18 RESUMEN POR CAPÍTULOS</vt:lpstr>
      <vt:lpstr>EJECUCIÓN ACUMULADA DE GASTOS A MARZO DE 2020  PARTIDA 18. CAPÍTULO 01. PROGRAMA 01: SUBSECRETARÍA DE VIVIENDA Y URBANISMO</vt:lpstr>
      <vt:lpstr>EJECUCIÓN ACUMULADA DE GASTOS A MARZO DE 2020  PARTIDA 18. CAPÍTULO 01. PROGRAMA 01: SUBSECRETARÍA DE VIVIENDA Y URBANISMO</vt:lpstr>
      <vt:lpstr>EJECUCIÓN ACUMULADA DE GASTOS A MARZO DE 2020  PARTIDA 18. CAPÍTULO 01. PROGRAMA 02: ASENTAMIENTOS PRECARIOS</vt:lpstr>
      <vt:lpstr>EJECUCIÓN ACUMULADA DE GASTOS A MARZO DE 2020  PARTIDA 18. CAPÍTULO 01. PROGRAMA 04: RECUPERACIÓN DE BARRIOS</vt:lpstr>
      <vt:lpstr>EJECUCIÓN ACUMULADA DE GASTOS A MARZO DE 2020  PARTIDA 18. CAPÍTULO 02. PROGRAMA 01: PARQUE METROPOLITANO</vt:lpstr>
      <vt:lpstr>EJECUCIÓN ACUMULADA DE GASTOS A MARZO DE 2020  PARTIDA 18. CAPÍTULO 21. PROGRAMA 01: SERVIU I REGIÓN</vt:lpstr>
      <vt:lpstr>EJECUCIÓN ACUMULADA DE GASTOS A MARZO DE 2020  PARTIDA 18. CAPÍTULO 22. PROGRAMA 01: SERVIU II REGIÓN</vt:lpstr>
      <vt:lpstr>EJECUCIÓN ACUMULADA DE GASTOS A MARZO DE 2020  PARTIDA 18. CAPÍTULO 23. PROGRAMA 01: SERVIU III REGIÓN</vt:lpstr>
      <vt:lpstr>EJECUCIÓN ACUMULADA DE GASTOS A MARZO DE 2020  PARTIDA 18. CAPÍTULO 24. PROGRAMA 01: SERVIU IV REGIÓN</vt:lpstr>
      <vt:lpstr>EJECUCIÓN ACUMULADA DE GASTOS A MARZO DE 2020  PARTIDA 18. CAPÍTULO 25. PROGRAMA 01: SERVIU V REGIÓN</vt:lpstr>
      <vt:lpstr>EJECUCIÓN ACUMULADA DE GASTOS A MARZO DE 2020  PARTIDA 18. CAPÍTULO 26. PROGRAMA 01: SERVIU VI REGIÓN</vt:lpstr>
      <vt:lpstr>EJECUCIÓN ACUMULADA DE GASTOS A MARZO DE 2020  PARTIDA 18. CAPÍTULO 27. PROGRAMA 01: SERVIU VII REGIÓN</vt:lpstr>
      <vt:lpstr>EJECUCIÓN ACUMULADA DE GASTOS A MARZO DE 2020  PARTIDA 18. CAPÍTULO 28. PROGRAMA 01: SERVIU VIII REGIÓN</vt:lpstr>
      <vt:lpstr>EJECUCIÓN ACUMULADA DE GASTOS A MARZO DE 2020  PARTIDA 18. CAPÍTULO 29. PROGRAMA 01: SERVIU IX REGIÓN</vt:lpstr>
      <vt:lpstr>EJECUCIÓN ACUMULADA DE GASTOS A MARZO DE 2020  PARTIDA 18. CAPÍTULO 30. PROGRAMA 01: SERVIU X REGIÓN</vt:lpstr>
      <vt:lpstr>EJECUCIÓN ACUMULADA DE GASTOS A MARZO DE 2020  PARTIDA 18. CAPÍTULO 31. PROGRAMA 01: SERVIU XI REGIÓN</vt:lpstr>
      <vt:lpstr>EJECUCIÓN ACUMULADA DE GASTOS A MARZO DE 2020  PARTIDA 18. CAPÍTULO 32. PROGRAMA 01: SERVIU XII REGIÓN</vt:lpstr>
      <vt:lpstr>EJECUCIÓN ACUMULADA DE GASTOS A MARZO DE 2020  PARTIDA 18. CAPÍTULO 33. PROGRAMA 01: SERVIU REGIÓN METROPOLITANA</vt:lpstr>
      <vt:lpstr>EJECUCIÓN ACUMULADA DE GASTOS A MARZO DE 2020  PARTIDA 18. CAPÍTULO 34. PROGRAMA 01: SERVIU XIV REGIÓN</vt:lpstr>
      <vt:lpstr>EJECUCIÓN ACUMULADA DE GASTOS A MARZO DE 2020  PARTIDA 18. CAPÍTULO 35. PROGRAMA 01: SERVIU XV REGIÓN</vt:lpstr>
      <vt:lpstr>EJECUCIÓN ACUMULADA DE GASTOS A MARZO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34</cp:revision>
  <dcterms:created xsi:type="dcterms:W3CDTF">2019-12-13T17:53:17Z</dcterms:created>
  <dcterms:modified xsi:type="dcterms:W3CDTF">2020-07-06T20:38:45Z</dcterms:modified>
</cp:coreProperties>
</file>