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4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56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../embeddings/oleObject1.bin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../embeddings/oleObject2.bin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oleObject" Target="../embeddings/oleObject3.bin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oleObject" Target="../embeddings/oleObject4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400" b="1" i="0" baseline="0">
                <a:effectLst/>
              </a:rPr>
              <a:t>Distribución Presupuesto Inicial por Subtítulos de Gasto</a:t>
            </a:r>
            <a:endParaRPr lang="es-CL" sz="1100">
              <a:effectLst/>
            </a:endParaRPr>
          </a:p>
        </c:rich>
      </c:tx>
      <c:layout>
        <c:manualLayout>
          <c:xMode val="edge"/>
          <c:yMode val="edge"/>
          <c:x val="0.18158303096125525"/>
          <c:y val="5.228757452351746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2.3402200116834922E-2"/>
          <c:y val="0.18318299855104406"/>
          <c:w val="0.97659779988316509"/>
          <c:h val="0.46417944327045185"/>
        </c:manualLayout>
      </c:layout>
      <c:pie3DChart>
        <c:varyColors val="1"/>
        <c:ser>
          <c:idx val="0"/>
          <c:order val="0"/>
          <c:tx>
            <c:strRef>
              <c:f>'[19.xlsx]Partida 19'!$D$61</c:f>
              <c:strCache>
                <c:ptCount val="1"/>
                <c:pt idx="0">
                  <c:v>Presupuesto Inicial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55E2-4957-BB7B-B195013DFACA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55E2-4957-BB7B-B195013DFACA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55E2-4957-BB7B-B195013DFACA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55E2-4957-BB7B-B195013DFACA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A-3815-4256-BD0B-909E0FAC5642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AEDB-4CF6-A49D-552E4B51F1DD}"/>
              </c:ext>
            </c:extLst>
          </c:dPt>
          <c:dLbls>
            <c:dLbl>
              <c:idx val="0"/>
              <c:layout>
                <c:manualLayout>
                  <c:x val="-1.3215511070520573E-3"/>
                  <c:y val="1.018139259514623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5E2-4957-BB7B-B195013DFACA}"/>
                </c:ext>
              </c:extLst>
            </c:dLbl>
            <c:dLbl>
              <c:idx val="1"/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L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3-55E2-4957-BB7B-B195013DFACA}"/>
                </c:ext>
              </c:extLst>
            </c:dLbl>
            <c:dLbl>
              <c:idx val="2"/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L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5-55E2-4957-BB7B-B195013DFACA}"/>
                </c:ext>
              </c:extLst>
            </c:dLbl>
            <c:dLbl>
              <c:idx val="4"/>
              <c:layout>
                <c:manualLayout>
                  <c:x val="7.8864829396325456E-3"/>
                  <c:y val="5.4961358996792071E-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3815-4256-BD0B-909E0FAC5642}"/>
                </c:ext>
              </c:extLst>
            </c:dLbl>
            <c:dLbl>
              <c:idx val="5"/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L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B-AEDB-4CF6-A49D-552E4B51F1DD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'[19.xlsx]Partida 19'!$C$62:$C$67</c:f>
              <c:strCache>
                <c:ptCount val="6"/>
                <c:pt idx="0">
                  <c:v>GASTOS EN PERSONAL                                                              </c:v>
                </c:pt>
                <c:pt idx="1">
                  <c:v>TRANSFERENCIAS CORRIENTES                                                       </c:v>
                </c:pt>
                <c:pt idx="2">
                  <c:v>INICIATIVAS DE INVERSIÓN                                                        </c:v>
                </c:pt>
                <c:pt idx="3">
                  <c:v>PRÉSTAMOS                                                                       </c:v>
                </c:pt>
                <c:pt idx="4">
                  <c:v>TRANSFERENCIAS DE CAPITAL                                                       </c:v>
                </c:pt>
                <c:pt idx="5">
                  <c:v>OTROS</c:v>
                </c:pt>
              </c:strCache>
            </c:strRef>
          </c:cat>
          <c:val>
            <c:numRef>
              <c:f>'[19.xlsx]Partida 19'!$D$62:$D$67</c:f>
              <c:numCache>
                <c:formatCode>#,##0</c:formatCode>
                <c:ptCount val="6"/>
                <c:pt idx="0">
                  <c:v>44024807</c:v>
                </c:pt>
                <c:pt idx="1">
                  <c:v>799348553</c:v>
                </c:pt>
                <c:pt idx="2">
                  <c:v>69825831</c:v>
                </c:pt>
                <c:pt idx="3">
                  <c:v>17691318</c:v>
                </c:pt>
                <c:pt idx="4">
                  <c:v>169745807</c:v>
                </c:pt>
                <c:pt idx="5">
                  <c:v>74831675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0C6-4925-A867-A91C505DCBC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0"/>
        </c:dLbls>
      </c:pie3DChart>
      <c:spPr>
        <a:noFill/>
        <a:ln w="25400">
          <a:noFill/>
        </a:ln>
        <a:effectLst/>
      </c:spPr>
    </c:plotArea>
    <c:legend>
      <c:legendPos val="b"/>
      <c:layout>
        <c:manualLayout>
          <c:xMode val="edge"/>
          <c:yMode val="edge"/>
          <c:x val="0.30446819539407105"/>
          <c:y val="0.70288086694719887"/>
          <c:w val="0.38497878390201218"/>
          <c:h val="0.2210272496425751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  <c:extLst/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en-US" sz="1400" b="1" i="0" baseline="0">
                <a:effectLst/>
              </a:rPr>
              <a:t>Distribución Presupuesto Inicial por Capítulo</a:t>
            </a:r>
            <a:endParaRPr lang="es-CL" sz="1400">
              <a:effectLst/>
            </a:endParaRPr>
          </a:p>
        </c:rich>
      </c:tx>
      <c:layout>
        <c:manualLayout>
          <c:xMode val="edge"/>
          <c:yMode val="edge"/>
          <c:x val="0.22545849480413693"/>
          <c:y val="5.297086813047827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effectLst/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plotArea>
      <c:layout>
        <c:manualLayout>
          <c:layoutTarget val="inner"/>
          <c:xMode val="edge"/>
          <c:yMode val="edge"/>
          <c:x val="0.20085419775273633"/>
          <c:y val="0.18573430353726109"/>
          <c:w val="0.65407960517206598"/>
          <c:h val="0.510817489277255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'[19.xlsx]Partida 19'!$L$61</c:f>
              <c:strCache>
                <c:ptCount val="1"/>
                <c:pt idx="0">
                  <c:v>Presupuesto Inicial</c:v>
                </c:pt>
              </c:strCache>
            </c:strRef>
          </c:tx>
          <c:spPr>
            <a:gradFill>
              <a:gsLst>
                <a:gs pos="0">
                  <a:schemeClr val="accent1"/>
                </a:gs>
                <a:gs pos="100000">
                  <a:schemeClr val="accent1">
                    <a:lumMod val="84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'[19.xlsx]Partida 19'!$K$62:$K$64</c:f>
              <c:strCache>
                <c:ptCount val="3"/>
                <c:pt idx="0">
                  <c:v>SEC. Y ADM. GRAL. DE TRAN</c:v>
                </c:pt>
                <c:pt idx="1">
                  <c:v>SUB. DE TELEC</c:v>
                </c:pt>
                <c:pt idx="2">
                  <c:v>JUNTA DE AERONÁUTICA CIVIL</c:v>
                </c:pt>
              </c:strCache>
            </c:strRef>
          </c:cat>
          <c:val>
            <c:numRef>
              <c:f>'[19.xlsx]Partida 19'!$L$62:$L$64</c:f>
              <c:numCache>
                <c:formatCode>#,##0</c:formatCode>
                <c:ptCount val="3"/>
                <c:pt idx="0">
                  <c:v>16322177</c:v>
                </c:pt>
                <c:pt idx="1">
                  <c:v>65964847</c:v>
                </c:pt>
                <c:pt idx="2">
                  <c:v>1206138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C76-4C9C-9863-EBF6C57635BD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472190712"/>
        <c:axId val="472185224"/>
      </c:barChart>
      <c:catAx>
        <c:axId val="4721907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es-CL"/>
          </a:p>
        </c:txPr>
        <c:crossAx val="472185224"/>
        <c:crosses val="autoZero"/>
        <c:auto val="1"/>
        <c:lblAlgn val="ctr"/>
        <c:lblOffset val="100"/>
        <c:noMultiLvlLbl val="0"/>
      </c:catAx>
      <c:valAx>
        <c:axId val="472185224"/>
        <c:scaling>
          <c:orientation val="minMax"/>
        </c:scaling>
        <c:delete val="1"/>
        <c:axPos val="l"/>
        <c:numFmt formatCode="#,##0" sourceLinked="1"/>
        <c:majorTickMark val="none"/>
        <c:minorTickMark val="none"/>
        <c:tickLblPos val="nextTo"/>
        <c:crossAx val="4721907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ysClr val="window" lastClr="FFFFFF"/>
      </a:solidFill>
      <a:round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9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900" b="1"/>
              <a:t>% Ejecución Mensual  2018 - 2019 - 2020</a:t>
            </a:r>
          </a:p>
        </c:rich>
      </c:tx>
      <c:layout>
        <c:manualLayout>
          <c:xMode val="edge"/>
          <c:yMode val="edge"/>
          <c:x val="0.32193750000000004"/>
          <c:y val="3.952644885285378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sz="9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'[19.xlsx]Partida 19'!$C$28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'[19.xlsx]Partida 19'!$D$27:$O$27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'[19.xlsx]Partida 19'!$D$28:$O$28</c:f>
              <c:numCache>
                <c:formatCode>0.0%</c:formatCode>
                <c:ptCount val="12"/>
                <c:pt idx="0">
                  <c:v>5.2407244770723343E-3</c:v>
                </c:pt>
                <c:pt idx="1">
                  <c:v>7.3526678671776369E-2</c:v>
                </c:pt>
                <c:pt idx="2">
                  <c:v>8.9129304540418466E-2</c:v>
                </c:pt>
                <c:pt idx="3">
                  <c:v>9.0435502202660209E-2</c:v>
                </c:pt>
                <c:pt idx="4">
                  <c:v>6.7398394467530362E-2</c:v>
                </c:pt>
                <c:pt idx="5">
                  <c:v>8.0597572168019993E-2</c:v>
                </c:pt>
                <c:pt idx="6">
                  <c:v>6.9898710879534795E-2</c:v>
                </c:pt>
                <c:pt idx="7">
                  <c:v>6.7226411271847697E-2</c:v>
                </c:pt>
                <c:pt idx="8">
                  <c:v>0.12209019736443479</c:v>
                </c:pt>
                <c:pt idx="9">
                  <c:v>6.7952295897146159E-2</c:v>
                </c:pt>
                <c:pt idx="10">
                  <c:v>7.0517792721152578E-2</c:v>
                </c:pt>
                <c:pt idx="11">
                  <c:v>0.17440913071448971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444-47F2-83BA-39194F3BF6A4}"/>
            </c:ext>
          </c:extLst>
        </c:ser>
        <c:ser>
          <c:idx val="2"/>
          <c:order val="1"/>
          <c:tx>
            <c:strRef>
              <c:f>'[19.xlsx]Partida 19'!$C$29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'[19.xlsx]Partida 19'!$D$27:$O$27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'[19.xlsx]Partida 19'!$D$29:$O$29</c:f>
              <c:numCache>
                <c:formatCode>0.0%</c:formatCode>
                <c:ptCount val="12"/>
                <c:pt idx="0">
                  <c:v>5.8254143514526048E-2</c:v>
                </c:pt>
                <c:pt idx="1">
                  <c:v>6.0591102186217556E-2</c:v>
                </c:pt>
                <c:pt idx="2">
                  <c:v>5.2666627071718153E-2</c:v>
                </c:pt>
                <c:pt idx="3">
                  <c:v>9.2144472697434324E-2</c:v>
                </c:pt>
                <c:pt idx="4">
                  <c:v>6.7095666783963684E-2</c:v>
                </c:pt>
                <c:pt idx="5">
                  <c:v>7.108816207969372E-2</c:v>
                </c:pt>
                <c:pt idx="6">
                  <c:v>7.5721523717805064E-2</c:v>
                </c:pt>
                <c:pt idx="7">
                  <c:v>7.1902092763366759E-2</c:v>
                </c:pt>
                <c:pt idx="8">
                  <c:v>0.10979937727321905</c:v>
                </c:pt>
                <c:pt idx="9">
                  <c:v>7.5197312820908691E-2</c:v>
                </c:pt>
                <c:pt idx="10">
                  <c:v>8.3465250183976825E-2</c:v>
                </c:pt>
                <c:pt idx="11">
                  <c:v>0.18781852822619885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3E0-4003-A1E7-B3A713426A09}"/>
            </c:ext>
          </c:extLst>
        </c:ser>
        <c:ser>
          <c:idx val="1"/>
          <c:order val="2"/>
          <c:tx>
            <c:strRef>
              <c:f>'[19.xlsx]Partida 19'!$C$30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'[19.xlsx]Partida 19'!$D$27:$O$27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'[19.xlsx]Partida 19'!$D$30:$F$30</c:f>
              <c:numCache>
                <c:formatCode>0.0%</c:formatCode>
                <c:ptCount val="3"/>
                <c:pt idx="0">
                  <c:v>9.4812575272963703E-2</c:v>
                </c:pt>
                <c:pt idx="1">
                  <c:v>6.1895570005217442E-2</c:v>
                </c:pt>
                <c:pt idx="2">
                  <c:v>7.3873503311175245E-2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3E0-4003-A1E7-B3A713426A09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472185616"/>
        <c:axId val="472192280"/>
      </c:barChart>
      <c:catAx>
        <c:axId val="4721856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160000" spcFirstLastPara="1" vertOverflow="ellipsis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472192280"/>
        <c:crosses val="autoZero"/>
        <c:auto val="1"/>
        <c:lblAlgn val="ctr"/>
        <c:lblOffset val="100"/>
        <c:noMultiLvlLbl val="0"/>
      </c:catAx>
      <c:valAx>
        <c:axId val="472192280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472185616"/>
        <c:crosses val="autoZero"/>
        <c:crossBetween val="between"/>
        <c:majorUnit val="5.000000000000001E-2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2067972922001867"/>
          <c:y val="0.9288275809354325"/>
          <c:w val="0.7277055497278645"/>
          <c:h val="5.250433996090973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900"/>
              <a:t>% Ejecución Acumulada  2018 - 2019 -2020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plotArea>
      <c:layout/>
      <c:lineChart>
        <c:grouping val="standard"/>
        <c:varyColors val="0"/>
        <c:ser>
          <c:idx val="2"/>
          <c:order val="0"/>
          <c:tx>
            <c:strRef>
              <c:f>'[19.xlsx]Partida 19'!$C$21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'[19.xlsx]Partida 19'!$D$20:$O$20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'[19.xlsx]Partida 19'!$D$21:$O$21</c:f>
              <c:numCache>
                <c:formatCode>0.0%</c:formatCode>
                <c:ptCount val="12"/>
                <c:pt idx="0">
                  <c:v>5.2407244770723343E-3</c:v>
                </c:pt>
                <c:pt idx="1">
                  <c:v>7.8766578492643485E-2</c:v>
                </c:pt>
                <c:pt idx="2">
                  <c:v>0.16664578429208379</c:v>
                </c:pt>
                <c:pt idx="3">
                  <c:v>0.2553096266554668</c:v>
                </c:pt>
                <c:pt idx="4">
                  <c:v>0.32270802112299718</c:v>
                </c:pt>
                <c:pt idx="5">
                  <c:v>0.4032925677354911</c:v>
                </c:pt>
                <c:pt idx="6">
                  <c:v>0.47633264064743197</c:v>
                </c:pt>
                <c:pt idx="7">
                  <c:v>0.54354023013170716</c:v>
                </c:pt>
                <c:pt idx="8">
                  <c:v>0.66563042749614199</c:v>
                </c:pt>
                <c:pt idx="9">
                  <c:v>0.73356882516130451</c:v>
                </c:pt>
                <c:pt idx="10">
                  <c:v>0.8039101248323075</c:v>
                </c:pt>
                <c:pt idx="11">
                  <c:v>0.98995159049860704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889-4252-8C0E-9712464EE9B3}"/>
            </c:ext>
          </c:extLst>
        </c:ser>
        <c:ser>
          <c:idx val="0"/>
          <c:order val="1"/>
          <c:tx>
            <c:strRef>
              <c:f>'[19.xlsx]Partida 19'!$C$22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ln w="34925" cap="rnd">
              <a:solidFill>
                <a:schemeClr val="accent1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'[19.xlsx]Partida 19'!$D$20:$O$20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'[19.xlsx]Partida 19'!$D$22:$O$22</c:f>
              <c:numCache>
                <c:formatCode>0.0%</c:formatCode>
                <c:ptCount val="12"/>
                <c:pt idx="0">
                  <c:v>5.8254143514526048E-2</c:v>
                </c:pt>
                <c:pt idx="1">
                  <c:v>0.1188452457007436</c:v>
                </c:pt>
                <c:pt idx="2">
                  <c:v>0.17149624961177792</c:v>
                </c:pt>
                <c:pt idx="3">
                  <c:v>0.25632959553173268</c:v>
                </c:pt>
                <c:pt idx="4">
                  <c:v>0.32342526231569635</c:v>
                </c:pt>
                <c:pt idx="5">
                  <c:v>0.39451342439539006</c:v>
                </c:pt>
                <c:pt idx="6">
                  <c:v>0.46972993291169934</c:v>
                </c:pt>
                <c:pt idx="7">
                  <c:v>0.54119900836142287</c:v>
                </c:pt>
                <c:pt idx="8">
                  <c:v>0.64097002736080655</c:v>
                </c:pt>
                <c:pt idx="9">
                  <c:v>0.71616734018171524</c:v>
                </c:pt>
                <c:pt idx="10">
                  <c:v>0.79752757953428799</c:v>
                </c:pt>
                <c:pt idx="11">
                  <c:v>0.96938186863210096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C2E-47F8-AE60-779EAFDE8B03}"/>
            </c:ext>
          </c:extLst>
        </c:ser>
        <c:ser>
          <c:idx val="1"/>
          <c:order val="2"/>
          <c:tx>
            <c:strRef>
              <c:f>'[19.xlsx]Partida 19'!$C$23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ln w="34925" cap="rnd">
              <a:solidFill>
                <a:schemeClr val="accent2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dLbls>
            <c:dLbl>
              <c:idx val="0"/>
              <c:layout>
                <c:manualLayout>
                  <c:x val="-3.5306334371754955E-2"/>
                  <c:y val="-5.5992985445681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C2E-47F8-AE60-779EAFDE8B03}"/>
                </c:ext>
              </c:extLst>
            </c:dLbl>
            <c:dLbl>
              <c:idx val="1"/>
              <c:layout>
                <c:manualLayout>
                  <c:x val="-4.984423676012463E-2"/>
                  <c:y val="-5.5992985445681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C2E-47F8-AE60-779EAFDE8B03}"/>
                </c:ext>
              </c:extLst>
            </c:dLbl>
            <c:dLbl>
              <c:idx val="2"/>
              <c:layout>
                <c:manualLayout>
                  <c:x val="-4.9844236760124609E-2"/>
                  <c:y val="-5.24934238553265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C2E-47F8-AE60-779EAFDE8B03}"/>
                </c:ext>
              </c:extLst>
            </c:dLbl>
            <c:dLbl>
              <c:idx val="3"/>
              <c:layout>
                <c:manualLayout>
                  <c:x val="-4.9844236760124651E-2"/>
                  <c:y val="-5.24934238553265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CC2E-47F8-AE60-779EAFDE8B03}"/>
                </c:ext>
              </c:extLst>
            </c:dLbl>
            <c:dLbl>
              <c:idx val="4"/>
              <c:layout>
                <c:manualLayout>
                  <c:x val="-6.230529595015584E-2"/>
                  <c:y val="-4.54943006746162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CC2E-47F8-AE60-779EAFDE8B0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'[19.xlsx]Partida 19'!$D$20:$O$20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'[19.xlsx]Partida 19'!$D$23:$F$23</c:f>
              <c:numCache>
                <c:formatCode>0.0%</c:formatCode>
                <c:ptCount val="3"/>
                <c:pt idx="0">
                  <c:v>9.4812575272963703E-2</c:v>
                </c:pt>
                <c:pt idx="1">
                  <c:v>0.15670814527818114</c:v>
                </c:pt>
                <c:pt idx="2">
                  <c:v>0.2305816485893564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CC2E-47F8-AE60-779EAFDE8B0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41580456"/>
        <c:axId val="441581632"/>
      </c:lineChart>
      <c:catAx>
        <c:axId val="4415804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040000" spcFirstLastPara="1" vertOverflow="ellipsis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441581632"/>
        <c:crosses val="autoZero"/>
        <c:auto val="1"/>
        <c:lblAlgn val="ctr"/>
        <c:lblOffset val="100"/>
        <c:noMultiLvlLbl val="0"/>
      </c:catAx>
      <c:valAx>
        <c:axId val="441581632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441580456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>
      <a:effectLst/>
    </cs:defRPr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68000">
            <a:schemeClr val="lt1">
              <a:lumMod val="85000"/>
            </a:schemeClr>
          </a:gs>
          <a:gs pos="100000">
            <a:schemeClr val="lt1"/>
          </a:gs>
        </a:gsLst>
        <a:lin ang="5400000" scaled="1"/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lt1"/>
    </cs:fontRef>
    <cs:spPr/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gradFill>
          <a:gsLst>
            <a:gs pos="0">
              <a:schemeClr val="phClr"/>
            </a:gs>
            <a:gs pos="100000">
              <a:schemeClr val="phClr">
                <a:lumMod val="84000"/>
              </a:schemeClr>
            </a:gs>
          </a:gsLst>
          <a:lin ang="5400000" scaled="1"/>
        </a:gra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kern="1200">
      <a:effectLst/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dk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34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49B0BB-DAEA-4294-8F5D-644D9B6AA320}" type="datetimeFigureOut">
              <a:rPr lang="es-CL" smtClean="0"/>
              <a:t>14-09-2020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3B5AD7-33DB-4F9D-B183-4D2571C8C7D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079101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7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806B4-B249-4572-92FA-08D85FAE2870}" type="datetimeFigureOut">
              <a:rPr lang="es-CL" smtClean="0"/>
              <a:t>14-09-2020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086D3-1F3F-437A-94A2-E11E3C90C33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043706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806B4-B249-4572-92FA-08D85FAE2870}" type="datetimeFigureOut">
              <a:rPr lang="es-CL" smtClean="0"/>
              <a:t>14-09-2020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086D3-1F3F-437A-94A2-E11E3C90C33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889492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806B4-B249-4572-92FA-08D85FAE2870}" type="datetimeFigureOut">
              <a:rPr lang="es-CL" smtClean="0"/>
              <a:t>14-09-2020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086D3-1F3F-437A-94A2-E11E3C90C33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443767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14-09-2020</a:t>
            </a:fld>
            <a:endParaRPr lang="es-CL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754436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806B4-B249-4572-92FA-08D85FAE2870}" type="datetimeFigureOut">
              <a:rPr lang="es-CL" smtClean="0"/>
              <a:t>14-09-2020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086D3-1F3F-437A-94A2-E11E3C90C33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879905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806B4-B249-4572-92FA-08D85FAE2870}" type="datetimeFigureOut">
              <a:rPr lang="es-CL" smtClean="0"/>
              <a:t>14-09-2020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086D3-1F3F-437A-94A2-E11E3C90C33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191401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806B4-B249-4572-92FA-08D85FAE2870}" type="datetimeFigureOut">
              <a:rPr lang="es-CL" smtClean="0"/>
              <a:t>14-09-2020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086D3-1F3F-437A-94A2-E11E3C90C33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864134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806B4-B249-4572-92FA-08D85FAE2870}" type="datetimeFigureOut">
              <a:rPr lang="es-CL" smtClean="0"/>
              <a:t>14-09-2020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086D3-1F3F-437A-94A2-E11E3C90C33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657024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806B4-B249-4572-92FA-08D85FAE2870}" type="datetimeFigureOut">
              <a:rPr lang="es-CL" smtClean="0"/>
              <a:t>14-09-2020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086D3-1F3F-437A-94A2-E11E3C90C33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895161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806B4-B249-4572-92FA-08D85FAE2870}" type="datetimeFigureOut">
              <a:rPr lang="es-CL" smtClean="0"/>
              <a:t>14-09-2020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086D3-1F3F-437A-94A2-E11E3C90C33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006080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806B4-B249-4572-92FA-08D85FAE2870}" type="datetimeFigureOut">
              <a:rPr lang="es-CL" smtClean="0"/>
              <a:t>14-09-2020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086D3-1F3F-437A-94A2-E11E3C90C33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438207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806B4-B249-4572-92FA-08D85FAE2870}" type="datetimeFigureOut">
              <a:rPr lang="es-CL" smtClean="0"/>
              <a:t>14-09-2020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086D3-1F3F-437A-94A2-E11E3C90C33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517050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B806B4-B249-4572-92FA-08D85FAE2870}" type="datetimeFigureOut">
              <a:rPr lang="es-CL" smtClean="0"/>
              <a:t>14-09-2020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2086D3-1F3F-437A-94A2-E11E3C90C33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54854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solidFill>
                  <a:prstClr val="black"/>
                </a:solidFill>
              </a:rPr>
              <a:t>EJECUCIÓN ACUMULADA DE GASTOS PRESUPUESTARIOS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AL MES DE MARZO DE 2020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PARTIDA 19:</a:t>
            </a:r>
            <a:br>
              <a:rPr lang="es-CL" sz="2400" b="1" cap="all" dirty="0">
                <a:latin typeface="+mn-lt"/>
              </a:rPr>
            </a:br>
            <a:r>
              <a:rPr lang="es-CL" sz="2000" b="1" dirty="0">
                <a:latin typeface="+mn-lt"/>
              </a:rPr>
              <a:t>MINISTERIO DE TRANSPORTES Y TELECOMUNICACIONES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42040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abril 2020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  <p:pic>
        <p:nvPicPr>
          <p:cNvPr id="7310" name="Picture 14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678" y="548680"/>
            <a:ext cx="5156702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7930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71255" y="5304592"/>
            <a:ext cx="8096961" cy="284648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389484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19. CAPÍTULO 01. PROGRAMA 03: TRANSANTIAGO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7052978"/>
              </p:ext>
            </p:extLst>
          </p:nvPr>
        </p:nvGraphicFramePr>
        <p:xfrm>
          <a:off x="473178" y="1986583"/>
          <a:ext cx="8151956" cy="3026592"/>
        </p:xfrm>
        <a:graphic>
          <a:graphicData uri="http://schemas.openxmlformats.org/drawingml/2006/table">
            <a:tbl>
              <a:tblPr/>
              <a:tblGrid>
                <a:gridCol w="8167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16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16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3357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671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671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671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671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139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73568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1552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7808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56.624.912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56.624.912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2.180.700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35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4.179.024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4.179.024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1.010.538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35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4.166.990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4.166.990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600.793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35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164.160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164.160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44.967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35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164.160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164.160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44.967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35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48.014.138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48.014.138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35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Estudios Básicos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3.078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735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48.011.060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48.011.060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735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99.600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99.600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524.402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526,5%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735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Externa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95.000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735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735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524.402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52440,2%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844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797072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3794" y="4941168"/>
            <a:ext cx="8171666" cy="301523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19. CAPÍTULO 01. PROGRAMA 04: UNIDAD OPERATIVA DE CONTROL DE TRÁNSITO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4755530"/>
              </p:ext>
            </p:extLst>
          </p:nvPr>
        </p:nvGraphicFramePr>
        <p:xfrm>
          <a:off x="538178" y="1868116"/>
          <a:ext cx="7962898" cy="2809875"/>
        </p:xfrm>
        <a:graphic>
          <a:graphicData uri="http://schemas.openxmlformats.org/drawingml/2006/table">
            <a:tbl>
              <a:tblPr/>
              <a:tblGrid>
                <a:gridCol w="7977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47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47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701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777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9777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9777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9777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1442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5240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6725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14.979.665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14.979.665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777.140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2.978.900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2.978.900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712.253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783.730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783.730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61.923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6.736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6.736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6.736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6.736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66.690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66.690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2.369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3.078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17.442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17.442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46.170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46.170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2.369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11.141.609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11.141.609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11.141.609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11.141.609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23821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07697" y="5255768"/>
            <a:ext cx="8186654" cy="280986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24546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  <a:p>
            <a:endParaRPr lang="es-CL" sz="12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19. CAPÍTULO 01. PROGRAMA 05: FISCALIZACIÓN Y CONTROL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2351843"/>
              </p:ext>
            </p:extLst>
          </p:nvPr>
        </p:nvGraphicFramePr>
        <p:xfrm>
          <a:off x="538288" y="1777217"/>
          <a:ext cx="7962898" cy="3267075"/>
        </p:xfrm>
        <a:graphic>
          <a:graphicData uri="http://schemas.openxmlformats.org/drawingml/2006/table">
            <a:tbl>
              <a:tblPr/>
              <a:tblGrid>
                <a:gridCol w="7977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47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47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701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777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9777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9777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9777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1442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5240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6725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11.751.343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11.751.343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2.328.229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8.207.658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8.207.658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2.050.215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2.669.150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2.669.150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253.460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2.232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2.232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2.232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2.232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Observatorio de Seguridad Vial (SEGIB)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2.232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2.232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132.661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132.661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16.631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132.661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132.661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16.631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737.642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737.642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45.144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45.144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465.752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465.752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102.600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102.600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124.146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124.146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851077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61784" y="6084292"/>
            <a:ext cx="8242408" cy="264184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95534" y="125234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					</a:t>
            </a:r>
            <a:endParaRPr lang="es-CL" sz="16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19. CAPÍTULO 01. PROGRAMA 06: SUBSIDIO NACIONAL AL TRANSPORTE PÚBLICO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7120485"/>
              </p:ext>
            </p:extLst>
          </p:nvPr>
        </p:nvGraphicFramePr>
        <p:xfrm>
          <a:off x="461784" y="1608829"/>
          <a:ext cx="7962898" cy="4495800"/>
        </p:xfrm>
        <a:graphic>
          <a:graphicData uri="http://schemas.openxmlformats.org/drawingml/2006/table">
            <a:tbl>
              <a:tblPr/>
              <a:tblGrid>
                <a:gridCol w="7977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47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47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701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777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9777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9777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9777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1442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5240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6725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862.718.053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862.718.053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242.170.667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3.643.387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3.643.387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868.593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184.033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184.033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48.475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798.895.979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798.895.979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147.509.439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798.895.979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798.895.979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147.509.439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Subsidios al Transporte Regional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16.473.374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16.473.374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1.461.057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Nacional al Transporte Público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177.164.312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177.164.312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33.869.523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Transitorio - Transantiago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221.367.306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221.367.306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Transporte Público - Transantiago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233.665.490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233.665.490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112.178.859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Especial Adicional - Transantiago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150.225.497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150.225.497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156.978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156.978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43.092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43.092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113.886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113.886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6.668.999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6.668.999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6.668.999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6.668.999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53.166.677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53.166.677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6.912.701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6.912.701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Metro Regional de Valparaíso S.A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2.006.978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2.006.978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Trenes Metropolitanos S.A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1.077.504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1.077.504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FESUB Concepción S.A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3.828.219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3.828.219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46.253.976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46.253.976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Apoyo Regional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46.253.976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46.253.976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93.743.860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9374386,0%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93.743.860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9374386,0%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237757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85270" y="5504352"/>
            <a:ext cx="8119070" cy="308863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14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19. CAPÍTULO 01. PROGRAMA 07: PROGRAMA DESARROLLO LOGÍSTICO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7507871"/>
              </p:ext>
            </p:extLst>
          </p:nvPr>
        </p:nvGraphicFramePr>
        <p:xfrm>
          <a:off x="414339" y="1781668"/>
          <a:ext cx="8210794" cy="3519537"/>
        </p:xfrm>
        <a:graphic>
          <a:graphicData uri="http://schemas.openxmlformats.org/drawingml/2006/table">
            <a:tbl>
              <a:tblPr/>
              <a:tblGrid>
                <a:gridCol w="8226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38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38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5330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226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2261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2261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2261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666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9089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4602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0544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1.144.778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1.144.778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206.815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8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887.762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887.762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202.149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08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230.376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230.376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08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4.120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08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4.120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08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Comisión Interamericana de Puertos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4.120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08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08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20.520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20.520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2.256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08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08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5.130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908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14.364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14.364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908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908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028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21634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00186" y="5805187"/>
            <a:ext cx="8179767" cy="317774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15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389484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456347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19. CAPÍTULO 01. PROGRAMA 08: PROGRAMA DE VIALIDAD Y TRANSPORTE URBANO: SECTRA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5654115"/>
              </p:ext>
            </p:extLst>
          </p:nvPr>
        </p:nvGraphicFramePr>
        <p:xfrm>
          <a:off x="500186" y="1700807"/>
          <a:ext cx="8039102" cy="3553216"/>
        </p:xfrm>
        <a:graphic>
          <a:graphicData uri="http://schemas.openxmlformats.org/drawingml/2006/table">
            <a:tbl>
              <a:tblPr/>
              <a:tblGrid>
                <a:gridCol w="7985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49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49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4127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854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9854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9854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9854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1511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00181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3056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2738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6.594.515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6.594.515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640.823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01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2.237.789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2.237.789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559.162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01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811.237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811.237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70.147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01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55.404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55.404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11.003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01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9.234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9.234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01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6.156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6.156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01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40.014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40.014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11.003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001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3.488.085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3.488.085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001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Estudios Básicos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1.999.427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1.999.427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001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1.488.658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1.488.658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627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001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126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93685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29704" y="6259279"/>
            <a:ext cx="8163508" cy="279633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16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53308" y="1200918"/>
            <a:ext cx="8229600" cy="3600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					</a:t>
            </a:r>
            <a:endParaRPr lang="es-CL" sz="16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19. CAPÍTULO 02. PROGRAMA 01: SUBSECRETARÍA DE TELECOMUNICACIONES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3103128"/>
              </p:ext>
            </p:extLst>
          </p:nvPr>
        </p:nvGraphicFramePr>
        <p:xfrm>
          <a:off x="421672" y="1578614"/>
          <a:ext cx="7962898" cy="4498112"/>
        </p:xfrm>
        <a:graphic>
          <a:graphicData uri="http://schemas.openxmlformats.org/drawingml/2006/table">
            <a:tbl>
              <a:tblPr/>
              <a:tblGrid>
                <a:gridCol w="7977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47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47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701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777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9777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9777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9777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1442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54646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237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9588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65.964.847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65.964.847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4.679.197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46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8.508.734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8.508.734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2.112.248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46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894.368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894.368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307.048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46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387.623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387.623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9.614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546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387.623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387.623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9.614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546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Digitaliza Chile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387.623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387.623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9.614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546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546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546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546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813.515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813.515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3.057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546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92.340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92.340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546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9.131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9.131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546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564.300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564.300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546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28.728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28.728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546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119.016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119.016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546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513.000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513.000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546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513.000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513.000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546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17.691.318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17.691.318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546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 Anticipos a Contratistas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17.691.318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17.691.318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546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37.154.279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37.154.279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2.247.230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546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37.154.279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37.154.279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2.247.230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546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Desarrollo de las Telecomunicaciones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37.154.279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37.154.279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2.247.230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546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546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546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487343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92852" y="5658784"/>
            <a:ext cx="820148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17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					</a:t>
            </a:r>
            <a:endParaRPr lang="es-CL" sz="16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19. CAPÍTULO 03. PROGRAMA 01: JUNTA DE AERONÁUTICA CIVIL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B7CCCD74-A812-405A-A0A4-58D09AB1314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6356704"/>
              </p:ext>
            </p:extLst>
          </p:nvPr>
        </p:nvGraphicFramePr>
        <p:xfrm>
          <a:off x="414337" y="2038962"/>
          <a:ext cx="8210793" cy="2800350"/>
        </p:xfrm>
        <a:graphic>
          <a:graphicData uri="http://schemas.openxmlformats.org/drawingml/2006/table">
            <a:tbl>
              <a:tblPr/>
              <a:tblGrid>
                <a:gridCol w="830061">
                  <a:extLst>
                    <a:ext uri="{9D8B030D-6E8A-4147-A177-3AD203B41FA5}">
                      <a16:colId xmlns:a16="http://schemas.microsoft.com/office/drawing/2014/main" val="2191195130"/>
                    </a:ext>
                  </a:extLst>
                </a:gridCol>
                <a:gridCol w="306627">
                  <a:extLst>
                    <a:ext uri="{9D8B030D-6E8A-4147-A177-3AD203B41FA5}">
                      <a16:colId xmlns:a16="http://schemas.microsoft.com/office/drawing/2014/main" val="1020313235"/>
                    </a:ext>
                  </a:extLst>
                </a:gridCol>
                <a:gridCol w="306627">
                  <a:extLst>
                    <a:ext uri="{9D8B030D-6E8A-4147-A177-3AD203B41FA5}">
                      <a16:colId xmlns:a16="http://schemas.microsoft.com/office/drawing/2014/main" val="519109909"/>
                    </a:ext>
                  </a:extLst>
                </a:gridCol>
                <a:gridCol w="2703895">
                  <a:extLst>
                    <a:ext uri="{9D8B030D-6E8A-4147-A177-3AD203B41FA5}">
                      <a16:colId xmlns:a16="http://schemas.microsoft.com/office/drawing/2014/main" val="2704679135"/>
                    </a:ext>
                  </a:extLst>
                </a:gridCol>
                <a:gridCol w="830061">
                  <a:extLst>
                    <a:ext uri="{9D8B030D-6E8A-4147-A177-3AD203B41FA5}">
                      <a16:colId xmlns:a16="http://schemas.microsoft.com/office/drawing/2014/main" val="2577639980"/>
                    </a:ext>
                  </a:extLst>
                </a:gridCol>
                <a:gridCol w="830061">
                  <a:extLst>
                    <a:ext uri="{9D8B030D-6E8A-4147-A177-3AD203B41FA5}">
                      <a16:colId xmlns:a16="http://schemas.microsoft.com/office/drawing/2014/main" val="489610801"/>
                    </a:ext>
                  </a:extLst>
                </a:gridCol>
                <a:gridCol w="830061">
                  <a:extLst>
                    <a:ext uri="{9D8B030D-6E8A-4147-A177-3AD203B41FA5}">
                      <a16:colId xmlns:a16="http://schemas.microsoft.com/office/drawing/2014/main" val="1764893295"/>
                    </a:ext>
                  </a:extLst>
                </a:gridCol>
                <a:gridCol w="830061">
                  <a:extLst>
                    <a:ext uri="{9D8B030D-6E8A-4147-A177-3AD203B41FA5}">
                      <a16:colId xmlns:a16="http://schemas.microsoft.com/office/drawing/2014/main" val="1145618733"/>
                    </a:ext>
                  </a:extLst>
                </a:gridCol>
                <a:gridCol w="743339">
                  <a:extLst>
                    <a:ext uri="{9D8B030D-6E8A-4147-A177-3AD203B41FA5}">
                      <a16:colId xmlns:a16="http://schemas.microsoft.com/office/drawing/2014/main" val="2503969436"/>
                    </a:ext>
                  </a:extLst>
                </a:gridCol>
              </a:tblGrid>
              <a:tr h="15240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7890045"/>
                  </a:ext>
                </a:extLst>
              </a:tr>
              <a:tr h="466725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0652124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1.206.138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1.206.138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292.744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6800514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965.150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965.150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239.660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9590011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184.690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184.690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29.418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4306072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28.999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28.999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14.500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5320918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28.999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28.999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14.500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2877401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Convenio de Atención de Usuarios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28.999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28.999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14.500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7888328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25.299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25.299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9.166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1364579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1.693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3216855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4.104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4.104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5603772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11.973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11.973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9.166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521409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7.529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7.529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2543998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3227594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9896620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61252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6420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744048" y="5944195"/>
            <a:ext cx="7869559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 dirty="0"/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MARZO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 MINISTERIO DE TRANSPORTES Y TELECOMUNICACIONES</a:t>
            </a:r>
          </a:p>
        </p:txBody>
      </p:sp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52DDFA81-9B94-4E5F-989A-1115AA4239A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53954213"/>
              </p:ext>
            </p:extLst>
          </p:nvPr>
        </p:nvGraphicFramePr>
        <p:xfrm>
          <a:off x="414337" y="1607343"/>
          <a:ext cx="8210798" cy="39717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09865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06258" y="5877272"/>
            <a:ext cx="756084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MARZO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 MINISTERIO DE TRANSPORTES Y TELECOMUNICACIONES</a:t>
            </a:r>
          </a:p>
        </p:txBody>
      </p:sp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7BBF472B-4940-431F-99AC-6B3AC5D555A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43170251"/>
              </p:ext>
            </p:extLst>
          </p:nvPr>
        </p:nvGraphicFramePr>
        <p:xfrm>
          <a:off x="414336" y="1602580"/>
          <a:ext cx="8210799" cy="39146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311104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27584" y="5862250"/>
            <a:ext cx="7416824" cy="295454"/>
          </a:xfrm>
        </p:spPr>
        <p:txBody>
          <a:bodyPr/>
          <a:lstStyle/>
          <a:p>
            <a:pPr algn="ctr"/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MARZO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 MINISTERIO DE TRANSPORTES Y TELECOMUNICACIONES</a:t>
            </a:r>
          </a:p>
        </p:txBody>
      </p:sp>
      <p:graphicFrame>
        <p:nvGraphicFramePr>
          <p:cNvPr id="6" name="2 Gráfico">
            <a:extLst>
              <a:ext uri="{FF2B5EF4-FFF2-40B4-BE49-F238E27FC236}">
                <a16:creationId xmlns:a16="http://schemas.microsoft.com/office/drawing/2014/main" id="{07E64580-E7A6-4D61-803A-558CCE8D2DC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64027793"/>
              </p:ext>
            </p:extLst>
          </p:nvPr>
        </p:nvGraphicFramePr>
        <p:xfrm>
          <a:off x="414336" y="1628800"/>
          <a:ext cx="8210799" cy="40818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26420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83331" y="5944195"/>
            <a:ext cx="7272808" cy="365125"/>
          </a:xfrm>
        </p:spPr>
        <p:txBody>
          <a:bodyPr/>
          <a:lstStyle/>
          <a:p>
            <a:pPr algn="ctr"/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MARZO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 MINISTERIO DE TRANSPORTES Y TELECOMUNICACIONES</a:t>
            </a:r>
          </a:p>
        </p:txBody>
      </p:sp>
      <p:graphicFrame>
        <p:nvGraphicFramePr>
          <p:cNvPr id="6" name="1 Gráfico">
            <a:extLst>
              <a:ext uri="{FF2B5EF4-FFF2-40B4-BE49-F238E27FC236}">
                <a16:creationId xmlns:a16="http://schemas.microsoft.com/office/drawing/2014/main" id="{5DEE9E19-4B2C-479D-89DB-FF54FBE7F2B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51467585"/>
              </p:ext>
            </p:extLst>
          </p:nvPr>
        </p:nvGraphicFramePr>
        <p:xfrm>
          <a:off x="414336" y="1590653"/>
          <a:ext cx="8210799" cy="42146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328171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29201" y="5733256"/>
            <a:ext cx="8033281" cy="265534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 MINISTERIO DE TRANSPORTES Y TELECOMUNICACIONES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5988739"/>
              </p:ext>
            </p:extLst>
          </p:nvPr>
        </p:nvGraphicFramePr>
        <p:xfrm>
          <a:off x="683568" y="2023914"/>
          <a:ext cx="7202005" cy="3277298"/>
        </p:xfrm>
        <a:graphic>
          <a:graphicData uri="http://schemas.openxmlformats.org/drawingml/2006/table">
            <a:tbl>
              <a:tblPr/>
              <a:tblGrid>
                <a:gridCol w="8391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420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391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3919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3919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919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403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16681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3584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02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1.175.524.161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1.175.524.161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271.054.299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66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44.024.807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44.024.807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10.931.249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66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13.093.670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13.093.670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1.651.564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66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46.170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46.170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30.928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66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799.348.553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799.348.553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147.533.553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66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143.727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143.727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17.228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66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2.694.796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2.694.796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134.935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66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69.825.831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69.825.831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66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17.691.318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17.691.318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66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169.745.807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169.745.807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9.719.494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166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58.899.482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58.899.482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101.035.348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171,5%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847097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386224" y="5557801"/>
            <a:ext cx="8146217" cy="311150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4546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 RESUMEN POR CAPÍTULOS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2326051"/>
              </p:ext>
            </p:extLst>
          </p:nvPr>
        </p:nvGraphicFramePr>
        <p:xfrm>
          <a:off x="386223" y="1838621"/>
          <a:ext cx="8218225" cy="3390582"/>
        </p:xfrm>
        <a:graphic>
          <a:graphicData uri="http://schemas.openxmlformats.org/drawingml/2006/table">
            <a:tbl>
              <a:tblPr/>
              <a:tblGrid>
                <a:gridCol w="3302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02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625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851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851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851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851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5466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19584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9778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Programa Presupuestario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39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Y ADMINISTRACIÓN GENERAL DE TRANSPORTES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1.108.353.176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1.108.353.176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266.082.358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92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y Administración General de Transportes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16.322.177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16.322.177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3.553.025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58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Empresa de los Ferrocarriles del Estado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138.217.733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138.217.733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14.224.959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58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Transantiago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56.624.912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56.624.912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2.180.700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58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Unidad Operativa de Control de Tránsito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14.979.665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14.979.665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777.140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58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Fiscalización y Control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11.751.343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11.751.343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2.328.229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58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Nacional al Transporte Público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862.718.053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862.718.053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242.170.667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70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Desarrollo Logístico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1.144.778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1.144.778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206.815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58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Vialidad y Transporte Urbano: Sectra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6.594.515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6.594.515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640.823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448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TELECOMUNICACIONES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65.964.847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65.964.847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4.679.197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448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JUNTA DE AERONÁUTICA CIVIL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1.206.138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1.206.138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292.744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151724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79418" y="6223859"/>
            <a:ext cx="8088098" cy="26498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 dirty="0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386224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14338" y="456347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19. CAPÍTULO 01. PROGRAMA 01: SECRETARÍA Y ADMINISTRACIÓN GENERAL DE TRANSPORTE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8414695"/>
              </p:ext>
            </p:extLst>
          </p:nvPr>
        </p:nvGraphicFramePr>
        <p:xfrm>
          <a:off x="386224" y="1924844"/>
          <a:ext cx="8238912" cy="4168445"/>
        </p:xfrm>
        <a:graphic>
          <a:graphicData uri="http://schemas.openxmlformats.org/drawingml/2006/table">
            <a:tbl>
              <a:tblPr/>
              <a:tblGrid>
                <a:gridCol w="8254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9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491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6273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2543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2543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2543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2543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919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6387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1853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5080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16.322.177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16.322.177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3.553.025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38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12.416.403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12.416.403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3.176.431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38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3.169.096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3.169.096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277.890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38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46.170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46.170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30.928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38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46.170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46.170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30.928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638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29.600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29.600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638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29.600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29.600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638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Foro Internacional de Transporte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638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Unión Internacional de Transporte Público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638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638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638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638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654.588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654.588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53.894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638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52.326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52.326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23.943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638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410.400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410.400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638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3.078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638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41.040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41.040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1.166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638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147.744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147.744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27.582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741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13.880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1388,0%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638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13.880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1388,0%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638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468890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8" y="5490068"/>
            <a:ext cx="8240279" cy="277793"/>
          </a:xfrm>
        </p:spPr>
        <p:txBody>
          <a:bodyPr/>
          <a:lstStyle/>
          <a:p>
            <a:r>
              <a:rPr lang="es-CL" sz="1100" b="1" dirty="0"/>
              <a:t>Fuente</a:t>
            </a:r>
            <a:r>
              <a:rPr lang="es-CL" sz="110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2687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19. CAPÍTULO 01. PROGRAMA 02: EMPRESA DE LOS FERROCARRILES DEL ESTADO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4233648"/>
              </p:ext>
            </p:extLst>
          </p:nvPr>
        </p:nvGraphicFramePr>
        <p:xfrm>
          <a:off x="414338" y="1724100"/>
          <a:ext cx="8201484" cy="3177479"/>
        </p:xfrm>
        <a:graphic>
          <a:graphicData uri="http://schemas.openxmlformats.org/drawingml/2006/table">
            <a:tbl>
              <a:tblPr/>
              <a:tblGrid>
                <a:gridCol w="8216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35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35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501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2168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2168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2168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2168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583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82221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8052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916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138.217.733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138.217.733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14.224.959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22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22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22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79.424.851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79.424.851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7.472.264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22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79.424.851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79.424.851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7.472.264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22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Ferrocarril Arica La Paz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1.539.000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1.539.000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22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Inversiones  Plan Trienal 2020-2022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35.377.136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35.377.136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22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Mantención Infraestructura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25.275.133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25.275.133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4.600.000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822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Inversiones en Infraestructura Existente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17.233.582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17.233.582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2.872.264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822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58.791.882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58.791.882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6.752.695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822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Interna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4.814.273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4.814.273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822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Interna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53.977.609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53.977.609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6.752.695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936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6116829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3248</Words>
  <Application>Microsoft Office PowerPoint</Application>
  <PresentationFormat>Presentación en pantalla (4:3)</PresentationFormat>
  <Paragraphs>1862</Paragraphs>
  <Slides>17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20" baseType="lpstr">
      <vt:lpstr>Arial</vt:lpstr>
      <vt:lpstr>Calibri</vt:lpstr>
      <vt:lpstr>Tema de Office</vt:lpstr>
      <vt:lpstr>EJECUCIÓN ACUMULADA DE GASTOS PRESUPUESTARIOS AL MES DE MARZO DE 2020 PARTIDA 19: MINISTERIO DE TRANSPORTES Y TELECOMUNICACIONES</vt:lpstr>
      <vt:lpstr>Presentación de PowerPoint</vt:lpstr>
      <vt:lpstr>Presentación de PowerPoint</vt:lpstr>
      <vt:lpstr>Presentación de PowerPoint</vt:lpstr>
      <vt:lpstr>Presentación de PowerPoint</vt:lpstr>
      <vt:lpstr>EJECUCIÓN ACUMULADA DE GASTOS A MARZO DE 2020  PARTIDA 19 MINISTERIO DE TRANSPORTES Y TELECOMUNICACIONES</vt:lpstr>
      <vt:lpstr>EJECUCIÓN ACUMULADA DE GASTOS A MARZO DE 2020  PARTIDA 19 RESUMEN POR CAPÍTULOS</vt:lpstr>
      <vt:lpstr>EJECUCIÓN ACUMULADA DE GASTOS A MARZO DE 2020  PARTIDA 19. CAPÍTULO 01. PROGRAMA 01: SECRETARÍA Y ADMINISTRACIÓN GENERAL DE TRANSPORTE</vt:lpstr>
      <vt:lpstr>EJECUCIÓN ACUMULADA DE GASTOS A MARZO DE 2020  PARTIDA 19. CAPÍTULO 01. PROGRAMA 02: EMPRESA DE LOS FERROCARRILES DEL ESTADO</vt:lpstr>
      <vt:lpstr>EJECUCIÓN ACUMULADA DE GASTOS A MARZO DE 2020  PARTIDA 19. CAPÍTULO 01. PROGRAMA 03: TRANSANTIAGO</vt:lpstr>
      <vt:lpstr>EJECUCIÓN ACUMULADA DE GASTOS A MARZO DE 2020  PARTIDA 19. CAPÍTULO 01. PROGRAMA 04: UNIDAD OPERATIVA DE CONTROL DE TRÁNSITO</vt:lpstr>
      <vt:lpstr>EJECUCIÓN ACUMULADA DE GASTOS A MARZO DE 2020  PARTIDA 19. CAPÍTULO 01. PROGRAMA 05: FISCALIZACIÓN Y CONTROL</vt:lpstr>
      <vt:lpstr>EJECUCIÓN ACUMULADA DE GASTOS A MARZO DE 2020  PARTIDA 19. CAPÍTULO 01. PROGRAMA 06: SUBSIDIO NACIONAL AL TRANSPORTE PÚBLICO</vt:lpstr>
      <vt:lpstr>EJECUCIÓN ACUMULADA DE GASTOS A MARZO DE 2020  PARTIDA 19. CAPÍTULO 01. PROGRAMA 07: PROGRAMA DESARROLLO LOGÍSTICO</vt:lpstr>
      <vt:lpstr>EJECUCIÓN ACUMULADA DE GASTOS A MARZO DE 2020  PARTIDA 19. CAPÍTULO 01. PROGRAMA 08: PROGRAMA DE VIALIDAD Y TRANSPORTE URBANO: SECTRA</vt:lpstr>
      <vt:lpstr>EJECUCIÓN ACUMULADA DE GASTOS A MARZO DE 2020  PARTIDA 19. CAPÍTULO 02. PROGRAMA 01: SUBSECRETARÍA DE TELECOMUNICACIONES</vt:lpstr>
      <vt:lpstr>EJECUCIÓN ACUMULADA DE GASTOS A MARZO DE 2020  PARTIDA 19. CAPÍTULO 03. PROGRAMA 01: JUNTA DE AERONÁUTICA CIVIL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Claudia Soto</dc:creator>
  <cp:lastModifiedBy>Presupuesto</cp:lastModifiedBy>
  <cp:revision>7</cp:revision>
  <dcterms:created xsi:type="dcterms:W3CDTF">2020-01-06T14:24:22Z</dcterms:created>
  <dcterms:modified xsi:type="dcterms:W3CDTF">2020-09-14T18:54:34Z</dcterms:modified>
</cp:coreProperties>
</file>