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3" r:id="rId10"/>
    <p:sldId id="299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B8-4022-8056-C870536F5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B8-4022-8056-C870536F5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B8-4022-8056-C870536F5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B8-4022-8056-C870536F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'[25.xlsx]Partida 25'!$C$61:$C$64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'[25.xlsx]Partida 25'!$D$61:$D$64</c:f>
              <c:numCache>
                <c:formatCode>#,##0</c:formatCode>
                <c:ptCount val="4"/>
                <c:pt idx="0">
                  <c:v>34243167</c:v>
                </c:pt>
                <c:pt idx="1">
                  <c:v>11479319</c:v>
                </c:pt>
                <c:pt idx="2">
                  <c:v>10170630</c:v>
                </c:pt>
                <c:pt idx="3">
                  <c:v>1600787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C3-4058-B7B9-62AF69E38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 de Presupuesto Inicial por Programas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03105861767279"/>
          <c:y val="0.14087962962962963"/>
          <c:w val="0.82441338582677171"/>
          <c:h val="0.70121864975211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09-41F4-AB5C-411EDF46544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09-41F4-AB5C-411EDF46544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09-41F4-AB5C-411EDF4654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'[25.xlsx]Resumen Capítulos '!$AI$6:$AI$8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'[25.xlsx]Resumen Capítulos '!$AJ$6:$AJ$8</c:f>
              <c:numCache>
                <c:formatCode>#,##0_ ;[Red]\-#,##0\ </c:formatCode>
                <c:ptCount val="3"/>
                <c:pt idx="0">
                  <c:v>33386262</c:v>
                </c:pt>
                <c:pt idx="1">
                  <c:v>14911922</c:v>
                </c:pt>
                <c:pt idx="2">
                  <c:v>12426611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09-41F4-AB5C-411EDF465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3911392"/>
        <c:axId val="303912960"/>
        <c:axId val="0"/>
      </c:bar3DChart>
      <c:catAx>
        <c:axId val="30391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3912960"/>
        <c:crosses val="autoZero"/>
        <c:auto val="1"/>
        <c:lblAlgn val="ctr"/>
        <c:lblOffset val="100"/>
        <c:noMultiLvlLbl val="0"/>
      </c:catAx>
      <c:valAx>
        <c:axId val="30391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391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5.1999999999999998E-2</c:v>
                </c:pt>
                <c:pt idx="2">
                  <c:v>8.7999999999999995E-2</c:v>
                </c:pt>
                <c:pt idx="3">
                  <c:v>7.1999999999999995E-2</c:v>
                </c:pt>
                <c:pt idx="4">
                  <c:v>6.6000000000000003E-2</c:v>
                </c:pt>
                <c:pt idx="5">
                  <c:v>0.08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9.2999999999999999E-2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0.187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25'!$D$36:$O$36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25'!$D$37:$F$37</c:f>
              <c:numCache>
                <c:formatCode>0.0%</c:formatCode>
                <c:ptCount val="3"/>
                <c:pt idx="0">
                  <c:v>4.9990601038669626E-2</c:v>
                </c:pt>
                <c:pt idx="1">
                  <c:v>7.0657576245443193E-2</c:v>
                </c:pt>
                <c:pt idx="2">
                  <c:v>0.11940194396616169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1509344"/>
        <c:axId val="471507384"/>
      </c:barChart>
      <c:catAx>
        <c:axId val="47150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1507384"/>
        <c:crosses val="autoZero"/>
        <c:auto val="0"/>
        <c:lblAlgn val="ctr"/>
        <c:lblOffset val="100"/>
        <c:noMultiLvlLbl val="0"/>
      </c:catAx>
      <c:valAx>
        <c:axId val="47150738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1509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0.106</c:v>
                </c:pt>
                <c:pt idx="2">
                  <c:v>0.193</c:v>
                </c:pt>
                <c:pt idx="3">
                  <c:v>0.26500000000000001</c:v>
                </c:pt>
                <c:pt idx="4">
                  <c:v>0.33100000000000002</c:v>
                </c:pt>
                <c:pt idx="5">
                  <c:v>0.41099999999999998</c:v>
                </c:pt>
                <c:pt idx="6">
                  <c:v>0.48799999999999999</c:v>
                </c:pt>
                <c:pt idx="7">
                  <c:v>0.56499999999999995</c:v>
                </c:pt>
                <c:pt idx="8">
                  <c:v>0.65800000000000003</c:v>
                </c:pt>
                <c:pt idx="9">
                  <c:v>0.73799999999999999</c:v>
                </c:pt>
                <c:pt idx="10">
                  <c:v>0.82199999999999995</c:v>
                </c:pt>
                <c:pt idx="11">
                  <c:v>0.98199999999999998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25'!$D$32:$O$32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2734397783610399E-2"/>
                  <c:y val="-2.3370848536496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3496889277729174E-2"/>
                  <c:y val="-2.3370848536496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4824778847088588E-2"/>
                  <c:y val="-1.432002746172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25'!$D$33:$F$33</c:f>
              <c:numCache>
                <c:formatCode>0.0%</c:formatCode>
                <c:ptCount val="3"/>
                <c:pt idx="0">
                  <c:v>4.9990601038669626E-2</c:v>
                </c:pt>
                <c:pt idx="1">
                  <c:v>0.11999447678509106</c:v>
                </c:pt>
                <c:pt idx="2">
                  <c:v>0.23931084473083411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5821776"/>
        <c:axId val="465819032"/>
      </c:lineChart>
      <c:catAx>
        <c:axId val="46582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5819032"/>
        <c:crosses val="autoZero"/>
        <c:auto val="1"/>
        <c:lblAlgn val="ctr"/>
        <c:lblOffset val="100"/>
        <c:tickLblSkip val="1"/>
        <c:noMultiLvlLbl val="0"/>
      </c:catAx>
      <c:valAx>
        <c:axId val="46581903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5821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MARZO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66980"/>
              </p:ext>
            </p:extLst>
          </p:nvPr>
        </p:nvGraphicFramePr>
        <p:xfrm>
          <a:off x="457200" y="1600200"/>
          <a:ext cx="362270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1B4730-86F4-40DF-BCD9-BAB48C1FB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673557"/>
              </p:ext>
            </p:extLst>
          </p:nvPr>
        </p:nvGraphicFramePr>
        <p:xfrm>
          <a:off x="4405688" y="1535446"/>
          <a:ext cx="4199804" cy="4348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147775"/>
              </p:ext>
            </p:extLst>
          </p:nvPr>
        </p:nvGraphicFramePr>
        <p:xfrm>
          <a:off x="414338" y="1556792"/>
          <a:ext cx="8210797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028333"/>
              </p:ext>
            </p:extLst>
          </p:nvPr>
        </p:nvGraphicFramePr>
        <p:xfrm>
          <a:off x="457200" y="1862137"/>
          <a:ext cx="8229600" cy="40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18054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06660" y="6242397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556792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n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128367"/>
              </p:ext>
            </p:extLst>
          </p:nvPr>
        </p:nvGraphicFramePr>
        <p:xfrm>
          <a:off x="765001" y="2152911"/>
          <a:ext cx="7200800" cy="2770765"/>
        </p:xfrm>
        <a:graphic>
          <a:graphicData uri="http://schemas.openxmlformats.org/drawingml/2006/table">
            <a:tbl>
              <a:tblPr/>
              <a:tblGrid>
                <a:gridCol w="762723"/>
                <a:gridCol w="2579391"/>
                <a:gridCol w="776591"/>
                <a:gridCol w="780057"/>
                <a:gridCol w="790459"/>
                <a:gridCol w="790459"/>
                <a:gridCol w="721120"/>
              </a:tblGrid>
              <a:tr h="20600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471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61.573.294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14.735.157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9.423.137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15.639.126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6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5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617663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Programas Partida 25, en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26344" y="5433482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769297"/>
              </p:ext>
            </p:extLst>
          </p:nvPr>
        </p:nvGraphicFramePr>
        <p:xfrm>
          <a:off x="414338" y="2636912"/>
          <a:ext cx="8210797" cy="1695333"/>
        </p:xfrm>
        <a:graphic>
          <a:graphicData uri="http://schemas.openxmlformats.org/drawingml/2006/table">
            <a:tbl>
              <a:tblPr/>
              <a:tblGrid>
                <a:gridCol w="854482"/>
                <a:gridCol w="384516"/>
                <a:gridCol w="2470231"/>
                <a:gridCol w="850598"/>
                <a:gridCol w="838946"/>
                <a:gridCol w="916626"/>
                <a:gridCol w="947699"/>
                <a:gridCol w="947699"/>
              </a:tblGrid>
              <a:tr h="233839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16132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33.539.062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7.323.972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15.099.570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12.934.662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3.566.294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0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236356"/>
              </p:ext>
            </p:extLst>
          </p:nvPr>
        </p:nvGraphicFramePr>
        <p:xfrm>
          <a:off x="405023" y="1556800"/>
          <a:ext cx="8210799" cy="4752519"/>
        </p:xfrm>
        <a:graphic>
          <a:graphicData uri="http://schemas.openxmlformats.org/drawingml/2006/table">
            <a:tbl>
              <a:tblPr/>
              <a:tblGrid>
                <a:gridCol w="756184"/>
                <a:gridCol w="279336"/>
                <a:gridCol w="279336"/>
                <a:gridCol w="3182742"/>
                <a:gridCol w="756184"/>
                <a:gridCol w="756184"/>
                <a:gridCol w="756184"/>
                <a:gridCol w="756184"/>
                <a:gridCol w="688465"/>
              </a:tblGrid>
              <a:tr h="812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4650" marR="4650" marT="4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650" marR="4650" marT="4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88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66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1.377.581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7.323.972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1.183.830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4.377.902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152.857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606.065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530.865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279.902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5.287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8.285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1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7.101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86.447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8644,7%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1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86.447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8644,7%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8" y="6373336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43273"/>
              </p:ext>
            </p:extLst>
          </p:nvPr>
        </p:nvGraphicFramePr>
        <p:xfrm>
          <a:off x="580299" y="1988839"/>
          <a:ext cx="7860249" cy="4032443"/>
        </p:xfrm>
        <a:graphic>
          <a:graphicData uri="http://schemas.openxmlformats.org/drawingml/2006/table">
            <a:tbl>
              <a:tblPr/>
              <a:tblGrid>
                <a:gridCol w="769535"/>
                <a:gridCol w="340107"/>
                <a:gridCol w="340107"/>
                <a:gridCol w="2528472"/>
                <a:gridCol w="762664"/>
                <a:gridCol w="742051"/>
                <a:gridCol w="700827"/>
                <a:gridCol w="838243"/>
                <a:gridCol w="838243"/>
              </a:tblGrid>
              <a:tr h="1697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99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8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15.099.570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10.651.190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1.911.001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1.911.001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906695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642390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644347"/>
              </p:ext>
            </p:extLst>
          </p:nvPr>
        </p:nvGraphicFramePr>
        <p:xfrm>
          <a:off x="590872" y="1870063"/>
          <a:ext cx="7869560" cy="3952095"/>
        </p:xfrm>
        <a:graphic>
          <a:graphicData uri="http://schemas.openxmlformats.org/drawingml/2006/table">
            <a:tbl>
              <a:tblPr/>
              <a:tblGrid>
                <a:gridCol w="797613"/>
                <a:gridCol w="340362"/>
                <a:gridCol w="340362"/>
                <a:gridCol w="2365337"/>
                <a:gridCol w="794176"/>
                <a:gridCol w="770110"/>
                <a:gridCol w="783862"/>
                <a:gridCol w="838869"/>
                <a:gridCol w="838869"/>
              </a:tblGrid>
              <a:tr h="1746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9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12.934.662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3.566.294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2.049.460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1421</Words>
  <Application>Microsoft Office PowerPoint</Application>
  <PresentationFormat>Presentación en pantalla (4:3)</PresentationFormat>
  <Paragraphs>915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MARZO DE 2020 PARTIDA 25: MINISTERIO DE MEDIO AMBIENTE</vt:lpstr>
      <vt:lpstr>EJECUCIÓN PRESUPUESTARIA DE GASTOS ACUMULADA A MARZO DE 2020 PARTIDA 25 MINISTERIO DEL MEDIO AMBIENTE</vt:lpstr>
      <vt:lpstr>EJECUCIÓN PRESUPUESTARIA DE GASTOS ACUMULADA A MARZO DE 2020 PARTIDA 25 MINISTERIO DEL MEDIO AMBIENTE</vt:lpstr>
      <vt:lpstr>COMPORTAMIENTO DE LA EJECUCIÓN ACUMULADA DE GASTOS A MARZO DE 2020 PARTIDA 25 MINISTERIO DE MEDIO AMBIENTE</vt:lpstr>
      <vt:lpstr>EJECUCIÓN ACUMULADA DE GASTOS A MARZO DE 2020 PARTIDA 25 MINISTERIO DEL MEDIO AMBIENTE</vt:lpstr>
      <vt:lpstr>EJECUCIÓN PRESUPUESTARIA DE GASTOS ACUMULADA A MARZO DE 2020 PARTIDA 25 MINISTERIO DEL MEDIO AMBIENTE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263</cp:revision>
  <cp:lastPrinted>2019-06-06T21:54:24Z</cp:lastPrinted>
  <dcterms:created xsi:type="dcterms:W3CDTF">2016-06-23T13:38:47Z</dcterms:created>
  <dcterms:modified xsi:type="dcterms:W3CDTF">2020-09-16T00:14:23Z</dcterms:modified>
</cp:coreProperties>
</file>