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7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4E-4E19-90E0-036F2E5437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4E-4E19-90E0-036F2E5437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74E-4E19-90E0-036F2E5437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74E-4E19-90E0-036F2E54377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74E-4E19-90E0-036F2E54377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74E-4E19-90E0-036F2E543773}"/>
              </c:ext>
            </c:extLst>
          </c:dPt>
          <c:dLbls>
            <c:dLbl>
              <c:idx val="3"/>
              <c:layout>
                <c:manualLayout>
                  <c:x val="-3.1081742535487029E-2"/>
                  <c:y val="1.46786870087840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4E-4E19-90E0-036F2E54377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29'!$C$59:$C$64</c:f>
              <c:strCache>
                <c:ptCount val="6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Transferencias de Capital</c:v>
                </c:pt>
                <c:pt idx="5">
                  <c:v>Otros</c:v>
                </c:pt>
              </c:strCache>
            </c:strRef>
          </c:cat>
          <c:val>
            <c:numRef>
              <c:f>'Partida 29'!$D$59:$D$64</c:f>
              <c:numCache>
                <c:formatCode>#,##0</c:formatCode>
                <c:ptCount val="6"/>
                <c:pt idx="0">
                  <c:v>59647468</c:v>
                </c:pt>
                <c:pt idx="1">
                  <c:v>22898160</c:v>
                </c:pt>
                <c:pt idx="2">
                  <c:v>100084943</c:v>
                </c:pt>
                <c:pt idx="3">
                  <c:v>4527393</c:v>
                </c:pt>
                <c:pt idx="4">
                  <c:v>6911078</c:v>
                </c:pt>
                <c:pt idx="5">
                  <c:v>6549451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74E-4E19-90E0-036F2E5437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6327522067871598"/>
          <c:w val="0.97600337209504462"/>
          <c:h val="0.115044562519116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(en millones de $)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29'!$I$61:$I$66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29'!$J$61:$J$66</c:f>
              <c:numCache>
                <c:formatCode>#,##0</c:formatCode>
                <c:ptCount val="6"/>
                <c:pt idx="0">
                  <c:v>86092600000</c:v>
                </c:pt>
                <c:pt idx="1">
                  <c:v>42126011000</c:v>
                </c:pt>
                <c:pt idx="2">
                  <c:v>2104377000</c:v>
                </c:pt>
                <c:pt idx="3">
                  <c:v>57514894000</c:v>
                </c:pt>
                <c:pt idx="4">
                  <c:v>7003102000</c:v>
                </c:pt>
                <c:pt idx="5">
                  <c:v>5777509000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F5-4D98-9C55-8D8AEBDE902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2018 - 2019 - 2020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29'!$D$20:$O$20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0.18886700218827912</c:v>
                </c:pt>
                <c:pt idx="2">
                  <c:v>0.26685721697225184</c:v>
                </c:pt>
                <c:pt idx="3">
                  <c:v>0.31161146679225926</c:v>
                </c:pt>
                <c:pt idx="4">
                  <c:v>0.35443090023315321</c:v>
                </c:pt>
                <c:pt idx="5">
                  <c:v>0.41461100354722663</c:v>
                </c:pt>
                <c:pt idx="6">
                  <c:v>0.48257336777887005</c:v>
                </c:pt>
                <c:pt idx="7">
                  <c:v>0.55631921262213024</c:v>
                </c:pt>
                <c:pt idx="8">
                  <c:v>0.62140760639053516</c:v>
                </c:pt>
                <c:pt idx="9">
                  <c:v>0.6767762912300036</c:v>
                </c:pt>
                <c:pt idx="10">
                  <c:v>0.68597713979397645</c:v>
                </c:pt>
                <c:pt idx="11">
                  <c:v>0.87045696073867651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26-45B5-AC0D-D3DE1FA1ED4E}"/>
            </c:ext>
          </c:extLst>
        </c:ser>
        <c:ser>
          <c:idx val="1"/>
          <c:order val="1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29'!$D$21:$O$21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  <c:pt idx="3">
                  <c:v>0.3327555477648913</c:v>
                </c:pt>
                <c:pt idx="4">
                  <c:v>0.3890051871839908</c:v>
                </c:pt>
                <c:pt idx="5">
                  <c:v>0.45367588589596824</c:v>
                </c:pt>
                <c:pt idx="6">
                  <c:v>0.52656162063434608</c:v>
                </c:pt>
                <c:pt idx="7">
                  <c:v>0.59552774774358397</c:v>
                </c:pt>
                <c:pt idx="8">
                  <c:v>0.65567426704869147</c:v>
                </c:pt>
                <c:pt idx="9">
                  <c:v>0.70552552956186476</c:v>
                </c:pt>
                <c:pt idx="10">
                  <c:v>0.77732792109935456</c:v>
                </c:pt>
                <c:pt idx="11">
                  <c:v>0.96752980970302327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26-45B5-AC0D-D3DE1FA1ED4E}"/>
            </c:ext>
          </c:extLst>
        </c:ser>
        <c:ser>
          <c:idx val="0"/>
          <c:order val="2"/>
          <c:tx>
            <c:strRef>
              <c:f>'Partida 29'!$C$22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4.6396011091203913E-2"/>
                  <c:y val="-3.990929135153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26-45B5-AC0D-D3DE1FA1ED4E}"/>
                </c:ext>
              </c:extLst>
            </c:dLbl>
            <c:dLbl>
              <c:idx val="1"/>
              <c:layout>
                <c:manualLayout>
                  <c:x val="-3.3140007922288509E-2"/>
                  <c:y val="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26-45B5-AC0D-D3DE1FA1ED4E}"/>
                </c:ext>
              </c:extLst>
            </c:dLbl>
            <c:dLbl>
              <c:idx val="2"/>
              <c:layout>
                <c:manualLayout>
                  <c:x val="-4.4186677229718009E-2"/>
                  <c:y val="-2.902493916475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226-45B5-AC0D-D3DE1FA1ED4E}"/>
                </c:ext>
              </c:extLst>
            </c:dLbl>
            <c:dLbl>
              <c:idx val="3"/>
              <c:layout>
                <c:manualLayout>
                  <c:x val="-4.6396011091203913E-2"/>
                  <c:y val="-2.53968217691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26-45B5-AC0D-D3DE1FA1ED4E}"/>
                </c:ext>
              </c:extLst>
            </c:dLbl>
            <c:dLbl>
              <c:idx val="4"/>
              <c:layout>
                <c:manualLayout>
                  <c:x val="-4.1977343368232188E-2"/>
                  <c:y val="-3.6281173955944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226-45B5-AC0D-D3DE1FA1ED4E}"/>
                </c:ext>
              </c:extLst>
            </c:dLbl>
            <c:dLbl>
              <c:idx val="5"/>
              <c:layout>
                <c:manualLayout>
                  <c:x val="-4.1977343368232112E-2"/>
                  <c:y val="-3.265305656035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226-45B5-AC0D-D3DE1FA1ED4E}"/>
                </c:ext>
              </c:extLst>
            </c:dLbl>
            <c:dLbl>
              <c:idx val="6"/>
              <c:layout>
                <c:manualLayout>
                  <c:x val="-6.6280015844577017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226-45B5-AC0D-D3DE1FA1ED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29'!$D$22:$F$22</c:f>
              <c:numCache>
                <c:formatCode>0.0%</c:formatCode>
                <c:ptCount val="3"/>
                <c:pt idx="0">
                  <c:v>6.9646111836758742E-2</c:v>
                </c:pt>
                <c:pt idx="1">
                  <c:v>0.12947667292067636</c:v>
                </c:pt>
                <c:pt idx="2">
                  <c:v>0.26610432265078637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0226-45B5-AC0D-D3DE1FA1ED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2018 - 2019 - 2020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29'!$D$26:$O$26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0.14505698165365052</c:v>
                </c:pt>
                <c:pt idx="2">
                  <c:v>8.8604078901845046E-2</c:v>
                </c:pt>
                <c:pt idx="3">
                  <c:v>4.4754249820007426E-2</c:v>
                </c:pt>
                <c:pt idx="4">
                  <c:v>4.2819433440893936E-2</c:v>
                </c:pt>
                <c:pt idx="5">
                  <c:v>6.0180103314073426E-2</c:v>
                </c:pt>
                <c:pt idx="6">
                  <c:v>6.3270469741996321E-2</c:v>
                </c:pt>
                <c:pt idx="7">
                  <c:v>7.4896338242674831E-2</c:v>
                </c:pt>
                <c:pt idx="8">
                  <c:v>6.5088393768404904E-2</c:v>
                </c:pt>
                <c:pt idx="9">
                  <c:v>5.5588053017038577E-2</c:v>
                </c:pt>
                <c:pt idx="10">
                  <c:v>5.6573669043716475E-2</c:v>
                </c:pt>
                <c:pt idx="11">
                  <c:v>0.17549840841677414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C9-41D4-85B7-DD93E7579AF8}"/>
            </c:ext>
          </c:extLst>
        </c:ser>
        <c:ser>
          <c:idx val="1"/>
          <c:order val="1"/>
          <c:tx>
            <c:strRef>
              <c:f>'Partida 29'!$C$27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29'!$D$27:$O$27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7.9921513604330585E-2</c:v>
                </c:pt>
                <c:pt idx="2">
                  <c:v>0.13717439423748901</c:v>
                </c:pt>
                <c:pt idx="3">
                  <c:v>7.2538866589701587E-2</c:v>
                </c:pt>
                <c:pt idx="4">
                  <c:v>5.6511295592515033E-2</c:v>
                </c:pt>
                <c:pt idx="5">
                  <c:v>6.4773785837824296E-2</c:v>
                </c:pt>
                <c:pt idx="6">
                  <c:v>7.6502888629789739E-2</c:v>
                </c:pt>
                <c:pt idx="7">
                  <c:v>6.9076216464543885E-2</c:v>
                </c:pt>
                <c:pt idx="8">
                  <c:v>6.014651930510749E-2</c:v>
                </c:pt>
                <c:pt idx="9">
                  <c:v>4.9851262513173289E-2</c:v>
                </c:pt>
                <c:pt idx="10">
                  <c:v>7.318275867085236E-2</c:v>
                </c:pt>
                <c:pt idx="11">
                  <c:v>0.16684786670763763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C9-41D4-85B7-DD93E7579AF8}"/>
            </c:ext>
          </c:extLst>
        </c:ser>
        <c:ser>
          <c:idx val="0"/>
          <c:order val="2"/>
          <c:tx>
            <c:strRef>
              <c:f>'Partida 29'!$C$28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AC9-41D4-85B7-DD93E7579AF8}"/>
                </c:ext>
              </c:extLst>
            </c:dLbl>
            <c:dLbl>
              <c:idx val="1"/>
              <c:layout>
                <c:manualLayout>
                  <c:x val="1.5361267654630209E-2"/>
                  <c:y val="-7.25880201188836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AC9-41D4-85B7-DD93E7579AF8}"/>
                </c:ext>
              </c:extLst>
            </c:dLbl>
            <c:dLbl>
              <c:idx val="2"/>
              <c:layout>
                <c:manualLayout>
                  <c:x val="1.546302094204411E-2"/>
                  <c:y val="3.6294010059441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AC9-41D4-85B7-DD93E7579AF8}"/>
                </c:ext>
              </c:extLst>
            </c:dLbl>
            <c:dLbl>
              <c:idx val="3"/>
              <c:layout>
                <c:manualLayout>
                  <c:x val="8.8360119668823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AC9-41D4-85B7-DD93E7579AF8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AC9-41D4-85B7-DD93E7579AF8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AC9-41D4-85B7-DD93E7579AF8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AC9-41D4-85B7-DD93E7579A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29'!$D$28:$F$28</c:f>
              <c:numCache>
                <c:formatCode>0.0%</c:formatCode>
                <c:ptCount val="3"/>
                <c:pt idx="0">
                  <c:v>6.9646111836758742E-2</c:v>
                </c:pt>
                <c:pt idx="1">
                  <c:v>5.983056108391762E-2</c:v>
                </c:pt>
                <c:pt idx="2">
                  <c:v>0.13887111053917356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AC9-41D4-85B7-DD93E7579A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696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9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14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6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45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02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5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28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25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5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6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10078" y="1988840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MARZO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856" y="710917"/>
            <a:ext cx="8135944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856" y="1533500"/>
            <a:ext cx="8053591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446BDB9-6CDE-499F-89C3-25F8C2A667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209154"/>
              </p:ext>
            </p:extLst>
          </p:nvPr>
        </p:nvGraphicFramePr>
        <p:xfrm>
          <a:off x="550856" y="1866512"/>
          <a:ext cx="8135944" cy="2632613"/>
        </p:xfrm>
        <a:graphic>
          <a:graphicData uri="http://schemas.openxmlformats.org/drawingml/2006/table">
            <a:tbl>
              <a:tblPr/>
              <a:tblGrid>
                <a:gridCol w="272653">
                  <a:extLst>
                    <a:ext uri="{9D8B030D-6E8A-4147-A177-3AD203B41FA5}">
                      <a16:colId xmlns:a16="http://schemas.microsoft.com/office/drawing/2014/main" val="3108263879"/>
                    </a:ext>
                  </a:extLst>
                </a:gridCol>
                <a:gridCol w="272653">
                  <a:extLst>
                    <a:ext uri="{9D8B030D-6E8A-4147-A177-3AD203B41FA5}">
                      <a16:colId xmlns:a16="http://schemas.microsoft.com/office/drawing/2014/main" val="2678287570"/>
                    </a:ext>
                  </a:extLst>
                </a:gridCol>
                <a:gridCol w="272653">
                  <a:extLst>
                    <a:ext uri="{9D8B030D-6E8A-4147-A177-3AD203B41FA5}">
                      <a16:colId xmlns:a16="http://schemas.microsoft.com/office/drawing/2014/main" val="1262640773"/>
                    </a:ext>
                  </a:extLst>
                </a:gridCol>
                <a:gridCol w="3075517">
                  <a:extLst>
                    <a:ext uri="{9D8B030D-6E8A-4147-A177-3AD203B41FA5}">
                      <a16:colId xmlns:a16="http://schemas.microsoft.com/office/drawing/2014/main" val="137092701"/>
                    </a:ext>
                  </a:extLst>
                </a:gridCol>
                <a:gridCol w="730708">
                  <a:extLst>
                    <a:ext uri="{9D8B030D-6E8A-4147-A177-3AD203B41FA5}">
                      <a16:colId xmlns:a16="http://schemas.microsoft.com/office/drawing/2014/main" val="788734288"/>
                    </a:ext>
                  </a:extLst>
                </a:gridCol>
                <a:gridCol w="730708">
                  <a:extLst>
                    <a:ext uri="{9D8B030D-6E8A-4147-A177-3AD203B41FA5}">
                      <a16:colId xmlns:a16="http://schemas.microsoft.com/office/drawing/2014/main" val="1896467870"/>
                    </a:ext>
                  </a:extLst>
                </a:gridCol>
                <a:gridCol w="730708">
                  <a:extLst>
                    <a:ext uri="{9D8B030D-6E8A-4147-A177-3AD203B41FA5}">
                      <a16:colId xmlns:a16="http://schemas.microsoft.com/office/drawing/2014/main" val="144044866"/>
                    </a:ext>
                  </a:extLst>
                </a:gridCol>
                <a:gridCol w="730708">
                  <a:extLst>
                    <a:ext uri="{9D8B030D-6E8A-4147-A177-3AD203B41FA5}">
                      <a16:colId xmlns:a16="http://schemas.microsoft.com/office/drawing/2014/main" val="4121077338"/>
                    </a:ext>
                  </a:extLst>
                </a:gridCol>
                <a:gridCol w="665271">
                  <a:extLst>
                    <a:ext uri="{9D8B030D-6E8A-4147-A177-3AD203B41FA5}">
                      <a16:colId xmlns:a16="http://schemas.microsoft.com/office/drawing/2014/main" val="1585042785"/>
                    </a:ext>
                  </a:extLst>
                </a:gridCol>
                <a:gridCol w="654365">
                  <a:extLst>
                    <a:ext uri="{9D8B030D-6E8A-4147-A177-3AD203B41FA5}">
                      <a16:colId xmlns:a16="http://schemas.microsoft.com/office/drawing/2014/main" val="197258426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19311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76860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2.104.377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2.104.377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285.098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4619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1.201.803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1.201.803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268.013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7068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759.234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03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4259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9634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Ministerio de Relaciones Exteriores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8060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7947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9557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93.440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6726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8984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4787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1463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69.318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7074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9042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7083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80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95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733" y="697204"/>
            <a:ext cx="8101451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28733" y="1527110"/>
            <a:ext cx="811637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2B23127-1E24-4ED2-9D38-79843679C8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729509"/>
              </p:ext>
            </p:extLst>
          </p:nvPr>
        </p:nvGraphicFramePr>
        <p:xfrm>
          <a:off x="528733" y="1892235"/>
          <a:ext cx="8116371" cy="4190801"/>
        </p:xfrm>
        <a:graphic>
          <a:graphicData uri="http://schemas.openxmlformats.org/drawingml/2006/table">
            <a:tbl>
              <a:tblPr/>
              <a:tblGrid>
                <a:gridCol w="271997">
                  <a:extLst>
                    <a:ext uri="{9D8B030D-6E8A-4147-A177-3AD203B41FA5}">
                      <a16:colId xmlns:a16="http://schemas.microsoft.com/office/drawing/2014/main" val="3967832234"/>
                    </a:ext>
                  </a:extLst>
                </a:gridCol>
                <a:gridCol w="271997">
                  <a:extLst>
                    <a:ext uri="{9D8B030D-6E8A-4147-A177-3AD203B41FA5}">
                      <a16:colId xmlns:a16="http://schemas.microsoft.com/office/drawing/2014/main" val="2841579957"/>
                    </a:ext>
                  </a:extLst>
                </a:gridCol>
                <a:gridCol w="271997">
                  <a:extLst>
                    <a:ext uri="{9D8B030D-6E8A-4147-A177-3AD203B41FA5}">
                      <a16:colId xmlns:a16="http://schemas.microsoft.com/office/drawing/2014/main" val="4211925138"/>
                    </a:ext>
                  </a:extLst>
                </a:gridCol>
                <a:gridCol w="3068118">
                  <a:extLst>
                    <a:ext uri="{9D8B030D-6E8A-4147-A177-3AD203B41FA5}">
                      <a16:colId xmlns:a16="http://schemas.microsoft.com/office/drawing/2014/main" val="832830426"/>
                    </a:ext>
                  </a:extLst>
                </a:gridCol>
                <a:gridCol w="728950">
                  <a:extLst>
                    <a:ext uri="{9D8B030D-6E8A-4147-A177-3AD203B41FA5}">
                      <a16:colId xmlns:a16="http://schemas.microsoft.com/office/drawing/2014/main" val="1479448494"/>
                    </a:ext>
                  </a:extLst>
                </a:gridCol>
                <a:gridCol w="728950">
                  <a:extLst>
                    <a:ext uri="{9D8B030D-6E8A-4147-A177-3AD203B41FA5}">
                      <a16:colId xmlns:a16="http://schemas.microsoft.com/office/drawing/2014/main" val="1523237723"/>
                    </a:ext>
                  </a:extLst>
                </a:gridCol>
                <a:gridCol w="728950">
                  <a:extLst>
                    <a:ext uri="{9D8B030D-6E8A-4147-A177-3AD203B41FA5}">
                      <a16:colId xmlns:a16="http://schemas.microsoft.com/office/drawing/2014/main" val="4136324194"/>
                    </a:ext>
                  </a:extLst>
                </a:gridCol>
                <a:gridCol w="728950">
                  <a:extLst>
                    <a:ext uri="{9D8B030D-6E8A-4147-A177-3AD203B41FA5}">
                      <a16:colId xmlns:a16="http://schemas.microsoft.com/office/drawing/2014/main" val="2405582088"/>
                    </a:ext>
                  </a:extLst>
                </a:gridCol>
                <a:gridCol w="663671">
                  <a:extLst>
                    <a:ext uri="{9D8B030D-6E8A-4147-A177-3AD203B41FA5}">
                      <a16:colId xmlns:a16="http://schemas.microsoft.com/office/drawing/2014/main" val="1513447775"/>
                    </a:ext>
                  </a:extLst>
                </a:gridCol>
                <a:gridCol w="652791">
                  <a:extLst>
                    <a:ext uri="{9D8B030D-6E8A-4147-A177-3AD203B41FA5}">
                      <a16:colId xmlns:a16="http://schemas.microsoft.com/office/drawing/2014/main" val="27424194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85722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33425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57.514.894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56.814.849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12.244.426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6989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27.936.140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28.130.600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7.420.507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0255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8.835.947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8.835.947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1.528.378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8441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1722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8915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9.241.985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9.241.985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1.898.137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8482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3.825.159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3.875.159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1.527.661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056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1.741.442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1.791.442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881.935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7192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5969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1.832.851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1.832.851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610.950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13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4802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5.323.454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5.273.454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370.476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28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2.827.529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2.777.529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1343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126.018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7358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394.770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394.770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2805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569.925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569.925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5820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920.735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920.735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7643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484.477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213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4410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2131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7645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3675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2.684.874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152.970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6867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1422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2.361.516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2.361.516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8355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7866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110.692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1025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268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265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847140"/>
            <a:ext cx="803733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67108" y="1689235"/>
            <a:ext cx="803733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C758EBD-EB14-43D9-BE6B-A3D4FD92E5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83469"/>
              </p:ext>
            </p:extLst>
          </p:nvPr>
        </p:nvGraphicFramePr>
        <p:xfrm>
          <a:off x="567108" y="2043603"/>
          <a:ext cx="8037339" cy="2198477"/>
        </p:xfrm>
        <a:graphic>
          <a:graphicData uri="http://schemas.openxmlformats.org/drawingml/2006/table">
            <a:tbl>
              <a:tblPr/>
              <a:tblGrid>
                <a:gridCol w="269348">
                  <a:extLst>
                    <a:ext uri="{9D8B030D-6E8A-4147-A177-3AD203B41FA5}">
                      <a16:colId xmlns:a16="http://schemas.microsoft.com/office/drawing/2014/main" val="1668654691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834455218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3938534529"/>
                    </a:ext>
                  </a:extLst>
                </a:gridCol>
                <a:gridCol w="3038243">
                  <a:extLst>
                    <a:ext uri="{9D8B030D-6E8A-4147-A177-3AD203B41FA5}">
                      <a16:colId xmlns:a16="http://schemas.microsoft.com/office/drawing/2014/main" val="1709635627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297691509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4008579824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4111491663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3139534151"/>
                    </a:ext>
                  </a:extLst>
                </a:gridCol>
                <a:gridCol w="657209">
                  <a:extLst>
                    <a:ext uri="{9D8B030D-6E8A-4147-A177-3AD203B41FA5}">
                      <a16:colId xmlns:a16="http://schemas.microsoft.com/office/drawing/2014/main" val="37056623"/>
                    </a:ext>
                  </a:extLst>
                </a:gridCol>
                <a:gridCol w="646435">
                  <a:extLst>
                    <a:ext uri="{9D8B030D-6E8A-4147-A177-3AD203B41FA5}">
                      <a16:colId xmlns:a16="http://schemas.microsoft.com/office/drawing/2014/main" val="100770213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044636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8978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4509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7377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3.833.078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3.833.078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5211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2.210.597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5550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1079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0259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3.251.849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1.622.481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-1.629.368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2371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623.421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623.421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4821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591.718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6572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2.036.710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-1.629.368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8365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1.243.495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1.243.495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124349,5%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8993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1.243.495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1.243.495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124349,5%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793947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79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278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781032"/>
            <a:ext cx="808764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559" y="1637375"/>
            <a:ext cx="8070457" cy="288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C85FC69-30B3-409F-BEAF-3C72643209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192099"/>
              </p:ext>
            </p:extLst>
          </p:nvPr>
        </p:nvGraphicFramePr>
        <p:xfrm>
          <a:off x="522559" y="2014000"/>
          <a:ext cx="8070459" cy="2243066"/>
        </p:xfrm>
        <a:graphic>
          <a:graphicData uri="http://schemas.openxmlformats.org/drawingml/2006/table">
            <a:tbl>
              <a:tblPr/>
              <a:tblGrid>
                <a:gridCol w="270458">
                  <a:extLst>
                    <a:ext uri="{9D8B030D-6E8A-4147-A177-3AD203B41FA5}">
                      <a16:colId xmlns:a16="http://schemas.microsoft.com/office/drawing/2014/main" val="2137764652"/>
                    </a:ext>
                  </a:extLst>
                </a:gridCol>
                <a:gridCol w="270458">
                  <a:extLst>
                    <a:ext uri="{9D8B030D-6E8A-4147-A177-3AD203B41FA5}">
                      <a16:colId xmlns:a16="http://schemas.microsoft.com/office/drawing/2014/main" val="1712696695"/>
                    </a:ext>
                  </a:extLst>
                </a:gridCol>
                <a:gridCol w="270458">
                  <a:extLst>
                    <a:ext uri="{9D8B030D-6E8A-4147-A177-3AD203B41FA5}">
                      <a16:colId xmlns:a16="http://schemas.microsoft.com/office/drawing/2014/main" val="2051642643"/>
                    </a:ext>
                  </a:extLst>
                </a:gridCol>
                <a:gridCol w="3050762">
                  <a:extLst>
                    <a:ext uri="{9D8B030D-6E8A-4147-A177-3AD203B41FA5}">
                      <a16:colId xmlns:a16="http://schemas.microsoft.com/office/drawing/2014/main" val="3018373446"/>
                    </a:ext>
                  </a:extLst>
                </a:gridCol>
                <a:gridCol w="724827">
                  <a:extLst>
                    <a:ext uri="{9D8B030D-6E8A-4147-A177-3AD203B41FA5}">
                      <a16:colId xmlns:a16="http://schemas.microsoft.com/office/drawing/2014/main" val="3177459265"/>
                    </a:ext>
                  </a:extLst>
                </a:gridCol>
                <a:gridCol w="724827">
                  <a:extLst>
                    <a:ext uri="{9D8B030D-6E8A-4147-A177-3AD203B41FA5}">
                      <a16:colId xmlns:a16="http://schemas.microsoft.com/office/drawing/2014/main" val="2544700001"/>
                    </a:ext>
                  </a:extLst>
                </a:gridCol>
                <a:gridCol w="724827">
                  <a:extLst>
                    <a:ext uri="{9D8B030D-6E8A-4147-A177-3AD203B41FA5}">
                      <a16:colId xmlns:a16="http://schemas.microsoft.com/office/drawing/2014/main" val="3769073317"/>
                    </a:ext>
                  </a:extLst>
                </a:gridCol>
                <a:gridCol w="724827">
                  <a:extLst>
                    <a:ext uri="{9D8B030D-6E8A-4147-A177-3AD203B41FA5}">
                      <a16:colId xmlns:a16="http://schemas.microsoft.com/office/drawing/2014/main" val="3644294111"/>
                    </a:ext>
                  </a:extLst>
                </a:gridCol>
                <a:gridCol w="659917">
                  <a:extLst>
                    <a:ext uri="{9D8B030D-6E8A-4147-A177-3AD203B41FA5}">
                      <a16:colId xmlns:a16="http://schemas.microsoft.com/office/drawing/2014/main" val="4131855403"/>
                    </a:ext>
                  </a:extLst>
                </a:gridCol>
                <a:gridCol w="649098">
                  <a:extLst>
                    <a:ext uri="{9D8B030D-6E8A-4147-A177-3AD203B41FA5}">
                      <a16:colId xmlns:a16="http://schemas.microsoft.com/office/drawing/2014/main" val="88998156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49502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01449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7.003.102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1.521.140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8511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1.460.868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1.460.868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355.721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6183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5.402.418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5.402.418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1.151.064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6570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1825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5308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136.486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136.486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5797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5865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0960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9933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3723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593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1960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83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90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741453"/>
            <a:ext cx="803733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109" y="1569481"/>
            <a:ext cx="7886702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FAAD8B0-57F3-478A-BAF5-4ACD7424EA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030787"/>
              </p:ext>
            </p:extLst>
          </p:nvPr>
        </p:nvGraphicFramePr>
        <p:xfrm>
          <a:off x="567110" y="1934606"/>
          <a:ext cx="8037338" cy="1853519"/>
        </p:xfrm>
        <a:graphic>
          <a:graphicData uri="http://schemas.openxmlformats.org/drawingml/2006/table">
            <a:tbl>
              <a:tblPr/>
              <a:tblGrid>
                <a:gridCol w="269348">
                  <a:extLst>
                    <a:ext uri="{9D8B030D-6E8A-4147-A177-3AD203B41FA5}">
                      <a16:colId xmlns:a16="http://schemas.microsoft.com/office/drawing/2014/main" val="503309815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1281325362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569278277"/>
                    </a:ext>
                  </a:extLst>
                </a:gridCol>
                <a:gridCol w="3038242">
                  <a:extLst>
                    <a:ext uri="{9D8B030D-6E8A-4147-A177-3AD203B41FA5}">
                      <a16:colId xmlns:a16="http://schemas.microsoft.com/office/drawing/2014/main" val="1838417713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1149495871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1815216324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3250217901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3333096227"/>
                    </a:ext>
                  </a:extLst>
                </a:gridCol>
                <a:gridCol w="657209">
                  <a:extLst>
                    <a:ext uri="{9D8B030D-6E8A-4147-A177-3AD203B41FA5}">
                      <a16:colId xmlns:a16="http://schemas.microsoft.com/office/drawing/2014/main" val="4140263500"/>
                    </a:ext>
                  </a:extLst>
                </a:gridCol>
                <a:gridCol w="646435">
                  <a:extLst>
                    <a:ext uri="{9D8B030D-6E8A-4147-A177-3AD203B41FA5}">
                      <a16:colId xmlns:a16="http://schemas.microsoft.com/office/drawing/2014/main" val="79178070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92586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88762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5.777.509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6.405.253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627.744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1.763.459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7427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3.884.813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4.014.413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996.591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968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1.788.096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1.887.491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398.931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8952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6530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9314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3914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6490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35584,9%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0467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35584,9%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6475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162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908720"/>
            <a:ext cx="82630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5568150"/>
              </p:ext>
            </p:extLst>
          </p:nvPr>
        </p:nvGraphicFramePr>
        <p:xfrm>
          <a:off x="429036" y="1844824"/>
          <a:ext cx="4086000" cy="25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4362754"/>
              </p:ext>
            </p:extLst>
          </p:nvPr>
        </p:nvGraphicFramePr>
        <p:xfrm>
          <a:off x="4595846" y="1844824"/>
          <a:ext cx="4086000" cy="25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0243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1230063"/>
              </p:ext>
            </p:extLst>
          </p:nvPr>
        </p:nvGraphicFramePr>
        <p:xfrm>
          <a:off x="1413738" y="1844824"/>
          <a:ext cx="6192000" cy="353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9905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9097538"/>
              </p:ext>
            </p:extLst>
          </p:nvPr>
        </p:nvGraphicFramePr>
        <p:xfrm>
          <a:off x="1476000" y="1844824"/>
          <a:ext cx="6192000" cy="353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56403"/>
            <a:ext cx="813476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D49E4EC-4A50-4CF9-8B19-9CC99DCCE3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128469"/>
              </p:ext>
            </p:extLst>
          </p:nvPr>
        </p:nvGraphicFramePr>
        <p:xfrm>
          <a:off x="514907" y="1786669"/>
          <a:ext cx="8119923" cy="2053705"/>
        </p:xfrm>
        <a:graphic>
          <a:graphicData uri="http://schemas.openxmlformats.org/drawingml/2006/table">
            <a:tbl>
              <a:tblPr/>
              <a:tblGrid>
                <a:gridCol w="291245">
                  <a:extLst>
                    <a:ext uri="{9D8B030D-6E8A-4147-A177-3AD203B41FA5}">
                      <a16:colId xmlns:a16="http://schemas.microsoft.com/office/drawing/2014/main" val="3675291067"/>
                    </a:ext>
                  </a:extLst>
                </a:gridCol>
                <a:gridCol w="3285248">
                  <a:extLst>
                    <a:ext uri="{9D8B030D-6E8A-4147-A177-3AD203B41FA5}">
                      <a16:colId xmlns:a16="http://schemas.microsoft.com/office/drawing/2014/main" val="862143233"/>
                    </a:ext>
                  </a:extLst>
                </a:gridCol>
                <a:gridCol w="780538">
                  <a:extLst>
                    <a:ext uri="{9D8B030D-6E8A-4147-A177-3AD203B41FA5}">
                      <a16:colId xmlns:a16="http://schemas.microsoft.com/office/drawing/2014/main" val="1454223974"/>
                    </a:ext>
                  </a:extLst>
                </a:gridCol>
                <a:gridCol w="780538">
                  <a:extLst>
                    <a:ext uri="{9D8B030D-6E8A-4147-A177-3AD203B41FA5}">
                      <a16:colId xmlns:a16="http://schemas.microsoft.com/office/drawing/2014/main" val="325574376"/>
                    </a:ext>
                  </a:extLst>
                </a:gridCol>
                <a:gridCol w="780538">
                  <a:extLst>
                    <a:ext uri="{9D8B030D-6E8A-4147-A177-3AD203B41FA5}">
                      <a16:colId xmlns:a16="http://schemas.microsoft.com/office/drawing/2014/main" val="3256936273"/>
                    </a:ext>
                  </a:extLst>
                </a:gridCol>
                <a:gridCol w="780538">
                  <a:extLst>
                    <a:ext uri="{9D8B030D-6E8A-4147-A177-3AD203B41FA5}">
                      <a16:colId xmlns:a16="http://schemas.microsoft.com/office/drawing/2014/main" val="523607465"/>
                    </a:ext>
                  </a:extLst>
                </a:gridCol>
                <a:gridCol w="710639">
                  <a:extLst>
                    <a:ext uri="{9D8B030D-6E8A-4147-A177-3AD203B41FA5}">
                      <a16:colId xmlns:a16="http://schemas.microsoft.com/office/drawing/2014/main" val="714215685"/>
                    </a:ext>
                  </a:extLst>
                </a:gridCol>
                <a:gridCol w="710639">
                  <a:extLst>
                    <a:ext uri="{9D8B030D-6E8A-4147-A177-3AD203B41FA5}">
                      <a16:colId xmlns:a16="http://schemas.microsoft.com/office/drawing/2014/main" val="2492255033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821913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727504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200.618.493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204.155.932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3.537.439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54.326.776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5460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59.647.468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59.971.528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324.060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14.200.938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77049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22.898.160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22.997.555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3.704.056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74917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99977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100.084.943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100.084.943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30.778.453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18745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67311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4.378.965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4.422.865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256.946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2325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4.527.393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4.775.565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248.172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425.525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7472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6.911.078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6.911.078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15733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4.964.912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4.958.912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4.959.919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82665,3%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11613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-2.137.000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325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56403"/>
            <a:ext cx="80232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8F7D316-F03A-4EBB-939E-6A2E51F2F2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381394"/>
              </p:ext>
            </p:extLst>
          </p:nvPr>
        </p:nvGraphicFramePr>
        <p:xfrm>
          <a:off x="509170" y="1743568"/>
          <a:ext cx="8023268" cy="1690008"/>
        </p:xfrm>
        <a:graphic>
          <a:graphicData uri="http://schemas.openxmlformats.org/drawingml/2006/table">
            <a:tbl>
              <a:tblPr/>
              <a:tblGrid>
                <a:gridCol w="278199">
                  <a:extLst>
                    <a:ext uri="{9D8B030D-6E8A-4147-A177-3AD203B41FA5}">
                      <a16:colId xmlns:a16="http://schemas.microsoft.com/office/drawing/2014/main" val="1282637499"/>
                    </a:ext>
                  </a:extLst>
                </a:gridCol>
                <a:gridCol w="278199">
                  <a:extLst>
                    <a:ext uri="{9D8B030D-6E8A-4147-A177-3AD203B41FA5}">
                      <a16:colId xmlns:a16="http://schemas.microsoft.com/office/drawing/2014/main" val="1697330368"/>
                    </a:ext>
                  </a:extLst>
                </a:gridCol>
                <a:gridCol w="3138089">
                  <a:extLst>
                    <a:ext uri="{9D8B030D-6E8A-4147-A177-3AD203B41FA5}">
                      <a16:colId xmlns:a16="http://schemas.microsoft.com/office/drawing/2014/main" val="1986250402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1413606202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3080273108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912590885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2004222306"/>
                    </a:ext>
                  </a:extLst>
                </a:gridCol>
                <a:gridCol w="678807">
                  <a:extLst>
                    <a:ext uri="{9D8B030D-6E8A-4147-A177-3AD203B41FA5}">
                      <a16:colId xmlns:a16="http://schemas.microsoft.com/office/drawing/2014/main" val="2564831681"/>
                    </a:ext>
                  </a:extLst>
                </a:gridCol>
                <a:gridCol w="667678">
                  <a:extLst>
                    <a:ext uri="{9D8B030D-6E8A-4147-A177-3AD203B41FA5}">
                      <a16:colId xmlns:a16="http://schemas.microsoft.com/office/drawing/2014/main" val="4187319748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040488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727462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128.218.611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131.828.351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3.609.740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38.512.653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454891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86.092.600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89.336.805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3.244.205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20.294.767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7866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42.126.011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42.491.546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18.217.886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12212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2.104.377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2.104.377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285.098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847788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70.295.505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70.223.204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-72.301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15.529.025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76705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57.514.894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56.814.849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-700.045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12.244.426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461214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7.003.102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7.003.102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1.521.140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936170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5.777.509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6.405.253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627.744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1.763.459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878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1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43021" y="711057"/>
            <a:ext cx="8072837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2261" y="1562075"/>
            <a:ext cx="805106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007D24B-6C3E-42B8-A8A5-85C783AED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408797"/>
              </p:ext>
            </p:extLst>
          </p:nvPr>
        </p:nvGraphicFramePr>
        <p:xfrm>
          <a:off x="552261" y="1896352"/>
          <a:ext cx="8039477" cy="4325594"/>
        </p:xfrm>
        <a:graphic>
          <a:graphicData uri="http://schemas.openxmlformats.org/drawingml/2006/table">
            <a:tbl>
              <a:tblPr/>
              <a:tblGrid>
                <a:gridCol w="269420">
                  <a:extLst>
                    <a:ext uri="{9D8B030D-6E8A-4147-A177-3AD203B41FA5}">
                      <a16:colId xmlns:a16="http://schemas.microsoft.com/office/drawing/2014/main" val="2897829524"/>
                    </a:ext>
                  </a:extLst>
                </a:gridCol>
                <a:gridCol w="269420">
                  <a:extLst>
                    <a:ext uri="{9D8B030D-6E8A-4147-A177-3AD203B41FA5}">
                      <a16:colId xmlns:a16="http://schemas.microsoft.com/office/drawing/2014/main" val="3840387823"/>
                    </a:ext>
                  </a:extLst>
                </a:gridCol>
                <a:gridCol w="269420">
                  <a:extLst>
                    <a:ext uri="{9D8B030D-6E8A-4147-A177-3AD203B41FA5}">
                      <a16:colId xmlns:a16="http://schemas.microsoft.com/office/drawing/2014/main" val="3523378915"/>
                    </a:ext>
                  </a:extLst>
                </a:gridCol>
                <a:gridCol w="3039051">
                  <a:extLst>
                    <a:ext uri="{9D8B030D-6E8A-4147-A177-3AD203B41FA5}">
                      <a16:colId xmlns:a16="http://schemas.microsoft.com/office/drawing/2014/main" val="4018053704"/>
                    </a:ext>
                  </a:extLst>
                </a:gridCol>
                <a:gridCol w="722044">
                  <a:extLst>
                    <a:ext uri="{9D8B030D-6E8A-4147-A177-3AD203B41FA5}">
                      <a16:colId xmlns:a16="http://schemas.microsoft.com/office/drawing/2014/main" val="3818013250"/>
                    </a:ext>
                  </a:extLst>
                </a:gridCol>
                <a:gridCol w="722044">
                  <a:extLst>
                    <a:ext uri="{9D8B030D-6E8A-4147-A177-3AD203B41FA5}">
                      <a16:colId xmlns:a16="http://schemas.microsoft.com/office/drawing/2014/main" val="1599302882"/>
                    </a:ext>
                  </a:extLst>
                </a:gridCol>
                <a:gridCol w="722044">
                  <a:extLst>
                    <a:ext uri="{9D8B030D-6E8A-4147-A177-3AD203B41FA5}">
                      <a16:colId xmlns:a16="http://schemas.microsoft.com/office/drawing/2014/main" val="2216832465"/>
                    </a:ext>
                  </a:extLst>
                </a:gridCol>
                <a:gridCol w="722044">
                  <a:extLst>
                    <a:ext uri="{9D8B030D-6E8A-4147-A177-3AD203B41FA5}">
                      <a16:colId xmlns:a16="http://schemas.microsoft.com/office/drawing/2014/main" val="1500507342"/>
                    </a:ext>
                  </a:extLst>
                </a:gridCol>
                <a:gridCol w="657383">
                  <a:extLst>
                    <a:ext uri="{9D8B030D-6E8A-4147-A177-3AD203B41FA5}">
                      <a16:colId xmlns:a16="http://schemas.microsoft.com/office/drawing/2014/main" val="1338286297"/>
                    </a:ext>
                  </a:extLst>
                </a:gridCol>
                <a:gridCol w="646607">
                  <a:extLst>
                    <a:ext uri="{9D8B030D-6E8A-4147-A177-3AD203B41FA5}">
                      <a16:colId xmlns:a16="http://schemas.microsoft.com/office/drawing/2014/main" val="379282635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23235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96300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86.092.600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89.336.805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3.244.205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20.294.767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0593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22.091.773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22.091.773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4.694.590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4271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5.550.627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5.550.627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589.860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2879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8227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4182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52.304.956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52.304.956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11.517.177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9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19.494.555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9.673.996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7248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6324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1.563.477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3447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3.393.105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3.393.105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1.696.552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4329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5167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3.378.554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1.627.717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5491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1.863.298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1075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1.260.395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630.198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2114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1.591.930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1.591.930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795.962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711756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5895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3890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31.665.878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31.665.878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1.843.181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7388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9.796.251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9.796.251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726.734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5387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3.719.705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3.719.705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720.120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5611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1.649.385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1.649.385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94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3.212.527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3.212.527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4593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2.623.972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2.623.972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270.392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217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7.205.723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7.205.723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6491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8955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391.009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391.009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077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Artes de la Visualidad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1.771.076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1.771.076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9328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0175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63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24113" y="801157"/>
            <a:ext cx="808033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4113" y="1628801"/>
            <a:ext cx="8001580" cy="3582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6CBC838-BD3D-4724-B293-468C829E6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631648"/>
              </p:ext>
            </p:extLst>
          </p:nvPr>
        </p:nvGraphicFramePr>
        <p:xfrm>
          <a:off x="524113" y="1987063"/>
          <a:ext cx="8080336" cy="2841752"/>
        </p:xfrm>
        <a:graphic>
          <a:graphicData uri="http://schemas.openxmlformats.org/drawingml/2006/table">
            <a:tbl>
              <a:tblPr/>
              <a:tblGrid>
                <a:gridCol w="270789">
                  <a:extLst>
                    <a:ext uri="{9D8B030D-6E8A-4147-A177-3AD203B41FA5}">
                      <a16:colId xmlns:a16="http://schemas.microsoft.com/office/drawing/2014/main" val="3460267697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3489067502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68593667"/>
                    </a:ext>
                  </a:extLst>
                </a:gridCol>
                <a:gridCol w="3054496">
                  <a:extLst>
                    <a:ext uri="{9D8B030D-6E8A-4147-A177-3AD203B41FA5}">
                      <a16:colId xmlns:a16="http://schemas.microsoft.com/office/drawing/2014/main" val="1353467685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4287681585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3075572989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931014243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591049831"/>
                    </a:ext>
                  </a:extLst>
                </a:gridCol>
                <a:gridCol w="660724">
                  <a:extLst>
                    <a:ext uri="{9D8B030D-6E8A-4147-A177-3AD203B41FA5}">
                      <a16:colId xmlns:a16="http://schemas.microsoft.com/office/drawing/2014/main" val="3771963358"/>
                    </a:ext>
                  </a:extLst>
                </a:gridCol>
                <a:gridCol w="649893">
                  <a:extLst>
                    <a:ext uri="{9D8B030D-6E8A-4147-A177-3AD203B41FA5}">
                      <a16:colId xmlns:a16="http://schemas.microsoft.com/office/drawing/2014/main" val="157821508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395354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8987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3529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9478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2102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1.361.565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1.361.565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3499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3993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3195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5019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466.843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466.843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6151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617.513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617.513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1941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1.701.908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1.950.080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248.172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8738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1.701.908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1.950.080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248.172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3381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7097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90773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5679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2.994.040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299404,0%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5687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2.994.040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299404,0%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7706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499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5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0290" y="709025"/>
            <a:ext cx="808764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4078" y="1532816"/>
            <a:ext cx="8020072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0F0A097-D142-4057-8771-825D992E1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106493"/>
              </p:ext>
            </p:extLst>
          </p:nvPr>
        </p:nvGraphicFramePr>
        <p:xfrm>
          <a:off x="546686" y="1884864"/>
          <a:ext cx="8047463" cy="2502764"/>
        </p:xfrm>
        <a:graphic>
          <a:graphicData uri="http://schemas.openxmlformats.org/drawingml/2006/table">
            <a:tbl>
              <a:tblPr/>
              <a:tblGrid>
                <a:gridCol w="269688">
                  <a:extLst>
                    <a:ext uri="{9D8B030D-6E8A-4147-A177-3AD203B41FA5}">
                      <a16:colId xmlns:a16="http://schemas.microsoft.com/office/drawing/2014/main" val="500914510"/>
                    </a:ext>
                  </a:extLst>
                </a:gridCol>
                <a:gridCol w="269688">
                  <a:extLst>
                    <a:ext uri="{9D8B030D-6E8A-4147-A177-3AD203B41FA5}">
                      <a16:colId xmlns:a16="http://schemas.microsoft.com/office/drawing/2014/main" val="1137551863"/>
                    </a:ext>
                  </a:extLst>
                </a:gridCol>
                <a:gridCol w="269688">
                  <a:extLst>
                    <a:ext uri="{9D8B030D-6E8A-4147-A177-3AD203B41FA5}">
                      <a16:colId xmlns:a16="http://schemas.microsoft.com/office/drawing/2014/main" val="1235807288"/>
                    </a:ext>
                  </a:extLst>
                </a:gridCol>
                <a:gridCol w="3042070">
                  <a:extLst>
                    <a:ext uri="{9D8B030D-6E8A-4147-A177-3AD203B41FA5}">
                      <a16:colId xmlns:a16="http://schemas.microsoft.com/office/drawing/2014/main" val="263549192"/>
                    </a:ext>
                  </a:extLst>
                </a:gridCol>
                <a:gridCol w="722761">
                  <a:extLst>
                    <a:ext uri="{9D8B030D-6E8A-4147-A177-3AD203B41FA5}">
                      <a16:colId xmlns:a16="http://schemas.microsoft.com/office/drawing/2014/main" val="1971585866"/>
                    </a:ext>
                  </a:extLst>
                </a:gridCol>
                <a:gridCol w="722761">
                  <a:extLst>
                    <a:ext uri="{9D8B030D-6E8A-4147-A177-3AD203B41FA5}">
                      <a16:colId xmlns:a16="http://schemas.microsoft.com/office/drawing/2014/main" val="988679029"/>
                    </a:ext>
                  </a:extLst>
                </a:gridCol>
                <a:gridCol w="722761">
                  <a:extLst>
                    <a:ext uri="{9D8B030D-6E8A-4147-A177-3AD203B41FA5}">
                      <a16:colId xmlns:a16="http://schemas.microsoft.com/office/drawing/2014/main" val="565398780"/>
                    </a:ext>
                  </a:extLst>
                </a:gridCol>
                <a:gridCol w="722761">
                  <a:extLst>
                    <a:ext uri="{9D8B030D-6E8A-4147-A177-3AD203B41FA5}">
                      <a16:colId xmlns:a16="http://schemas.microsoft.com/office/drawing/2014/main" val="1527310333"/>
                    </a:ext>
                  </a:extLst>
                </a:gridCol>
                <a:gridCol w="658036">
                  <a:extLst>
                    <a:ext uri="{9D8B030D-6E8A-4147-A177-3AD203B41FA5}">
                      <a16:colId xmlns:a16="http://schemas.microsoft.com/office/drawing/2014/main" val="1354981965"/>
                    </a:ext>
                  </a:extLst>
                </a:gridCol>
                <a:gridCol w="647249">
                  <a:extLst>
                    <a:ext uri="{9D8B030D-6E8A-4147-A177-3AD203B41FA5}">
                      <a16:colId xmlns:a16="http://schemas.microsoft.com/office/drawing/2014/main" val="361666774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5788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62282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42.126.011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42.491.546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18.217.886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8743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3.072.071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3.072.071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465.516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1921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9693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38.490.102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38.490.102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17.363.139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7894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38.095.016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38.095.016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17.363.139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5642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7.463.751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7.463.751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2.998.220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9732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15.328.954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15.328.954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9.058.236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7904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5.448.810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5.448.810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2.034.108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5282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8.958.162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8.958.162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3.245.899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2081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las Artes Escénicas, Ley N° 21.175.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895.339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7425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3819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1566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0820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5276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253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691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3109</Words>
  <Application>Microsoft Office PowerPoint</Application>
  <PresentationFormat>Presentación en pantalla (4:3)</PresentationFormat>
  <Paragraphs>1774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Calibri</vt:lpstr>
      <vt:lpstr>1_Tema de Office</vt:lpstr>
      <vt:lpstr>EJECUCIÓN ACUMULADA DE GASTOS PRESUPUESTARIOS AL MES DE MARZO DE 2020 PARTIDA 29: MINISTERIO DE LAS CULTURAS, LAS ARTES Y EL PATRIMONIO</vt:lpstr>
      <vt:lpstr>EJECUCIÓN ACUMULADA DE GASTOS A MARZO DE 2020  PARTIDA 29 MINISTERIO DE LAS CULTURAS, LAS ARTES Y EL PATRIMONIO</vt:lpstr>
      <vt:lpstr>EJECUCIÓN ACUMULADA DE GASTOS A MARZO DE 2020  PARTIDA 29 MINISTERIO DE LAS CULTURAS, LAS ARTES Y EL PATRIMONIO</vt:lpstr>
      <vt:lpstr>EJECUCIÓN MENSUAL DE GASTOS A MARZO DE 2020  PARTIDA 29 MINISTERIO DE LAS CULTURAS, LAS ARTES Y EL PATRIMONIO</vt:lpstr>
      <vt:lpstr>EJECUCIÓN ACUMULADA DE GASTOS A MARZO DE 2020  PARTIDA 29 MINISTERIO DE LAS CULTURAS, LAS ARTES Y EL PATRIMONIO</vt:lpstr>
      <vt:lpstr>EJECUCIÓN ACUMULADA DE GASTOS A MARZO DE 2020  PARTIDA 29 RESUMEN POR CAPÍTULOS</vt:lpstr>
      <vt:lpstr>EJECUCIÓN ACUMULADA DE GASTOS A MARZO DE 2020  PARTIDA 29. CAPÍTUO 01. PROGRAMA 01: SUBSECRETARÍA DE LAS CULTURAS Y LAS ARTES </vt:lpstr>
      <vt:lpstr>EJECUCIÓN ACUMULADA DE GASTOS A MARZO DE 2020  PARTIDA 29. CAPÍTUO 01. PROGRAMA 01: SUBSECRETARÍA DE LAS CULTURAS Y LAS ARTES </vt:lpstr>
      <vt:lpstr>EJECUCIÓN ACUMULADA DE GASTOS A MARZO DE 2020  PARTIDA 29. CAPÍTUO 01. PROGRAMA 02: FONDOS CULTURALES Y ARTÍSTICOS </vt:lpstr>
      <vt:lpstr>EJECUCIÓN ACUMULADA DE GASTOS A MARZO DE 2020  PARTIDA 29. CAPÍTUO 02. PROGRAMA 01: SUBSECRETARÍA DEL PATRIMONIO CULTURAL </vt:lpstr>
      <vt:lpstr>EJECUCIÓN ACUMULADA DE GASTOS A MARZO DE 2020  PARTIDA 29. CAPÍTUO 03. PROGRAMA 01: SERVICIO NACIONAL DEL PATRIMONIO CULTURAL </vt:lpstr>
      <vt:lpstr>EJECUCIÓN ACUMULADA DE GASTOS A MARZO DE 2020  PARTIDA 29. CAPÍTUO 03. PROGRAMA 01: SERVICIO NACIONAL DEL PATRIMONIO CULTURAL </vt:lpstr>
      <vt:lpstr>EJECUCIÓN ACUMULADA DE GASTOS A MARZO DE 2020  PARTIDA 29. CAPÍTUO 03. PROGRAMA 02: RED DE BIBLIOTECAS PÚBLICAS </vt:lpstr>
      <vt:lpstr>EJECUCIÓN ACUMULADA DE GASTOS A MARZO DE 2020  PARTIDA 29. CAPÍTUO 03. PROGRAMA 03: CONSEJO DE MONUMENTOS NACIONALES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13</cp:revision>
  <dcterms:created xsi:type="dcterms:W3CDTF">2020-01-02T20:22:07Z</dcterms:created>
  <dcterms:modified xsi:type="dcterms:W3CDTF">2020-07-07T03:46:37Z</dcterms:modified>
</cp:coreProperties>
</file>