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5" r:id="rId3"/>
    <p:sldId id="300" r:id="rId4"/>
    <p:sldId id="303" r:id="rId5"/>
    <p:sldId id="264" r:id="rId6"/>
    <p:sldId id="263" r:id="rId7"/>
    <p:sldId id="265" r:id="rId8"/>
    <p:sldId id="267" r:id="rId9"/>
    <p:sldId id="268" r:id="rId10"/>
    <p:sldId id="269" r:id="rId11"/>
    <p:sldId id="301" r:id="rId12"/>
    <p:sldId id="271" r:id="rId13"/>
    <p:sldId id="304" r:id="rId14"/>
    <p:sldId id="273" r:id="rId15"/>
    <p:sldId id="274" r:id="rId16"/>
    <p:sldId id="275" r:id="rId17"/>
    <p:sldId id="276" r:id="rId18"/>
    <p:sldId id="272" r:id="rId19"/>
    <p:sldId id="280" r:id="rId20"/>
    <p:sldId id="281" r:id="rId21"/>
    <p:sldId id="282" r:id="rId22"/>
    <p:sldId id="302" r:id="rId23"/>
    <p:sldId id="306" r:id="rId24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2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15-4DB0-B138-C5B391817A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15-4DB0-B138-C5B391817A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15-4DB0-B138-C5B391817A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715-4DB0-B138-C5B391817A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715-4DB0-B138-C5B391817AB2}"/>
              </c:ext>
            </c:extLst>
          </c:dPt>
          <c:dLbls>
            <c:dLbl>
              <c:idx val="3"/>
              <c:layout>
                <c:manualLayout>
                  <c:x val="-2.8072502210433302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15-4DB0-B138-C5B391817A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369001464</c:v>
                </c:pt>
                <c:pt idx="1">
                  <c:v>73451699</c:v>
                </c:pt>
                <c:pt idx="2">
                  <c:v>57810662</c:v>
                </c:pt>
                <c:pt idx="3">
                  <c:v>15056202</c:v>
                </c:pt>
                <c:pt idx="4">
                  <c:v>1951933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15-4DB0-B138-C5B391817A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82926210928179422"/>
          <c:w val="0.97392293304080702"/>
          <c:h val="0.1225423526604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32544957000</c:v>
                </c:pt>
                <c:pt idx="1">
                  <c:v>16630720000</c:v>
                </c:pt>
                <c:pt idx="2">
                  <c:v>4701248000</c:v>
                </c:pt>
                <c:pt idx="3">
                  <c:v>198740568000</c:v>
                </c:pt>
                <c:pt idx="4">
                  <c:v>73746535000</c:v>
                </c:pt>
                <c:pt idx="5">
                  <c:v>60936154000</c:v>
                </c:pt>
                <c:pt idx="6">
                  <c:v>9780525000</c:v>
                </c:pt>
                <c:pt idx="7">
                  <c:v>0</c:v>
                </c:pt>
                <c:pt idx="8">
                  <c:v>11908334000</c:v>
                </c:pt>
                <c:pt idx="9">
                  <c:v>3633636000</c:v>
                </c:pt>
                <c:pt idx="10">
                  <c:v>4050075000</c:v>
                </c:pt>
                <c:pt idx="11">
                  <c:v>24795976000</c:v>
                </c:pt>
                <c:pt idx="12">
                  <c:v>97038116000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5-4C70-BE8E-7288DFD61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235904"/>
        <c:axId val="162247040"/>
      </c:barChart>
      <c:catAx>
        <c:axId val="16223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47040"/>
        <c:crosses val="autoZero"/>
        <c:auto val="1"/>
        <c:lblAlgn val="ctr"/>
        <c:lblOffset val="100"/>
        <c:noMultiLvlLbl val="0"/>
      </c:catAx>
      <c:valAx>
        <c:axId val="162247040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359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2018 - 2019 - 2020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6.8091593819871288E-2</c:v>
                </c:pt>
                <c:pt idx="2">
                  <c:v>0.12679619493940744</c:v>
                </c:pt>
                <c:pt idx="3">
                  <c:v>9.2355898780884474E-2</c:v>
                </c:pt>
                <c:pt idx="4">
                  <c:v>7.6270004396686741E-2</c:v>
                </c:pt>
                <c:pt idx="5">
                  <c:v>0.11143873636474166</c:v>
                </c:pt>
                <c:pt idx="6">
                  <c:v>6.9084930602545558E-2</c:v>
                </c:pt>
                <c:pt idx="7">
                  <c:v>7.5959854860626883E-2</c:v>
                </c:pt>
                <c:pt idx="8">
                  <c:v>0.16162323659213462</c:v>
                </c:pt>
                <c:pt idx="9">
                  <c:v>6.6545532230088966E-2</c:v>
                </c:pt>
                <c:pt idx="10">
                  <c:v>7.8482239989722521E-2</c:v>
                </c:pt>
                <c:pt idx="11">
                  <c:v>0.11737678498250315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F9-4A96-A974-AA1E3781A81C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F9-4A96-A974-AA1E3781A81C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632643991953329E-2"/>
                  <c:y val="-6.79004303742896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F9-4A96-A974-AA1E3781A81C}"/>
                </c:ext>
              </c:extLst>
            </c:dLbl>
            <c:dLbl>
              <c:idx val="1"/>
              <c:layout>
                <c:manualLayout>
                  <c:x val="1.275917279034401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F9-4A96-A974-AA1E3781A81C}"/>
                </c:ext>
              </c:extLst>
            </c:dLbl>
            <c:dLbl>
              <c:idx val="2"/>
              <c:layout>
                <c:manualLayout>
                  <c:x val="1.275917279034398E-2"/>
                  <c:y val="3.7037026235921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F9-4A96-A974-AA1E3781A81C}"/>
                </c:ext>
              </c:extLst>
            </c:dLbl>
            <c:dLbl>
              <c:idx val="3"/>
              <c:layout>
                <c:manualLayout>
                  <c:x val="1.0632643991953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F9-4A96-A974-AA1E3781A81C}"/>
                </c:ext>
              </c:extLst>
            </c:dLbl>
            <c:dLbl>
              <c:idx val="4"/>
              <c:layout>
                <c:manualLayout>
                  <c:x val="1.0632643991953348E-2"/>
                  <c:y val="3.7037026235921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F9-4A96-A974-AA1E3781A81C}"/>
                </c:ext>
              </c:extLst>
            </c:dLbl>
            <c:dLbl>
              <c:idx val="5"/>
              <c:layout>
                <c:manualLayout>
                  <c:x val="1.9138759185515952E-2"/>
                  <c:y val="7.40740524718423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F9-4A96-A974-AA1E3781A81C}"/>
                </c:ext>
              </c:extLst>
            </c:dLbl>
            <c:dLbl>
              <c:idx val="11"/>
              <c:layout>
                <c:manualLayout>
                  <c:x val="4.2530575967813398E-3"/>
                  <c:y val="-3.395021518714483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F9-4A96-A974-AA1E3781A8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08'!$D$30:$H$30</c:f>
              <c:numCache>
                <c:formatCode>0.0%</c:formatCode>
                <c:ptCount val="5"/>
                <c:pt idx="0">
                  <c:v>7.6234014719213289E-2</c:v>
                </c:pt>
                <c:pt idx="1">
                  <c:v>6.5944065428800061E-2</c:v>
                </c:pt>
                <c:pt idx="2">
                  <c:v>0.12703054336159245</c:v>
                </c:pt>
                <c:pt idx="3">
                  <c:v>0.11598918148116885</c:v>
                </c:pt>
                <c:pt idx="4">
                  <c:v>7.4832726072914038E-2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DF9-4A96-A974-AA1E3781A8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2154752"/>
        <c:axId val="162168832"/>
      </c:barChart>
      <c:catAx>
        <c:axId val="1621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168832"/>
        <c:crosses val="autoZero"/>
        <c:auto val="1"/>
        <c:lblAlgn val="ctr"/>
        <c:lblOffset val="100"/>
        <c:noMultiLvlLbl val="0"/>
      </c:catAx>
      <c:valAx>
        <c:axId val="1621688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1547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0.16665332278677752</c:v>
                </c:pt>
                <c:pt idx="2">
                  <c:v>0.29292726819504095</c:v>
                </c:pt>
                <c:pt idx="3">
                  <c:v>0.38188084376504777</c:v>
                </c:pt>
                <c:pt idx="4">
                  <c:v>0.45585995087346359</c:v>
                </c:pt>
                <c:pt idx="5">
                  <c:v>0.56695835939474615</c:v>
                </c:pt>
                <c:pt idx="6">
                  <c:v>0.64586810511194626</c:v>
                </c:pt>
                <c:pt idx="7">
                  <c:v>0.72023902656509409</c:v>
                </c:pt>
                <c:pt idx="8">
                  <c:v>0.88138857442310792</c:v>
                </c:pt>
                <c:pt idx="9">
                  <c:v>0.91458038958082177</c:v>
                </c:pt>
                <c:pt idx="10">
                  <c:v>0.98990816447574825</c:v>
                </c:pt>
                <c:pt idx="11">
                  <c:v>0.99449017546050789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18-43A6-941E-6AF52A244032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18-43A6-941E-6AF52A244032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/>
          </c:spPr>
          <c:marker>
            <c:symbol val="circle"/>
            <c:size val="5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9518-43A6-941E-6AF52A244032}"/>
              </c:ext>
            </c:extLst>
          </c:dPt>
          <c:dLbls>
            <c:dLbl>
              <c:idx val="0"/>
              <c:layout>
                <c:manualLayout>
                  <c:x val="-6.321765968179059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18-43A6-941E-6AF52A244032}"/>
                </c:ext>
              </c:extLst>
            </c:dLbl>
            <c:dLbl>
              <c:idx val="1"/>
              <c:layout>
                <c:manualLayout>
                  <c:x val="-6.5632015867723381E-2"/>
                  <c:y val="-4.665380207755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18-43A6-941E-6AF52A244032}"/>
                </c:ext>
              </c:extLst>
            </c:dLbl>
            <c:dLbl>
              <c:idx val="2"/>
              <c:layout>
                <c:manualLayout>
                  <c:x val="-6.297502714440825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18-43A6-941E-6AF52A244032}"/>
                </c:ext>
              </c:extLst>
            </c:dLbl>
            <c:dLbl>
              <c:idx val="3"/>
              <c:layout>
                <c:manualLayout>
                  <c:x val="-6.514657980456026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18-43A6-941E-6AF52A244032}"/>
                </c:ext>
              </c:extLst>
            </c:dLbl>
            <c:dLbl>
              <c:idx val="4"/>
              <c:layout>
                <c:manualLayout>
                  <c:x val="-7.6004343105320379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18-43A6-941E-6AF52A244032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18-43A6-941E-6AF52A244032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18-43A6-941E-6AF52A244032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18-43A6-941E-6AF52A244032}"/>
                </c:ext>
              </c:extLst>
            </c:dLbl>
            <c:dLbl>
              <c:idx val="8"/>
              <c:layout>
                <c:manualLayout>
                  <c:x val="-4.5602605863192265E-2"/>
                  <c:y val="7.136150234741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18-43A6-941E-6AF52A244032}"/>
                </c:ext>
              </c:extLst>
            </c:dLbl>
            <c:dLbl>
              <c:idx val="9"/>
              <c:layout>
                <c:manualLayout>
                  <c:x val="-5.6460369163952223E-2"/>
                  <c:y val="7.13615023474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18-43A6-941E-6AF52A244032}"/>
                </c:ext>
              </c:extLst>
            </c:dLbl>
            <c:dLbl>
              <c:idx val="10"/>
              <c:layout>
                <c:manualLayout>
                  <c:x val="-4.1259500542888163E-2"/>
                  <c:y val="5.6338028169014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18-43A6-941E-6AF52A244032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518-43A6-941E-6AF52A244032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>
                    <a:solidFill>
                      <a:srgbClr val="C0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08'!$D$24:$H$24</c:f>
              <c:numCache>
                <c:formatCode>0.0%</c:formatCode>
                <c:ptCount val="5"/>
                <c:pt idx="0">
                  <c:v>7.6234014719213289E-2</c:v>
                </c:pt>
                <c:pt idx="1">
                  <c:v>0.14217808014801336</c:v>
                </c:pt>
                <c:pt idx="2">
                  <c:v>0.26920862350960578</c:v>
                </c:pt>
                <c:pt idx="3">
                  <c:v>0.391690163550037</c:v>
                </c:pt>
                <c:pt idx="4">
                  <c:v>0.48559084797175373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518-43A6-941E-6AF52A2440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535104"/>
        <c:axId val="161536640"/>
      </c:lineChart>
      <c:catAx>
        <c:axId val="16153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1536640"/>
        <c:crosses val="autoZero"/>
        <c:auto val="1"/>
        <c:lblAlgn val="ctr"/>
        <c:lblOffset val="100"/>
        <c:noMultiLvlLbl val="0"/>
      </c:catAx>
      <c:valAx>
        <c:axId val="1615366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15351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09-07-2020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09-07-2020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09-07-2020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09-07-2020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09-07-2020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09-07-2020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MAYO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Junio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925" y="727746"/>
            <a:ext cx="80581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467544" y="162594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74D3929-2C59-410D-AD3C-BCD9854B2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619787"/>
              </p:ext>
            </p:extLst>
          </p:nvPr>
        </p:nvGraphicFramePr>
        <p:xfrm>
          <a:off x="542924" y="1960029"/>
          <a:ext cx="8058149" cy="3469053"/>
        </p:xfrm>
        <a:graphic>
          <a:graphicData uri="http://schemas.openxmlformats.org/drawingml/2006/table">
            <a:tbl>
              <a:tblPr/>
              <a:tblGrid>
                <a:gridCol w="268247">
                  <a:extLst>
                    <a:ext uri="{9D8B030D-6E8A-4147-A177-3AD203B41FA5}">
                      <a16:colId xmlns:a16="http://schemas.microsoft.com/office/drawing/2014/main" val="2530908503"/>
                    </a:ext>
                  </a:extLst>
                </a:gridCol>
                <a:gridCol w="268247">
                  <a:extLst>
                    <a:ext uri="{9D8B030D-6E8A-4147-A177-3AD203B41FA5}">
                      <a16:colId xmlns:a16="http://schemas.microsoft.com/office/drawing/2014/main" val="2880664873"/>
                    </a:ext>
                  </a:extLst>
                </a:gridCol>
                <a:gridCol w="268247">
                  <a:extLst>
                    <a:ext uri="{9D8B030D-6E8A-4147-A177-3AD203B41FA5}">
                      <a16:colId xmlns:a16="http://schemas.microsoft.com/office/drawing/2014/main" val="1687142058"/>
                    </a:ext>
                  </a:extLst>
                </a:gridCol>
                <a:gridCol w="3079479">
                  <a:extLst>
                    <a:ext uri="{9D8B030D-6E8A-4147-A177-3AD203B41FA5}">
                      <a16:colId xmlns:a16="http://schemas.microsoft.com/office/drawing/2014/main" val="345200056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3750249698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380327740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3659907198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888819177"/>
                    </a:ext>
                  </a:extLst>
                </a:gridCol>
                <a:gridCol w="654523">
                  <a:extLst>
                    <a:ext uri="{9D8B030D-6E8A-4147-A177-3AD203B41FA5}">
                      <a16:colId xmlns:a16="http://schemas.microsoft.com/office/drawing/2014/main" val="1034133969"/>
                    </a:ext>
                  </a:extLst>
                </a:gridCol>
                <a:gridCol w="643794">
                  <a:extLst>
                    <a:ext uri="{9D8B030D-6E8A-4147-A177-3AD203B41FA5}">
                      <a16:colId xmlns:a16="http://schemas.microsoft.com/office/drawing/2014/main" val="565193780"/>
                    </a:ext>
                  </a:extLst>
                </a:gridCol>
              </a:tblGrid>
              <a:tr h="1838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114689"/>
                  </a:ext>
                </a:extLst>
              </a:tr>
              <a:tr h="3859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205131"/>
                  </a:ext>
                </a:extLst>
              </a:tr>
              <a:tr h="1654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5.041.304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-7.627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1.978.229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68306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473.803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459.228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-14.575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150.614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040695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318.686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291.235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-27.451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70.756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728168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1.372.873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85168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2.267.785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2.267.785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1.372.873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387512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Contrataciones Públicas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04743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del Trabajo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966545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 Atiende-Secretaría General de la Presidencia de la República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189.284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189.284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72697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508.711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508.711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89229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Patrimonio Cultural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426962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Salud Pública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459.096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459.096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159541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Salud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41938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63256"/>
                  </a:ext>
                </a:extLst>
              </a:tr>
              <a:tr h="133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026865"/>
                  </a:ext>
                </a:extLst>
              </a:tr>
              <a:tr h="1338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67525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Cooperación Técnica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171476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74332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060744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922.212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383.986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818723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307.391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0170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995657"/>
                  </a:ext>
                </a:extLst>
              </a:tr>
              <a:tr h="1260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530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0389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FCF55DA-49B2-40E9-9FDD-0D477807DA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932861"/>
              </p:ext>
            </p:extLst>
          </p:nvPr>
        </p:nvGraphicFramePr>
        <p:xfrm>
          <a:off x="539552" y="1832731"/>
          <a:ext cx="8064896" cy="2886341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820655388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083519309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513641690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168306556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76483439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37530385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2238417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33441910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3172265137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36353459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28227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12492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5.306.578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560.041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319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134.723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56.889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7968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02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3304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900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450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512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823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781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681559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6026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10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786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452.357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4227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123.957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7165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1849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541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55041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39552" y="1443470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83A7442-6661-484D-94BC-F067FB83B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787856"/>
              </p:ext>
            </p:extLst>
          </p:nvPr>
        </p:nvGraphicFramePr>
        <p:xfrm>
          <a:off x="539552" y="1762930"/>
          <a:ext cx="8064896" cy="2372915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2169507143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234532057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72277269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266978246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7429884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74215875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14808656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141442884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2335688597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238149531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44095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0036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15.211.889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-1.418.831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7.713.091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9393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13.738.444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13.057.531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-680.913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6.442.922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891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-518.124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718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653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427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0770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1648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50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-189.794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7879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775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5594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7553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273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557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59807" y="1433391"/>
            <a:ext cx="7815527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4F19594-7634-415F-8D59-6F3765B19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0045"/>
              </p:ext>
            </p:extLst>
          </p:nvPr>
        </p:nvGraphicFramePr>
        <p:xfrm>
          <a:off x="524219" y="1744715"/>
          <a:ext cx="8008221" cy="1853519"/>
        </p:xfrm>
        <a:graphic>
          <a:graphicData uri="http://schemas.openxmlformats.org/drawingml/2006/table">
            <a:tbl>
              <a:tblPr/>
              <a:tblGrid>
                <a:gridCol w="268372">
                  <a:extLst>
                    <a:ext uri="{9D8B030D-6E8A-4147-A177-3AD203B41FA5}">
                      <a16:colId xmlns:a16="http://schemas.microsoft.com/office/drawing/2014/main" val="242644114"/>
                    </a:ext>
                  </a:extLst>
                </a:gridCol>
                <a:gridCol w="268372">
                  <a:extLst>
                    <a:ext uri="{9D8B030D-6E8A-4147-A177-3AD203B41FA5}">
                      <a16:colId xmlns:a16="http://schemas.microsoft.com/office/drawing/2014/main" val="2130209205"/>
                    </a:ext>
                  </a:extLst>
                </a:gridCol>
                <a:gridCol w="268372">
                  <a:extLst>
                    <a:ext uri="{9D8B030D-6E8A-4147-A177-3AD203B41FA5}">
                      <a16:colId xmlns:a16="http://schemas.microsoft.com/office/drawing/2014/main" val="2593548630"/>
                    </a:ext>
                  </a:extLst>
                </a:gridCol>
                <a:gridCol w="3027236">
                  <a:extLst>
                    <a:ext uri="{9D8B030D-6E8A-4147-A177-3AD203B41FA5}">
                      <a16:colId xmlns:a16="http://schemas.microsoft.com/office/drawing/2014/main" val="222512590"/>
                    </a:ext>
                  </a:extLst>
                </a:gridCol>
                <a:gridCol w="719237">
                  <a:extLst>
                    <a:ext uri="{9D8B030D-6E8A-4147-A177-3AD203B41FA5}">
                      <a16:colId xmlns:a16="http://schemas.microsoft.com/office/drawing/2014/main" val="2199964210"/>
                    </a:ext>
                  </a:extLst>
                </a:gridCol>
                <a:gridCol w="719237">
                  <a:extLst>
                    <a:ext uri="{9D8B030D-6E8A-4147-A177-3AD203B41FA5}">
                      <a16:colId xmlns:a16="http://schemas.microsoft.com/office/drawing/2014/main" val="1115395088"/>
                    </a:ext>
                  </a:extLst>
                </a:gridCol>
                <a:gridCol w="719237">
                  <a:extLst>
                    <a:ext uri="{9D8B030D-6E8A-4147-A177-3AD203B41FA5}">
                      <a16:colId xmlns:a16="http://schemas.microsoft.com/office/drawing/2014/main" val="2105448618"/>
                    </a:ext>
                  </a:extLst>
                </a:gridCol>
                <a:gridCol w="719237">
                  <a:extLst>
                    <a:ext uri="{9D8B030D-6E8A-4147-A177-3AD203B41FA5}">
                      <a16:colId xmlns:a16="http://schemas.microsoft.com/office/drawing/2014/main" val="1427273063"/>
                    </a:ext>
                  </a:extLst>
                </a:gridCol>
                <a:gridCol w="654828">
                  <a:extLst>
                    <a:ext uri="{9D8B030D-6E8A-4147-A177-3AD203B41FA5}">
                      <a16:colId xmlns:a16="http://schemas.microsoft.com/office/drawing/2014/main" val="3017446099"/>
                    </a:ext>
                  </a:extLst>
                </a:gridCol>
                <a:gridCol w="644093">
                  <a:extLst>
                    <a:ext uri="{9D8B030D-6E8A-4147-A177-3AD203B41FA5}">
                      <a16:colId xmlns:a16="http://schemas.microsoft.com/office/drawing/2014/main" val="105451454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49430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7648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4.180.957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-520.291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2.110.983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010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2.363.556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-106.260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1.125.082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029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1.716.853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9945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5939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490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514.579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-234.481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908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2011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223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452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654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337" y="751361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50337" y="1428886"/>
            <a:ext cx="7995204" cy="271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9BCF05B-6163-4AAB-89E6-54F144DF1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934971"/>
              </p:ext>
            </p:extLst>
          </p:nvPr>
        </p:nvGraphicFramePr>
        <p:xfrm>
          <a:off x="550337" y="1700808"/>
          <a:ext cx="7995204" cy="3561332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1893115165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3446129363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3544998275"/>
                    </a:ext>
                  </a:extLst>
                </a:gridCol>
                <a:gridCol w="3022315">
                  <a:extLst>
                    <a:ext uri="{9D8B030D-6E8A-4147-A177-3AD203B41FA5}">
                      <a16:colId xmlns:a16="http://schemas.microsoft.com/office/drawing/2014/main" val="2418253464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985621037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3818005380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4115549596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581757525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1877381309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263063578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7216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04266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183.609.886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-15.130.682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97.579.457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5978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170.396.991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159.377.916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-11.019.075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77.238.532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7407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20.715.825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19.093.696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-1.622.129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9.701.560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1056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454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616.997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47055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1085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1175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842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079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30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2.461.963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246196,3%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246196,3%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778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9786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2.461.963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3148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4589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980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3.831.232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-1.641.958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2.409.765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8577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118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1.487.700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-446.310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695.901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396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3.938.335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2.756.834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-1.181.501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1.713.864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763555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-847.520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37236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-847.520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212398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63469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855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462" y="764704"/>
            <a:ext cx="801734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47890" y="1461070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0AC342C-F061-4313-A096-515BF9147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564841"/>
              </p:ext>
            </p:extLst>
          </p:nvPr>
        </p:nvGraphicFramePr>
        <p:xfrm>
          <a:off x="547890" y="1772394"/>
          <a:ext cx="8017348" cy="2372915"/>
        </p:xfrm>
        <a:graphic>
          <a:graphicData uri="http://schemas.openxmlformats.org/drawingml/2006/table">
            <a:tbl>
              <a:tblPr/>
              <a:tblGrid>
                <a:gridCol w="268678">
                  <a:extLst>
                    <a:ext uri="{9D8B030D-6E8A-4147-A177-3AD203B41FA5}">
                      <a16:colId xmlns:a16="http://schemas.microsoft.com/office/drawing/2014/main" val="3266079645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678563980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2947299921"/>
                    </a:ext>
                  </a:extLst>
                </a:gridCol>
                <a:gridCol w="3030685">
                  <a:extLst>
                    <a:ext uri="{9D8B030D-6E8A-4147-A177-3AD203B41FA5}">
                      <a16:colId xmlns:a16="http://schemas.microsoft.com/office/drawing/2014/main" val="182915588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558134062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616717698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493175901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1062902503"/>
                    </a:ext>
                  </a:extLst>
                </a:gridCol>
                <a:gridCol w="655574">
                  <a:extLst>
                    <a:ext uri="{9D8B030D-6E8A-4147-A177-3AD203B41FA5}">
                      <a16:colId xmlns:a16="http://schemas.microsoft.com/office/drawing/2014/main" val="3367497436"/>
                    </a:ext>
                  </a:extLst>
                </a:gridCol>
                <a:gridCol w="644827">
                  <a:extLst>
                    <a:ext uri="{9D8B030D-6E8A-4147-A177-3AD203B41FA5}">
                      <a16:colId xmlns:a16="http://schemas.microsoft.com/office/drawing/2014/main" val="216315783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53446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6048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66.495.809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-7.250.726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32.119.795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7822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62.843.832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-8.039.529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26.275.566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3641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8.561.928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8.333.325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-228.603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3.485.080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5638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2.074.836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-1.258.887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054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351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6757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187.758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808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3122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-1.020.330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4687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0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4962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846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6248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4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050" y="792516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6049" y="1468421"/>
            <a:ext cx="7825252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8BB5F40-FCFD-4250-B7DD-FF738D911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04323"/>
              </p:ext>
            </p:extLst>
          </p:nvPr>
        </p:nvGraphicFramePr>
        <p:xfrm>
          <a:off x="576049" y="1793587"/>
          <a:ext cx="7956389" cy="2243066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3301769490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992011737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3542333758"/>
                    </a:ext>
                  </a:extLst>
                </a:gridCol>
                <a:gridCol w="3007643">
                  <a:extLst>
                    <a:ext uri="{9D8B030D-6E8A-4147-A177-3AD203B41FA5}">
                      <a16:colId xmlns:a16="http://schemas.microsoft.com/office/drawing/2014/main" val="1097424384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851904449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693839386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827002959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82693129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774717731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174908257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15622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60715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54.153.385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-6.782.769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30.389.118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2729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44.288.394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41.559.364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-2.729.030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22.895.129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1379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11.765.591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9.995.860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-1.769.731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3.547.355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071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50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188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4.882.169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2.508.844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-2.373.325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1.318.703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6203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8254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660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71.012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609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2.137.591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-1.416.789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672.081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9299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-830.683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447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100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888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764252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52963" y="1654103"/>
            <a:ext cx="807031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FB35D5C-2C9A-4EEE-B2E8-059AD846EA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527725"/>
              </p:ext>
            </p:extLst>
          </p:nvPr>
        </p:nvGraphicFramePr>
        <p:xfrm>
          <a:off x="565431" y="1994672"/>
          <a:ext cx="7967010" cy="2372915"/>
        </p:xfrm>
        <a:graphic>
          <a:graphicData uri="http://schemas.openxmlformats.org/drawingml/2006/table">
            <a:tbl>
              <a:tblPr/>
              <a:tblGrid>
                <a:gridCol w="266991">
                  <a:extLst>
                    <a:ext uri="{9D8B030D-6E8A-4147-A177-3AD203B41FA5}">
                      <a16:colId xmlns:a16="http://schemas.microsoft.com/office/drawing/2014/main" val="107053437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3518478243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1976588157"/>
                    </a:ext>
                  </a:extLst>
                </a:gridCol>
                <a:gridCol w="3011657">
                  <a:extLst>
                    <a:ext uri="{9D8B030D-6E8A-4147-A177-3AD203B41FA5}">
                      <a16:colId xmlns:a16="http://schemas.microsoft.com/office/drawing/2014/main" val="2630095381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3865352733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3936412982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3790315784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2018711929"/>
                    </a:ext>
                  </a:extLst>
                </a:gridCol>
                <a:gridCol w="651458">
                  <a:extLst>
                    <a:ext uri="{9D8B030D-6E8A-4147-A177-3AD203B41FA5}">
                      <a16:colId xmlns:a16="http://schemas.microsoft.com/office/drawing/2014/main" val="3609246791"/>
                    </a:ext>
                  </a:extLst>
                </a:gridCol>
                <a:gridCol w="640778">
                  <a:extLst>
                    <a:ext uri="{9D8B030D-6E8A-4147-A177-3AD203B41FA5}">
                      <a16:colId xmlns:a16="http://schemas.microsoft.com/office/drawing/2014/main" val="198800646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53958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76853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8.898.296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-882.229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3.787.864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6621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4.774.347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4.531.178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-243.169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1.867.192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9093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3.732.647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3.064.175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-668.472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1.126.738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095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303.784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400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303.784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835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225.966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9549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0388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762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928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422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821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9250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9908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019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912" y="747294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8571" y="1403425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69963A8-40C3-40DC-9198-ECD472F88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86203"/>
              </p:ext>
            </p:extLst>
          </p:nvPr>
        </p:nvGraphicFramePr>
        <p:xfrm>
          <a:off x="548571" y="1714749"/>
          <a:ext cx="8046857" cy="1983368"/>
        </p:xfrm>
        <a:graphic>
          <a:graphicData uri="http://schemas.openxmlformats.org/drawingml/2006/table">
            <a:tbl>
              <a:tblPr/>
              <a:tblGrid>
                <a:gridCol w="269667">
                  <a:extLst>
                    <a:ext uri="{9D8B030D-6E8A-4147-A177-3AD203B41FA5}">
                      <a16:colId xmlns:a16="http://schemas.microsoft.com/office/drawing/2014/main" val="4111677417"/>
                    </a:ext>
                  </a:extLst>
                </a:gridCol>
                <a:gridCol w="269667">
                  <a:extLst>
                    <a:ext uri="{9D8B030D-6E8A-4147-A177-3AD203B41FA5}">
                      <a16:colId xmlns:a16="http://schemas.microsoft.com/office/drawing/2014/main" val="1337933492"/>
                    </a:ext>
                  </a:extLst>
                </a:gridCol>
                <a:gridCol w="269667">
                  <a:extLst>
                    <a:ext uri="{9D8B030D-6E8A-4147-A177-3AD203B41FA5}">
                      <a16:colId xmlns:a16="http://schemas.microsoft.com/office/drawing/2014/main" val="1011803291"/>
                    </a:ext>
                  </a:extLst>
                </a:gridCol>
                <a:gridCol w="3041841">
                  <a:extLst>
                    <a:ext uri="{9D8B030D-6E8A-4147-A177-3AD203B41FA5}">
                      <a16:colId xmlns:a16="http://schemas.microsoft.com/office/drawing/2014/main" val="2147204230"/>
                    </a:ext>
                  </a:extLst>
                </a:gridCol>
                <a:gridCol w="722707">
                  <a:extLst>
                    <a:ext uri="{9D8B030D-6E8A-4147-A177-3AD203B41FA5}">
                      <a16:colId xmlns:a16="http://schemas.microsoft.com/office/drawing/2014/main" val="2472654402"/>
                    </a:ext>
                  </a:extLst>
                </a:gridCol>
                <a:gridCol w="722707">
                  <a:extLst>
                    <a:ext uri="{9D8B030D-6E8A-4147-A177-3AD203B41FA5}">
                      <a16:colId xmlns:a16="http://schemas.microsoft.com/office/drawing/2014/main" val="1764788086"/>
                    </a:ext>
                  </a:extLst>
                </a:gridCol>
                <a:gridCol w="722707">
                  <a:extLst>
                    <a:ext uri="{9D8B030D-6E8A-4147-A177-3AD203B41FA5}">
                      <a16:colId xmlns:a16="http://schemas.microsoft.com/office/drawing/2014/main" val="787137593"/>
                    </a:ext>
                  </a:extLst>
                </a:gridCol>
                <a:gridCol w="722707">
                  <a:extLst>
                    <a:ext uri="{9D8B030D-6E8A-4147-A177-3AD203B41FA5}">
                      <a16:colId xmlns:a16="http://schemas.microsoft.com/office/drawing/2014/main" val="3002380061"/>
                    </a:ext>
                  </a:extLst>
                </a:gridCol>
                <a:gridCol w="657987">
                  <a:extLst>
                    <a:ext uri="{9D8B030D-6E8A-4147-A177-3AD203B41FA5}">
                      <a16:colId xmlns:a16="http://schemas.microsoft.com/office/drawing/2014/main" val="1214117833"/>
                    </a:ext>
                  </a:extLst>
                </a:gridCol>
                <a:gridCol w="647200">
                  <a:extLst>
                    <a:ext uri="{9D8B030D-6E8A-4147-A177-3AD203B41FA5}">
                      <a16:colId xmlns:a16="http://schemas.microsoft.com/office/drawing/2014/main" val="33595988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23551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11830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-830.541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4.979.892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5666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5.561.610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5.411.029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-150.581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2.392.882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1467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5.456.631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2.495.366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77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0999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716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620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756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047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52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438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919" y="744089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1915" y="1412776"/>
            <a:ext cx="7819055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EAB69F6-C5E7-485B-9701-5B0D4E0D8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333990"/>
              </p:ext>
            </p:extLst>
          </p:nvPr>
        </p:nvGraphicFramePr>
        <p:xfrm>
          <a:off x="551915" y="1717351"/>
          <a:ext cx="7980518" cy="1882250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3599839225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3606400077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2336086108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1195838507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2971558248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3552179403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4127388413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800537547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2238850727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86935731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57106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62862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3.644.109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1.654.240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729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2.775.060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2.611.832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-163.228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1.131.279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2119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853.591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9983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15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46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9464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8031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619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76346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537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1151" y="851066"/>
            <a:ext cx="82972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353162"/>
              </p:ext>
            </p:extLst>
          </p:nvPr>
        </p:nvGraphicFramePr>
        <p:xfrm>
          <a:off x="47435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206889"/>
              </p:ext>
            </p:extLst>
          </p:nvPr>
        </p:nvGraphicFramePr>
        <p:xfrm>
          <a:off x="460576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8330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16143" y="1422103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7D467A-1442-4931-81F1-9CA5468CF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080579"/>
              </p:ext>
            </p:extLst>
          </p:nvPr>
        </p:nvGraphicFramePr>
        <p:xfrm>
          <a:off x="539552" y="1685662"/>
          <a:ext cx="7992891" cy="1463972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594618491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1968153253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2735358216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3659862647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629542008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464277287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654601265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4129948640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2160597132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339142055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2374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230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3.509.405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-540.670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1.791.690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1040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2.718.526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2.167.938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-550.588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1.107.358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0994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1.185.973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440.198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0377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8811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832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581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62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7773" y="818208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587773" y="1484784"/>
            <a:ext cx="7767148" cy="249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BB14E3A-E85C-463B-84D9-48871FEFA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942259"/>
              </p:ext>
            </p:extLst>
          </p:nvPr>
        </p:nvGraphicFramePr>
        <p:xfrm>
          <a:off x="587773" y="1796202"/>
          <a:ext cx="7886701" cy="263261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5425560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888881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41249786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3395301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375993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2535969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4755667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5843582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7060449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0556205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8138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2712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22.956.899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-1.839.077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10.284.613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9664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19.677.888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18.889.105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-788.783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8.860.265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3866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3.279.526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-490.542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3755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1241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61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585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513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172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1.071.787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406.680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-665.107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564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270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-124.898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2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188.887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-122.777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480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779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662.228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-409.129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682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163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241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470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24869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A36387A-825E-484A-9564-F8B3C2BA0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682169"/>
              </p:ext>
            </p:extLst>
          </p:nvPr>
        </p:nvGraphicFramePr>
        <p:xfrm>
          <a:off x="544209" y="1741196"/>
          <a:ext cx="7988231" cy="2632613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474617637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3945869289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3721791065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36252641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1629815254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355970076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139594826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776956038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1699498150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357423583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22945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62969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19.092.562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-865.797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7.879.015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1622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16.414.205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15.978.322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-435.883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6.720.795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8970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3.208.479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2.707.998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6199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2395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4134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7751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782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75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5594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71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69.632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18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3323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910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329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357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509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3331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19604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98FD6A3-C7CF-4F52-A6B9-C826F4FD1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50865"/>
              </p:ext>
            </p:extLst>
          </p:nvPr>
        </p:nvGraphicFramePr>
        <p:xfrm>
          <a:off x="544209" y="1737430"/>
          <a:ext cx="7988231" cy="2372915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1964499636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437018647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1413326470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168857623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780322271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48476533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429369282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243171204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3366719827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3691695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12597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23975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76.050.596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-1.029.161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31.608.191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1912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14.488.963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13.704.585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-784.378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5.637.829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377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4.743.498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4.498.715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-244.783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1.470.362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38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108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4759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7938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32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16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8703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115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6385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700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0059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153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1" y="908720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7956033"/>
              </p:ext>
            </p:extLst>
          </p:nvPr>
        </p:nvGraphicFramePr>
        <p:xfrm>
          <a:off x="1440000" y="1988840"/>
          <a:ext cx="6264000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736883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594891"/>
              </p:ext>
            </p:extLst>
          </p:nvPr>
        </p:nvGraphicFramePr>
        <p:xfrm>
          <a:off x="1619672" y="2081792"/>
          <a:ext cx="62640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874108"/>
            <a:ext cx="80710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7711" y="1549721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7B6B035-C5E3-421D-A82B-57D27820D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10885"/>
              </p:ext>
            </p:extLst>
          </p:nvPr>
        </p:nvGraphicFramePr>
        <p:xfrm>
          <a:off x="572875" y="1912216"/>
          <a:ext cx="8071063" cy="2053705"/>
        </p:xfrm>
        <a:graphic>
          <a:graphicData uri="http://schemas.openxmlformats.org/drawingml/2006/table">
            <a:tbl>
              <a:tblPr/>
              <a:tblGrid>
                <a:gridCol w="289493">
                  <a:extLst>
                    <a:ext uri="{9D8B030D-6E8A-4147-A177-3AD203B41FA5}">
                      <a16:colId xmlns:a16="http://schemas.microsoft.com/office/drawing/2014/main" val="3139469218"/>
                    </a:ext>
                  </a:extLst>
                </a:gridCol>
                <a:gridCol w="3265480">
                  <a:extLst>
                    <a:ext uri="{9D8B030D-6E8A-4147-A177-3AD203B41FA5}">
                      <a16:colId xmlns:a16="http://schemas.microsoft.com/office/drawing/2014/main" val="2702620816"/>
                    </a:ext>
                  </a:extLst>
                </a:gridCol>
                <a:gridCol w="775841">
                  <a:extLst>
                    <a:ext uri="{9D8B030D-6E8A-4147-A177-3AD203B41FA5}">
                      <a16:colId xmlns:a16="http://schemas.microsoft.com/office/drawing/2014/main" val="1886558099"/>
                    </a:ext>
                  </a:extLst>
                </a:gridCol>
                <a:gridCol w="775841">
                  <a:extLst>
                    <a:ext uri="{9D8B030D-6E8A-4147-A177-3AD203B41FA5}">
                      <a16:colId xmlns:a16="http://schemas.microsoft.com/office/drawing/2014/main" val="996888797"/>
                    </a:ext>
                  </a:extLst>
                </a:gridCol>
                <a:gridCol w="775841">
                  <a:extLst>
                    <a:ext uri="{9D8B030D-6E8A-4147-A177-3AD203B41FA5}">
                      <a16:colId xmlns:a16="http://schemas.microsoft.com/office/drawing/2014/main" val="1078184924"/>
                    </a:ext>
                  </a:extLst>
                </a:gridCol>
                <a:gridCol w="775841">
                  <a:extLst>
                    <a:ext uri="{9D8B030D-6E8A-4147-A177-3AD203B41FA5}">
                      <a16:colId xmlns:a16="http://schemas.microsoft.com/office/drawing/2014/main" val="3473722856"/>
                    </a:ext>
                  </a:extLst>
                </a:gridCol>
                <a:gridCol w="706363">
                  <a:extLst>
                    <a:ext uri="{9D8B030D-6E8A-4147-A177-3AD203B41FA5}">
                      <a16:colId xmlns:a16="http://schemas.microsoft.com/office/drawing/2014/main" val="3254357417"/>
                    </a:ext>
                  </a:extLst>
                </a:gridCol>
                <a:gridCol w="706363">
                  <a:extLst>
                    <a:ext uri="{9D8B030D-6E8A-4147-A177-3AD203B41FA5}">
                      <a16:colId xmlns:a16="http://schemas.microsoft.com/office/drawing/2014/main" val="2304578811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084361"/>
                  </a:ext>
                </a:extLst>
              </a:tr>
              <a:tr h="4158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747993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538.221.700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501.150.726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-37.070.974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243.354.206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34337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369.001.464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342.994.380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-26.007.084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165.109.609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5181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73.451.699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66.227.311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-7.224.388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26.443.812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81921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717.779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656906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18.891.658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18.720.467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-171.191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5.853.985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484172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57.810.662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58.016.715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30.445.645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61466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28.171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28596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15.056.202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8.542.164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-6.514.038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4.350.812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422622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1.210.562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-847.520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80352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692001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1.685.994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5.072.405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3.386.411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10.388.141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394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0FAC748-B20E-437D-B449-437FC1793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321437"/>
              </p:ext>
            </p:extLst>
          </p:nvPr>
        </p:nvGraphicFramePr>
        <p:xfrm>
          <a:off x="576387" y="1625706"/>
          <a:ext cx="7986821" cy="4019913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773387348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2665836168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1360211165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494818697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373219148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880534476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511604284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964448120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920455471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537088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04149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32.544.957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32.554.284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11.623.257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161161"/>
                  </a:ext>
                </a:extLst>
              </a:tr>
              <a:tr h="1968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10.076.304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118.516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3.854.318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6754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9.924.744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4.165.212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98719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2.205.354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-115.719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1.065.457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63128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5.041.304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1.978.229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5775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5.306.578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560.041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3904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21.331.968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19.392.846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-1.939.122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9.824.074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65087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15.211.889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-1.418.831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7.713.091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83212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4.180.957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-520.291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2.110.983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40454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183.609.886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-15.130.682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97.579.457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97370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66.495.809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-7.250.726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32.119.795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73714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54.153.385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-6.782.769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30.389.118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75890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8.898.296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-882.229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3.787.864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97801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14231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11.077.793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-830.541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4.979.892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12472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3.644.109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1.654.240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55932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3.509.405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-540.670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1.791.690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89921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22.956.899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-1.839.077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10.284.613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21525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97.038.116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95.143.158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-1.894.958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39.487.206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17003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19.092.562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-865.797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7.879.015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68741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76.050.596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-1.029.161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31.608.191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31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6386" y="733054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76388" y="1340768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30217DB-1F9B-49D7-BEEF-D8851E6BE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960270"/>
              </p:ext>
            </p:extLst>
          </p:nvPr>
        </p:nvGraphicFramePr>
        <p:xfrm>
          <a:off x="576387" y="1686264"/>
          <a:ext cx="7956052" cy="3124833"/>
        </p:xfrm>
        <a:graphic>
          <a:graphicData uri="http://schemas.openxmlformats.org/drawingml/2006/table">
            <a:tbl>
              <a:tblPr/>
              <a:tblGrid>
                <a:gridCol w="260598">
                  <a:extLst>
                    <a:ext uri="{9D8B030D-6E8A-4147-A177-3AD203B41FA5}">
                      <a16:colId xmlns:a16="http://schemas.microsoft.com/office/drawing/2014/main" val="3907170292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3140158895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1247529379"/>
                    </a:ext>
                  </a:extLst>
                </a:gridCol>
                <a:gridCol w="3119356">
                  <a:extLst>
                    <a:ext uri="{9D8B030D-6E8A-4147-A177-3AD203B41FA5}">
                      <a16:colId xmlns:a16="http://schemas.microsoft.com/office/drawing/2014/main" val="636698075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638835625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080319088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541883203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257312682"/>
                    </a:ext>
                  </a:extLst>
                </a:gridCol>
                <a:gridCol w="635859">
                  <a:extLst>
                    <a:ext uri="{9D8B030D-6E8A-4147-A177-3AD203B41FA5}">
                      <a16:colId xmlns:a16="http://schemas.microsoft.com/office/drawing/2014/main" val="4001497960"/>
                    </a:ext>
                  </a:extLst>
                </a:gridCol>
                <a:gridCol w="625435">
                  <a:extLst>
                    <a:ext uri="{9D8B030D-6E8A-4147-A177-3AD203B41FA5}">
                      <a16:colId xmlns:a16="http://schemas.microsoft.com/office/drawing/2014/main" val="696215494"/>
                    </a:ext>
                  </a:extLst>
                </a:gridCol>
              </a:tblGrid>
              <a:tr h="1240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312811"/>
                  </a:ext>
                </a:extLst>
              </a:tr>
              <a:tr h="379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452533"/>
                  </a:ext>
                </a:extLst>
              </a:tr>
              <a:tr h="1627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10.076.304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118.516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3.854.318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83976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6.274.259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6.020.483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-253.776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2.407.319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70975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2.389.263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2.377.753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-11.510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765.494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571659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1.113.990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1.113.990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222.530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109081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288217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7698451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028604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67048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127.246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08578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127.246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55728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8694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30060"/>
                  </a:ext>
                </a:extLst>
              </a:tr>
              <a:tr h="2480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27240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180.276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130.797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-49.479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21.267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328261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63.550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-5.850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1114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-32.629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114183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78.046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67.046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17.703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2983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855801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63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609" y="831257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53609" y="1705684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66459E5-EAAD-44FF-AC92-15A46A433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183464"/>
              </p:ext>
            </p:extLst>
          </p:nvPr>
        </p:nvGraphicFramePr>
        <p:xfrm>
          <a:off x="553609" y="2051138"/>
          <a:ext cx="8050841" cy="2113217"/>
        </p:xfrm>
        <a:graphic>
          <a:graphicData uri="http://schemas.openxmlformats.org/drawingml/2006/table">
            <a:tbl>
              <a:tblPr/>
              <a:tblGrid>
                <a:gridCol w="269801">
                  <a:extLst>
                    <a:ext uri="{9D8B030D-6E8A-4147-A177-3AD203B41FA5}">
                      <a16:colId xmlns:a16="http://schemas.microsoft.com/office/drawing/2014/main" val="73330289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2585822323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1815534202"/>
                    </a:ext>
                  </a:extLst>
                </a:gridCol>
                <a:gridCol w="3043346">
                  <a:extLst>
                    <a:ext uri="{9D8B030D-6E8A-4147-A177-3AD203B41FA5}">
                      <a16:colId xmlns:a16="http://schemas.microsoft.com/office/drawing/2014/main" val="2699428961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121034772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140560185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488567962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520769038"/>
                    </a:ext>
                  </a:extLst>
                </a:gridCol>
                <a:gridCol w="658312">
                  <a:extLst>
                    <a:ext uri="{9D8B030D-6E8A-4147-A177-3AD203B41FA5}">
                      <a16:colId xmlns:a16="http://schemas.microsoft.com/office/drawing/2014/main" val="2638348622"/>
                    </a:ext>
                  </a:extLst>
                </a:gridCol>
                <a:gridCol w="647520">
                  <a:extLst>
                    <a:ext uri="{9D8B030D-6E8A-4147-A177-3AD203B41FA5}">
                      <a16:colId xmlns:a16="http://schemas.microsoft.com/office/drawing/2014/main" val="221237870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63249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6854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4.165.212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3202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1.565.638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-30.835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557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141.226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0494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8.114.229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3.352.061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14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8.114.229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3.352.061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9449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8.114.229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3.352.061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273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1591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843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6017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52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768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90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259" y="741953"/>
            <a:ext cx="799426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4259" y="1610173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DEFE788-2FF8-4254-B206-47A429FCA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02943"/>
              </p:ext>
            </p:extLst>
          </p:nvPr>
        </p:nvGraphicFramePr>
        <p:xfrm>
          <a:off x="574259" y="1948378"/>
          <a:ext cx="7994263" cy="1593821"/>
        </p:xfrm>
        <a:graphic>
          <a:graphicData uri="http://schemas.openxmlformats.org/drawingml/2006/table">
            <a:tbl>
              <a:tblPr/>
              <a:tblGrid>
                <a:gridCol w="267905">
                  <a:extLst>
                    <a:ext uri="{9D8B030D-6E8A-4147-A177-3AD203B41FA5}">
                      <a16:colId xmlns:a16="http://schemas.microsoft.com/office/drawing/2014/main" val="1228548747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4135597498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1674933613"/>
                    </a:ext>
                  </a:extLst>
                </a:gridCol>
                <a:gridCol w="3021960">
                  <a:extLst>
                    <a:ext uri="{9D8B030D-6E8A-4147-A177-3AD203B41FA5}">
                      <a16:colId xmlns:a16="http://schemas.microsoft.com/office/drawing/2014/main" val="1417788295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2195927928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2904423254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1257051237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699330282"/>
                    </a:ext>
                  </a:extLst>
                </a:gridCol>
                <a:gridCol w="653686">
                  <a:extLst>
                    <a:ext uri="{9D8B030D-6E8A-4147-A177-3AD203B41FA5}">
                      <a16:colId xmlns:a16="http://schemas.microsoft.com/office/drawing/2014/main" val="3355924138"/>
                    </a:ext>
                  </a:extLst>
                </a:gridCol>
                <a:gridCol w="642970">
                  <a:extLst>
                    <a:ext uri="{9D8B030D-6E8A-4147-A177-3AD203B41FA5}">
                      <a16:colId xmlns:a16="http://schemas.microsoft.com/office/drawing/2014/main" val="79971383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1437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756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1.065.457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2186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374.130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135.450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245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1.660.234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854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1848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492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5650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3754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909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4987</TotalTime>
  <Words>5231</Words>
  <Application>Microsoft Office PowerPoint</Application>
  <PresentationFormat>Presentación en pantalla (4:3)</PresentationFormat>
  <Paragraphs>3057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2_Tema de Office</vt:lpstr>
      <vt:lpstr>EJECUCIÓN ACUMULADA DE GASTOS PRESUPUESTARIOS AL MES DE MAYO DE 2020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MAYO DE 2020  PARTIDA 08 MINISTERIO DE HACIENDA</vt:lpstr>
      <vt:lpstr>EJECUCIÓN ACUMULADA DE GASTOS A MAYO DE 2020  PARTIDA 08 RESUMEN POR CAPÍTULOS</vt:lpstr>
      <vt:lpstr>EJECUCIÓN ACUMULADA DE GASTOS A MAYO DE 2020  PARTIDA 08. CAPÍTULO 01. PROGRAMA 01: SECRETARÍA Y ADMINISTRACIÓN GENERAL</vt:lpstr>
      <vt:lpstr>EJECUCIÓN ACUMULADA DE GASTOS A MAYO DE 2020  PARTIDA 08. CAPÍTULO 01. PROGRAMA 06: UNIDAD ADMINISTRADORA DE LOS TRIBUNALES TRIBUTARIOS Y ADUANERO</vt:lpstr>
      <vt:lpstr>EJECUCIÓN ACUMULADA DE GASTOS A MAYO DE 2020  PARTIDA 08. CAPÍTULO 01. PROGRAMA 07: SISTEMA INTEGRADO DE COMERCIO EXTERIOR (SICEX)</vt:lpstr>
      <vt:lpstr>EJECUCIÓN ACUMULADA DE GASTOS A MAYO DE 2020  PARTIDA 08. CAPÍTULO 01. PROGRAMA 08: PROGRAMA DE MODERNIZACIÓN SECTOR PÚBLICO</vt:lpstr>
      <vt:lpstr>EJECUCIÓN ACUMULADA DE GASTOS A MAYO DE 2020  PARTIDA 08. CAPÍTULO 01. PROGRAMA 09: PROGRAMA EXPORTACIÓN DE SERVICIOS</vt:lpstr>
      <vt:lpstr>EJECUCIÓN ACUMULADA DE GASTOS A MAYO DE 2020  PARTIDA 08. CAPÍTULO 02. PROGRAMA 01: DIRECCIÓN DE PRESUPUESTOS</vt:lpstr>
      <vt:lpstr>EJECUCIÓN ACUMULADA DE GASTOS A MAYO DE 2020  PARTIDA 08. CAPÍTULO 02. PROGRAMA 02: SISTEMA DE GESTIÓN FINANCIERA DEL ESTADO</vt:lpstr>
      <vt:lpstr>EJECUCIÓN ACUMULADA DE GASTOS A MAYO DE 2020  PARTIDA 08. CAPÍTULO 03. PROGRAMA 01: SERVICIO DE IMPUESTOS INTERNOS</vt:lpstr>
      <vt:lpstr>EJECUCIÓN ACUMULADA DE GASTOS A MAYO DE 2020  PARTIDA 08. CAPÍTULO 04. PROGRAMA 01: SERVICIO NACIONAL DE ADUANAS</vt:lpstr>
      <vt:lpstr>EJECUCIÓN ACUMULADA DE GASTOS A MAYO DE 2020  PARTIDA 08. CAPÍTULO 05. PROGRAMA 01: SERVICIO DE TESORERÍAS</vt:lpstr>
      <vt:lpstr>EJECUCIÓN ACUMULADA DE GASTOS A MAYO DE 2020  PARTIDA 08. CAPÍTULO 07. PROGRAMA 01: DIRECCIÓN DE COMPRAS Y CONTRATACIÓN PÚBLICA</vt:lpstr>
      <vt:lpstr>EJECUCIÓN ACUMULADA DE GASTOS A MAYO DE 2020  PARTIDA 08. CAPÍTULO 15. PROGRAMA 01: DIRECCIÓN NACIONAL DEL SERVICIO CIVIL</vt:lpstr>
      <vt:lpstr>EJECUCIÓN ACUMULADA DE GASTOS A MAYO DE 2020  PARTIDA 08. CAPÍTULO 16. PROGRAMA 01: UNIDAD DE ANÁLISIS FINANCIERO</vt:lpstr>
      <vt:lpstr>EJECUCIÓN ACUMULADA DE GASTOS A MAYO DE 2020  PARTIDA 08. CAPÍTULO 17. PROGRAMA 01: SUPERINTENDENCIA DE CASINOS DE JUEGO</vt:lpstr>
      <vt:lpstr>EJECUCIÓN ACUMULADA DE GASTOS A MAYO DE 2020  PARTIDA 08. CAPÍTULO 30. PROGRAMA 01: CONSEJO DE DEFENSA DEL ESTADO</vt:lpstr>
      <vt:lpstr>EJECUCIÓN ACUMULADA DE GASTOS A MAYO DE 2020  PARTIDA 08. CAPÍTULO 31. PROGRAMA 01: COMISIÓN PARA EL MERCADO FINANCIERO</vt:lpstr>
      <vt:lpstr>EJECUCIÓN ACUMULADA DE GASTOS A MAYO DE 2020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383</cp:revision>
  <cp:lastPrinted>2019-10-12T13:02:40Z</cp:lastPrinted>
  <dcterms:created xsi:type="dcterms:W3CDTF">2016-06-23T13:38:47Z</dcterms:created>
  <dcterms:modified xsi:type="dcterms:W3CDTF">2020-07-09T20:42:45Z</dcterms:modified>
</cp:coreProperties>
</file>