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ppt/charts/chart3.xml" ContentType="application/vnd.openxmlformats-officedocument.drawingml.chart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1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1.bin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2.bin"/><Relationship Id="rId1" Type="http://schemas.openxmlformats.org/officeDocument/2006/relationships/themeOverride" Target="../theme/themeOverride1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3.bin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200" b="1" i="0" baseline="0">
                <a:effectLst/>
              </a:rPr>
              <a:t>Distribución presupuesto inicial por Subtítulo de gasto</a:t>
            </a:r>
            <a:endParaRPr lang="es-CL" sz="1200">
              <a:effectLst/>
            </a:endParaRPr>
          </a:p>
        </c:rich>
      </c:tx>
      <c:overlay val="0"/>
      <c:spPr>
        <a:noFill/>
        <a:ln w="25400">
          <a:noFill/>
        </a:ln>
      </c:spPr>
    </c:title>
    <c:autoTitleDeleted val="0"/>
    <c:view3D>
      <c:rotX val="3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0-B528-419F-905D-54F121D7F2FA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B528-419F-905D-54F121D7F2FA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2-B528-419F-905D-54F121D7F2FA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B528-419F-905D-54F121D7F2FA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4-B528-419F-905D-54F121D7F2FA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B528-419F-905D-54F121D7F2FA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6-B528-419F-905D-54F121D7F2FA}"/>
              </c:ext>
            </c:extLst>
          </c:dPt>
          <c:dLbls>
            <c:spPr>
              <a:noFill/>
              <a:ln w="25400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'[23.xlsx]P. 23 Ministerio Público (1)'!$E$69:$E$75</c:f>
              <c:strCache>
                <c:ptCount val="7"/>
                <c:pt idx="0">
                  <c:v>GASTOS EN PERSONAL</c:v>
                </c:pt>
                <c:pt idx="1">
                  <c:v>BIENES Y SERVICIOS DE CONSUMO</c:v>
                </c:pt>
                <c:pt idx="2">
                  <c:v>PRESTACIONES DE SEGURIDAD SOCIAL</c:v>
                </c:pt>
                <c:pt idx="3">
                  <c:v>TRANSFERENCIAS CORRIENTES</c:v>
                </c:pt>
                <c:pt idx="4">
                  <c:v>ADQUISICIÓN DE ACTIVOS NO FINANCIEROS</c:v>
                </c:pt>
                <c:pt idx="5">
                  <c:v>INICIATIVAS DE INVERSIÓN</c:v>
                </c:pt>
                <c:pt idx="6">
                  <c:v>SERVICIO DE LA DEUDA</c:v>
                </c:pt>
              </c:strCache>
            </c:strRef>
          </c:cat>
          <c:val>
            <c:numRef>
              <c:f>'[23.xlsx]P. 23 Ministerio Público (1)'!$F$69:$F$75</c:f>
              <c:numCache>
                <c:formatCode>0.0%</c:formatCode>
                <c:ptCount val="7"/>
                <c:pt idx="0">
                  <c:v>0.75247764044461363</c:v>
                </c:pt>
                <c:pt idx="1">
                  <c:v>0.18928743415124985</c:v>
                </c:pt>
                <c:pt idx="2">
                  <c:v>2.2224453791295411E-3</c:v>
                </c:pt>
                <c:pt idx="3">
                  <c:v>4.4288266301805617E-3</c:v>
                </c:pt>
                <c:pt idx="4">
                  <c:v>7.5594548161758901E-3</c:v>
                </c:pt>
                <c:pt idx="5">
                  <c:v>4.4024198578650503E-2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B528-419F-905D-54F121D7F2F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71753199090622366"/>
          <c:y val="0.15438227148475867"/>
          <c:w val="0.26163672742752592"/>
          <c:h val="0.78773974625995091"/>
        </c:manualLayout>
      </c:layout>
      <c:overlay val="0"/>
      <c:spPr>
        <a:noFill/>
        <a:ln w="25400">
          <a:noFill/>
        </a:ln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1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100" b="1" i="0" baseline="0">
                <a:effectLst/>
              </a:rPr>
              <a:t>% de Ejecución Mensual 2018 - 2019 - 2020</a:t>
            </a:r>
            <a:endParaRPr lang="es-CL" sz="1100">
              <a:effectLst/>
            </a:endParaRPr>
          </a:p>
        </c:rich>
      </c:tx>
      <c:overlay val="0"/>
      <c:spPr>
        <a:noFill/>
        <a:ln w="25400">
          <a:noFill/>
        </a:ln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'[23.xlsx]P. 23 Ministerio Público (1)'!$E$45</c:f>
              <c:strCache>
                <c:ptCount val="1"/>
                <c:pt idx="0">
                  <c:v>GASTOS 2018</c:v>
                </c:pt>
              </c:strCache>
            </c:strRef>
          </c:tx>
          <c:spPr>
            <a:solidFill>
              <a:schemeClr val="accent3"/>
            </a:solidFill>
            <a:ln w="25400">
              <a:solidFill>
                <a:schemeClr val="accent3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'[23.xlsx]P. 23 Ministerio Público (1)'!$F$42:$Q$42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'[23.xlsx]P. 23 Ministerio Público (1)'!$F$45:$Q$45</c:f>
              <c:numCache>
                <c:formatCode>0.0%</c:formatCode>
                <c:ptCount val="12"/>
                <c:pt idx="0">
                  <c:v>6.7615311200146258E-2</c:v>
                </c:pt>
                <c:pt idx="1">
                  <c:v>6.7364727434768359E-2</c:v>
                </c:pt>
                <c:pt idx="2">
                  <c:v>0.14902196026552617</c:v>
                </c:pt>
                <c:pt idx="3">
                  <c:v>7.1526200076358085E-2</c:v>
                </c:pt>
                <c:pt idx="4">
                  <c:v>7.3452690734784859E-2</c:v>
                </c:pt>
                <c:pt idx="5">
                  <c:v>6.8181497811347178E-2</c:v>
                </c:pt>
                <c:pt idx="6">
                  <c:v>6.7491604533494426E-2</c:v>
                </c:pt>
                <c:pt idx="7">
                  <c:v>6.9758225042677105E-2</c:v>
                </c:pt>
                <c:pt idx="8">
                  <c:v>7.026763413392495E-2</c:v>
                </c:pt>
                <c:pt idx="9">
                  <c:v>7.2931900330579627E-2</c:v>
                </c:pt>
                <c:pt idx="10">
                  <c:v>7.7466464243997404E-2</c:v>
                </c:pt>
                <c:pt idx="11">
                  <c:v>0.1114600743198903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50D-4EA6-9E2E-42417F91C17D}"/>
            </c:ext>
          </c:extLst>
        </c:ser>
        <c:ser>
          <c:idx val="1"/>
          <c:order val="1"/>
          <c:tx>
            <c:strRef>
              <c:f>'[23.xlsx]P. 23 Ministerio Público (1)'!$E$44</c:f>
              <c:strCache>
                <c:ptCount val="1"/>
                <c:pt idx="0">
                  <c:v>GASTOS 2019</c:v>
                </c:pt>
              </c:strCache>
            </c:strRef>
          </c:tx>
          <c:spPr>
            <a:solidFill>
              <a:schemeClr val="accent1"/>
            </a:solidFill>
            <a:ln w="25400">
              <a:solidFill>
                <a:schemeClr val="accent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'[23.xlsx]P. 23 Ministerio Público (1)'!$F$42:$Q$42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'[23.xlsx]P. 23 Ministerio Público (1)'!$F$44:$Q$44</c:f>
              <c:numCache>
                <c:formatCode>0.0%</c:formatCode>
                <c:ptCount val="12"/>
                <c:pt idx="0">
                  <c:v>6.8586116041518611E-2</c:v>
                </c:pt>
                <c:pt idx="1">
                  <c:v>6.9336186834987906E-2</c:v>
                </c:pt>
                <c:pt idx="2">
                  <c:v>0.15501514515140552</c:v>
                </c:pt>
                <c:pt idx="3">
                  <c:v>7.5985531244926796E-2</c:v>
                </c:pt>
                <c:pt idx="4">
                  <c:v>7.6962652919910252E-2</c:v>
                </c:pt>
                <c:pt idx="5">
                  <c:v>7.264047567998333E-2</c:v>
                </c:pt>
                <c:pt idx="6">
                  <c:v>6.8080479725167023E-2</c:v>
                </c:pt>
                <c:pt idx="7">
                  <c:v>7.0026221128933017E-2</c:v>
                </c:pt>
                <c:pt idx="8">
                  <c:v>6.9190923604107196E-2</c:v>
                </c:pt>
                <c:pt idx="9">
                  <c:v>7.1453688396099113E-2</c:v>
                </c:pt>
                <c:pt idx="10">
                  <c:v>7.5082507472785998E-2</c:v>
                </c:pt>
                <c:pt idx="11">
                  <c:v>0.11979403116073534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50D-4EA6-9E2E-42417F91C17D}"/>
            </c:ext>
          </c:extLst>
        </c:ser>
        <c:ser>
          <c:idx val="2"/>
          <c:order val="2"/>
          <c:tx>
            <c:strRef>
              <c:f>'[23.xlsx]P. 23 Ministerio Público (1)'!$E$43</c:f>
              <c:strCache>
                <c:ptCount val="1"/>
                <c:pt idx="0">
                  <c:v>GASTOS 2020</c:v>
                </c:pt>
              </c:strCache>
            </c:strRef>
          </c:tx>
          <c:spPr>
            <a:solidFill>
              <a:schemeClr val="accent2"/>
            </a:solidFill>
            <a:ln w="25400">
              <a:solidFill>
                <a:schemeClr val="accent2"/>
              </a:solidFill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800" b="1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'[23.xlsx]P. 23 Ministerio Público (1)'!$F$42:$Q$42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'[23.xlsx]P. 23 Ministerio Público (1)'!$F$43:$P$43</c:f>
              <c:numCache>
                <c:formatCode>0.0%</c:formatCode>
                <c:ptCount val="11"/>
                <c:pt idx="0">
                  <c:v>7.2255848911150972E-2</c:v>
                </c:pt>
                <c:pt idx="1">
                  <c:v>7.2566564009922507E-2</c:v>
                </c:pt>
                <c:pt idx="2">
                  <c:v>0.16061060575448868</c:v>
                </c:pt>
                <c:pt idx="3">
                  <c:v>7.5213408859259354E-2</c:v>
                </c:pt>
                <c:pt idx="4">
                  <c:v>7.7792151053091382E-2</c:v>
                </c:pt>
                <c:pt idx="5">
                  <c:v>7.9053870723753847E-2</c:v>
                </c:pt>
                <c:pt idx="6">
                  <c:v>7.9015902773532321E-2</c:v>
                </c:pt>
                <c:pt idx="7">
                  <c:v>7.6498087097141662E-2</c:v>
                </c:pt>
                <c:pt idx="8">
                  <c:v>7.3037348468107915E-2</c:v>
                </c:pt>
                <c:pt idx="9">
                  <c:v>7.2714746798532126E-2</c:v>
                </c:pt>
                <c:pt idx="10">
                  <c:v>7.9877985404502125E-2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50D-4EA6-9E2E-42417F91C17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56471904"/>
        <c:axId val="456475432"/>
      </c:barChart>
      <c:catAx>
        <c:axId val="4564719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456475432"/>
        <c:crosses val="autoZero"/>
        <c:auto val="1"/>
        <c:lblAlgn val="ctr"/>
        <c:lblOffset val="100"/>
        <c:noMultiLvlLbl val="0"/>
      </c:catAx>
      <c:valAx>
        <c:axId val="4564754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ln w="9525">
            <a:noFill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456471904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overlay val="0"/>
      <c:spPr>
        <a:noFill/>
        <a:ln w="25400">
          <a:noFill/>
        </a:ln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bg1"/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1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100" b="1" i="0" baseline="0">
                <a:effectLst/>
              </a:rPr>
              <a:t>% de Ejecución Acumulada 2018 - 2019 - 2020</a:t>
            </a:r>
            <a:endParaRPr lang="es-CL" sz="1100">
              <a:effectLst/>
            </a:endParaRPr>
          </a:p>
        </c:rich>
      </c:tx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2435892388451443"/>
          <c:y val="0.13263888888888889"/>
          <c:w val="0.85341885389326333"/>
          <c:h val="0.6262806211723535"/>
        </c:manualLayout>
      </c:layout>
      <c:lineChart>
        <c:grouping val="standard"/>
        <c:varyColors val="0"/>
        <c:ser>
          <c:idx val="0"/>
          <c:order val="0"/>
          <c:tx>
            <c:strRef>
              <c:f>'[23.xlsx]P. 23 Ministerio Público (1)'!$E$37</c:f>
              <c:strCache>
                <c:ptCount val="1"/>
                <c:pt idx="0">
                  <c:v>GASTOS 2020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0.05"/>
                  <c:y val="-9.259259259259258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9EAB-4FAE-9384-0E68DF4C403B}"/>
                </c:ext>
              </c:extLst>
            </c:dLbl>
            <c:dLbl>
              <c:idx val="1"/>
              <c:layout>
                <c:manualLayout>
                  <c:x val="-5.2777777777777778E-2"/>
                  <c:y val="-4.16666666666666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9EAB-4FAE-9384-0E68DF4C403B}"/>
                </c:ext>
              </c:extLst>
            </c:dLbl>
            <c:dLbl>
              <c:idx val="2"/>
              <c:layout>
                <c:manualLayout>
                  <c:x val="-5.2777777777777778E-2"/>
                  <c:y val="-1.38888888888888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EAB-4FAE-9384-0E68DF4C403B}"/>
                </c:ext>
              </c:extLst>
            </c:dLbl>
            <c:dLbl>
              <c:idx val="3"/>
              <c:layout>
                <c:manualLayout>
                  <c:x val="-5.2777777777777826E-2"/>
                  <c:y val="-2.77777777777778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9EAB-4FAE-9384-0E68DF4C403B}"/>
                </c:ext>
              </c:extLst>
            </c:dLbl>
            <c:dLbl>
              <c:idx val="4"/>
              <c:layout>
                <c:manualLayout>
                  <c:x val="-5.8333333333333334E-2"/>
                  <c:y val="-3.70370370370370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EAB-4FAE-9384-0E68DF4C403B}"/>
                </c:ext>
              </c:extLst>
            </c:dLbl>
            <c:dLbl>
              <c:idx val="5"/>
              <c:layout>
                <c:manualLayout>
                  <c:x val="-5.2777777777777778E-2"/>
                  <c:y val="-1.85185185185186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EAB-4FAE-9384-0E68DF4C403B}"/>
                </c:ext>
              </c:extLst>
            </c:dLbl>
            <c:dLbl>
              <c:idx val="6"/>
              <c:layout>
                <c:manualLayout>
                  <c:x val="-3.8888888888888994E-2"/>
                  <c:y val="-3.70370370370370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EAB-4FAE-9384-0E68DF4C403B}"/>
                </c:ext>
              </c:extLst>
            </c:dLbl>
            <c:dLbl>
              <c:idx val="7"/>
              <c:layout>
                <c:manualLayout>
                  <c:x val="-4.1666557305336936E-2"/>
                  <c:y val="-1.3888888888888973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900" b="1"/>
                  </a:pPr>
                  <a:endParaRPr lang="es-CL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4999999999999988E-2"/>
                      <c:h val="5.8078885972586758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6894-4E87-9B18-3265A5EF4FA1}"/>
                </c:ext>
              </c:extLst>
            </c:dLbl>
            <c:dLbl>
              <c:idx val="8"/>
              <c:layout>
                <c:manualLayout>
                  <c:x val="-3.888888888888889E-2"/>
                  <c:y val="-2.31481481481481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894-4E87-9B18-3265A5EF4FA1}"/>
                </c:ext>
              </c:extLst>
            </c:dLbl>
            <c:dLbl>
              <c:idx val="9"/>
              <c:layout>
                <c:manualLayout>
                  <c:x val="-4.7222222222222325E-2"/>
                  <c:y val="-2.77777777777777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894-4E87-9B18-3265A5EF4FA1}"/>
                </c:ext>
              </c:extLst>
            </c:dLbl>
            <c:dLbl>
              <c:idx val="10"/>
              <c:layout>
                <c:manualLayout>
                  <c:x val="-5.3396207760809569E-2"/>
                  <c:y val="-3.403617921595453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F31-4047-AA79-F97C11C190E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 b="1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'[23.xlsx]P. 23 Ministerio Público (1)'!$F$36:$Q$36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'[23.xlsx]P. 23 Ministerio Público (1)'!$F$37:$P$37</c:f>
              <c:numCache>
                <c:formatCode>0.0%</c:formatCode>
                <c:ptCount val="11"/>
                <c:pt idx="0">
                  <c:v>7.2255848911150972E-2</c:v>
                </c:pt>
                <c:pt idx="1">
                  <c:v>0.14482241292107348</c:v>
                </c:pt>
                <c:pt idx="2">
                  <c:v>0.30479539244127429</c:v>
                </c:pt>
                <c:pt idx="3">
                  <c:v>0.38000880130053366</c:v>
                </c:pt>
                <c:pt idx="4">
                  <c:v>0.46360997466219267</c:v>
                </c:pt>
                <c:pt idx="5">
                  <c:v>0.54266384538594659</c:v>
                </c:pt>
                <c:pt idx="6">
                  <c:v>0.62129973092499058</c:v>
                </c:pt>
                <c:pt idx="7">
                  <c:v>0.69779781802213225</c:v>
                </c:pt>
                <c:pt idx="8">
                  <c:v>0.7242039290468264</c:v>
                </c:pt>
                <c:pt idx="9">
                  <c:v>0.79691867584535858</c:v>
                </c:pt>
                <c:pt idx="10">
                  <c:v>0.87679666124986066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48F-4BD9-906C-B5A7182B6C39}"/>
            </c:ext>
          </c:extLst>
        </c:ser>
        <c:ser>
          <c:idx val="1"/>
          <c:order val="1"/>
          <c:tx>
            <c:strRef>
              <c:f>'[23.xlsx]P. 23 Ministerio Público (1)'!$E$38</c:f>
              <c:strCache>
                <c:ptCount val="1"/>
                <c:pt idx="0">
                  <c:v>GASTOS 2019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'[23.xlsx]P. 23 Ministerio Público (1)'!$F$36:$Q$36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'[23.xlsx]P. 23 Ministerio Público (1)'!$F$38:$Q$38</c:f>
              <c:numCache>
                <c:formatCode>0.0%</c:formatCode>
                <c:ptCount val="12"/>
                <c:pt idx="0">
                  <c:v>6.8586116041518611E-2</c:v>
                </c:pt>
                <c:pt idx="1">
                  <c:v>0.13792230287650653</c:v>
                </c:pt>
                <c:pt idx="2">
                  <c:v>0.29293744802791205</c:v>
                </c:pt>
                <c:pt idx="3">
                  <c:v>0.36806062719112553</c:v>
                </c:pt>
                <c:pt idx="4">
                  <c:v>0.44502328011103576</c:v>
                </c:pt>
                <c:pt idx="5">
                  <c:v>0.48965247630120406</c:v>
                </c:pt>
                <c:pt idx="6">
                  <c:v>0.55482411955238387</c:v>
                </c:pt>
                <c:pt idx="7">
                  <c:v>0.62485034068131695</c:v>
                </c:pt>
                <c:pt idx="8">
                  <c:v>0.69404126428542412</c:v>
                </c:pt>
                <c:pt idx="9">
                  <c:v>0.76549495268152323</c:v>
                </c:pt>
                <c:pt idx="10">
                  <c:v>0.84057746015430923</c:v>
                </c:pt>
                <c:pt idx="11">
                  <c:v>0.98605891209113217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48F-4BD9-906C-B5A7182B6C39}"/>
            </c:ext>
          </c:extLst>
        </c:ser>
        <c:ser>
          <c:idx val="2"/>
          <c:order val="2"/>
          <c:tx>
            <c:strRef>
              <c:f>'[23.xlsx]P. 23 Ministerio Público (1)'!$E$39</c:f>
              <c:strCache>
                <c:ptCount val="1"/>
                <c:pt idx="0">
                  <c:v>GASTOS 2018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'[23.xlsx]P. 23 Ministerio Público (1)'!$F$36:$Q$36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'[23.xlsx]P. 23 Ministerio Público (1)'!$F$39:$Q$39</c:f>
              <c:numCache>
                <c:formatCode>0.0%</c:formatCode>
                <c:ptCount val="12"/>
                <c:pt idx="0">
                  <c:v>6.7615311200146258E-2</c:v>
                </c:pt>
                <c:pt idx="1">
                  <c:v>0.13496328407830949</c:v>
                </c:pt>
                <c:pt idx="2">
                  <c:v>0.28318890146025893</c:v>
                </c:pt>
                <c:pt idx="3">
                  <c:v>0.35471510153661701</c:v>
                </c:pt>
                <c:pt idx="4">
                  <c:v>0.42816779227140184</c:v>
                </c:pt>
                <c:pt idx="5">
                  <c:v>0.47129598144860579</c:v>
                </c:pt>
                <c:pt idx="6">
                  <c:v>0.54700765940741247</c:v>
                </c:pt>
                <c:pt idx="7">
                  <c:v>0.61632958399784377</c:v>
                </c:pt>
                <c:pt idx="8">
                  <c:v>0.68659721813176866</c:v>
                </c:pt>
                <c:pt idx="9">
                  <c:v>0.75952911846234827</c:v>
                </c:pt>
                <c:pt idx="10">
                  <c:v>0.83699558270634578</c:v>
                </c:pt>
                <c:pt idx="11">
                  <c:v>0.9729885187327989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048F-4BD9-906C-B5A7182B6C3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57183560"/>
        <c:axId val="457186696"/>
      </c:lineChart>
      <c:catAx>
        <c:axId val="4571835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457186696"/>
        <c:crosses val="autoZero"/>
        <c:auto val="1"/>
        <c:lblAlgn val="ctr"/>
        <c:lblOffset val="100"/>
        <c:noMultiLvlLbl val="0"/>
      </c:catAx>
      <c:valAx>
        <c:axId val="4571866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ln w="9525">
            <a:noFill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457183560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overlay val="0"/>
      <c:spPr>
        <a:noFill/>
        <a:ln w="25400">
          <a:noFill/>
        </a:ln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bg1"/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BD0E218-0D5D-4B70-8E2F-575388586F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150496B8-B04E-44D6-9FCF-235A4FB2634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C3838C02-90E4-4B8F-AF58-B4632E558E5E}"/>
              </a:ext>
            </a:extLst>
          </p:cNvPr>
          <p:cNvSpPr/>
          <p:nvPr userDrawn="1"/>
        </p:nvSpPr>
        <p:spPr>
          <a:xfrm>
            <a:off x="457200" y="6356350"/>
            <a:ext cx="54006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05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Fuente</a:t>
            </a:r>
            <a:r>
              <a:rPr kumimoji="0" lang="es-CL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: Elaboración propia en base  a Informes de ejecución presupuestaria mensual de DIPRES</a:t>
            </a:r>
          </a:p>
        </p:txBody>
      </p:sp>
    </p:spTree>
    <p:extLst>
      <p:ext uri="{BB962C8B-B14F-4D97-AF65-F5344CB8AC3E}">
        <p14:creationId xmlns:p14="http://schemas.microsoft.com/office/powerpoint/2010/main" val="27945950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659995C-6C5E-4774-930D-FE8EA32FE7EF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07-01-2021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50403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9A67D08-3D11-4B0F-A15F-9F52EB68D63D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07-01-2021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499324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B78813F-3287-4428-A15C-12A23CF4CFA4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07-01-2021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799382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6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6CB32A8-ACCF-408E-AE69-3B995A8F0BFF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07-01-2021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827431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CB32A8-ACCF-408E-AE69-3B995A8F0BFF}" type="datetime1">
              <a:rPr lang="es-CL" smtClean="0"/>
              <a:t>07-01-2021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9398212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6CB32A8-ACCF-408E-AE69-3B995A8F0BFF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07-01-2021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160362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0E02360-A21A-4CCD-BCB0-8531ABD610AB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07-01-2021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527101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BC7CA73-43A2-4A16-A5CB-3D4B44330E0D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07-01-2021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645675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EBAF36A-EDE5-4FA8-84EC-3AA788C97240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07-01-2021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623159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22D39C1-1D08-4F24-AE34-397A80400841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07-01-2021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720601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A55497-5A8F-46E9-977B-DA4B0E8E00C9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07-01-2021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136970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A9ED8E3-6EAB-4093-9165-930AB8B37E7F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07-01-2021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030133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0437570-0FE3-4267-B1AE-9E8F529BA4FA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07-01-2021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45105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708C7A60-81BC-40FA-8F4A-BA8BB4E7CF49}"/>
              </a:ext>
            </a:extLst>
          </p:cNvPr>
          <p:cNvPicPr>
            <a:picLocks/>
          </p:cNvPicPr>
          <p:nvPr userDrawn="1"/>
        </p:nvPicPr>
        <p:blipFill>
          <a:blip r:embed="rId16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64999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  <p:sldLayoutId id="2147483660" r:id="rId14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1700808"/>
            <a:ext cx="7632848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PRESUPUESTARIA DE GASTOS ACUMULADA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AL MES DE NOVIEMBRE DE 2020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23: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MINISTERIO PÚBLICO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779912" y="5373216"/>
            <a:ext cx="45365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400" dirty="0">
                <a:latin typeface="Calibri" panose="020F0502020204030204" pitchFamily="34" charset="0"/>
                <a:cs typeface="Calibri" panose="020F0502020204030204" pitchFamily="34" charset="0"/>
              </a:rPr>
              <a:t>Valparaíso, diciembre 2020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614109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1560" y="765175"/>
            <a:ext cx="7759774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NOVIEMBRE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PÚBLICO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BC0B9B71-13B3-40E1-809D-20274474B5F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26693762"/>
              </p:ext>
            </p:extLst>
          </p:nvPr>
        </p:nvGraphicFramePr>
        <p:xfrm>
          <a:off x="755576" y="1947862"/>
          <a:ext cx="7615758" cy="40014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860251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39552" y="743754"/>
            <a:ext cx="799288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NOVIEMBRE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PÚBLICO</a:t>
            </a:r>
          </a:p>
        </p:txBody>
      </p:sp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61E5A836-FC06-4EAB-8828-3FA486D8104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08683942"/>
              </p:ext>
            </p:extLst>
          </p:nvPr>
        </p:nvGraphicFramePr>
        <p:xfrm>
          <a:off x="539552" y="1916832"/>
          <a:ext cx="7992888" cy="3888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590222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611560" y="705655"/>
            <a:ext cx="7848872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NOVIEMBRE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PÚBLICO</a:t>
            </a:r>
          </a:p>
        </p:txBody>
      </p:sp>
      <p:graphicFrame>
        <p:nvGraphicFramePr>
          <p:cNvPr id="8" name="Gráfico 7">
            <a:extLst>
              <a:ext uri="{FF2B5EF4-FFF2-40B4-BE49-F238E27FC236}">
                <a16:creationId xmlns:a16="http://schemas.microsoft.com/office/drawing/2014/main" id="{E967F739-F06B-49FE-AEEA-6ADC839FCEC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75581831"/>
              </p:ext>
            </p:extLst>
          </p:nvPr>
        </p:nvGraphicFramePr>
        <p:xfrm>
          <a:off x="611560" y="1700808"/>
          <a:ext cx="7848872" cy="4104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676460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516581" y="672584"/>
            <a:ext cx="802694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NOVIEMBRE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PÚBLICO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524021" y="1263677"/>
            <a:ext cx="7711866" cy="27359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sp>
        <p:nvSpPr>
          <p:cNvPr id="8" name="1 Título">
            <a:extLst>
              <a:ext uri="{FF2B5EF4-FFF2-40B4-BE49-F238E27FC236}">
                <a16:creationId xmlns:a16="http://schemas.microsoft.com/office/drawing/2014/main" id="{3632DB60-84B3-4AED-A8CC-1D67F89ED1A3}"/>
              </a:ext>
            </a:extLst>
          </p:cNvPr>
          <p:cNvSpPr txBox="1">
            <a:spLocks/>
          </p:cNvSpPr>
          <p:nvPr/>
        </p:nvSpPr>
        <p:spPr>
          <a:xfrm>
            <a:off x="463447" y="6063642"/>
            <a:ext cx="8026946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CL" sz="800" b="1" dirty="0">
                <a:ea typeface="Verdana" pitchFamily="34" charset="0"/>
                <a:cs typeface="Verdana" pitchFamily="34" charset="0"/>
              </a:rPr>
              <a:t>Nota: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Para el cálculo del presupuesto vigente, así como para determinar la ejecución acumulada, no se incluyó: el subtítulo </a:t>
            </a:r>
            <a:r>
              <a:rPr lang="es-CL" sz="800" b="1" dirty="0">
                <a:ea typeface="Verdana" pitchFamily="34" charset="0"/>
                <a:cs typeface="Verdana" pitchFamily="34" charset="0"/>
              </a:rPr>
              <a:t>25.99 “Otros Íntegros al Fisco”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por cuanto corresponden a movimientos contables derivados de una instrucción administrativa aplicada por Dipres a partir del mes de abril.</a:t>
            </a:r>
            <a:endParaRPr lang="es-CL" sz="800" b="1" dirty="0"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A09F31BE-8CD1-43DC-8BD3-C1FBB6451FB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9064930"/>
              </p:ext>
            </p:extLst>
          </p:nvPr>
        </p:nvGraphicFramePr>
        <p:xfrm>
          <a:off x="524021" y="1531705"/>
          <a:ext cx="8012067" cy="4531937"/>
        </p:xfrm>
        <a:graphic>
          <a:graphicData uri="http://schemas.openxmlformats.org/drawingml/2006/table">
            <a:tbl>
              <a:tblPr/>
              <a:tblGrid>
                <a:gridCol w="752307">
                  <a:extLst>
                    <a:ext uri="{9D8B030D-6E8A-4147-A177-3AD203B41FA5}">
                      <a16:colId xmlns:a16="http://schemas.microsoft.com/office/drawing/2014/main" val="2045834526"/>
                    </a:ext>
                  </a:extLst>
                </a:gridCol>
                <a:gridCol w="313461">
                  <a:extLst>
                    <a:ext uri="{9D8B030D-6E8A-4147-A177-3AD203B41FA5}">
                      <a16:colId xmlns:a16="http://schemas.microsoft.com/office/drawing/2014/main" val="166979694"/>
                    </a:ext>
                  </a:extLst>
                </a:gridCol>
                <a:gridCol w="313461">
                  <a:extLst>
                    <a:ext uri="{9D8B030D-6E8A-4147-A177-3AD203B41FA5}">
                      <a16:colId xmlns:a16="http://schemas.microsoft.com/office/drawing/2014/main" val="2650121236"/>
                    </a:ext>
                  </a:extLst>
                </a:gridCol>
                <a:gridCol w="2332150">
                  <a:extLst>
                    <a:ext uri="{9D8B030D-6E8A-4147-A177-3AD203B41FA5}">
                      <a16:colId xmlns:a16="http://schemas.microsoft.com/office/drawing/2014/main" val="33710172"/>
                    </a:ext>
                  </a:extLst>
                </a:gridCol>
                <a:gridCol w="752307">
                  <a:extLst>
                    <a:ext uri="{9D8B030D-6E8A-4147-A177-3AD203B41FA5}">
                      <a16:colId xmlns:a16="http://schemas.microsoft.com/office/drawing/2014/main" val="4143646563"/>
                    </a:ext>
                  </a:extLst>
                </a:gridCol>
                <a:gridCol w="689615">
                  <a:extLst>
                    <a:ext uri="{9D8B030D-6E8A-4147-A177-3AD203B41FA5}">
                      <a16:colId xmlns:a16="http://schemas.microsoft.com/office/drawing/2014/main" val="2898399387"/>
                    </a:ext>
                  </a:extLst>
                </a:gridCol>
                <a:gridCol w="689615">
                  <a:extLst>
                    <a:ext uri="{9D8B030D-6E8A-4147-A177-3AD203B41FA5}">
                      <a16:colId xmlns:a16="http://schemas.microsoft.com/office/drawing/2014/main" val="3835118776"/>
                    </a:ext>
                  </a:extLst>
                </a:gridCol>
                <a:gridCol w="664537">
                  <a:extLst>
                    <a:ext uri="{9D8B030D-6E8A-4147-A177-3AD203B41FA5}">
                      <a16:colId xmlns:a16="http://schemas.microsoft.com/office/drawing/2014/main" val="4282564148"/>
                    </a:ext>
                  </a:extLst>
                </a:gridCol>
                <a:gridCol w="752307">
                  <a:extLst>
                    <a:ext uri="{9D8B030D-6E8A-4147-A177-3AD203B41FA5}">
                      <a16:colId xmlns:a16="http://schemas.microsoft.com/office/drawing/2014/main" val="3648805498"/>
                    </a:ext>
                  </a:extLst>
                </a:gridCol>
                <a:gridCol w="752307">
                  <a:extLst>
                    <a:ext uri="{9D8B030D-6E8A-4147-A177-3AD203B41FA5}">
                      <a16:colId xmlns:a16="http://schemas.microsoft.com/office/drawing/2014/main" val="3906832041"/>
                    </a:ext>
                  </a:extLst>
                </a:gridCol>
              </a:tblGrid>
              <a:tr h="231248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161" marR="9161" marT="91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161" marR="9161" marT="91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2552145"/>
                  </a:ext>
                </a:extLst>
              </a:tr>
              <a:tr h="453245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161" marR="9161" marT="9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161" marR="9161" marT="91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161" marR="9161" marT="9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161" marR="9161" marT="91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6458359"/>
                  </a:ext>
                </a:extLst>
              </a:tr>
              <a:tr h="1572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201.940.621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214.236.337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12.295.716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187.841.245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93,0%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87,7%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7988323"/>
                  </a:ext>
                </a:extLst>
              </a:tr>
              <a:tr h="1479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151.955.802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165.412.421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13.456.619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151.024.502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99,4%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91,3%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6491292"/>
                  </a:ext>
                </a:extLst>
              </a:tr>
              <a:tr h="1479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38.224.822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36.149.394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-2.075.428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28.041.389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73,4%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77,6%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9789488"/>
                  </a:ext>
                </a:extLst>
              </a:tr>
              <a:tr h="1479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448.802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448.802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117.694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26,2%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26,2%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5589773"/>
                  </a:ext>
                </a:extLst>
              </a:tr>
              <a:tr h="1479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448.802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440.802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-8.000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109.746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24,5%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24,9%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282218"/>
                  </a:ext>
                </a:extLst>
              </a:tr>
              <a:tr h="1479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8.000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8.000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7.948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99,4%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1244945"/>
                  </a:ext>
                </a:extLst>
              </a:tr>
              <a:tr h="1479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894.360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894.360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839.067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93,8%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93,8%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9465919"/>
                  </a:ext>
                </a:extLst>
              </a:tr>
              <a:tr h="1479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48.955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48.955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5.528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11,3%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11,3%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1953583"/>
                  </a:ext>
                </a:extLst>
              </a:tr>
              <a:tr h="1479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Becas Postgrado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48.955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48.955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5.528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11,3%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11,3%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2161905"/>
                  </a:ext>
                </a:extLst>
              </a:tr>
              <a:tr h="1479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845.405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845.405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833.539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98,6%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98,6%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2961922"/>
                  </a:ext>
                </a:extLst>
              </a:tr>
              <a:tr h="2959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Concesiones Ministerio de Justicia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845.405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845.405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833.539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98,6%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98,6%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48313"/>
                  </a:ext>
                </a:extLst>
              </a:tr>
              <a:tr h="1479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518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518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460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88,8%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9370848"/>
                  </a:ext>
                </a:extLst>
              </a:tr>
              <a:tr h="1479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518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518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460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88,8%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9153166"/>
                  </a:ext>
                </a:extLst>
              </a:tr>
              <a:tr h="2862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1.526.561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1.547.529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20.968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826.533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54,1%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53,4%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8732780"/>
                  </a:ext>
                </a:extLst>
              </a:tr>
              <a:tr h="1479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67.716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67.716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67.064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99,0%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99,0%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5260889"/>
                  </a:ext>
                </a:extLst>
              </a:tr>
              <a:tr h="1479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173.439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110.932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-62.507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85.321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49,2%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76,9%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8146383"/>
                  </a:ext>
                </a:extLst>
              </a:tr>
              <a:tr h="1479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428.689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211.774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-216.915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112.984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26,4%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53,4%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2392615"/>
                  </a:ext>
                </a:extLst>
              </a:tr>
              <a:tr h="1479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132.414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251.804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119.390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113.311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85,6%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45,0%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7589838"/>
                  </a:ext>
                </a:extLst>
              </a:tr>
              <a:tr h="1479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724.303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884.303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160.000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447.853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61,8%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50,6%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0234181"/>
                  </a:ext>
                </a:extLst>
              </a:tr>
              <a:tr h="1479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Activos no Financieros                                                  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21.000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21.000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8046775"/>
                  </a:ext>
                </a:extLst>
              </a:tr>
              <a:tr h="1479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8.890.274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8.890.274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6.099.022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68,6%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68,6%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6583496"/>
                  </a:ext>
                </a:extLst>
              </a:tr>
              <a:tr h="1479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161" marR="9161" marT="91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8.890.274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8.890.274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6.099.022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68,6%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68,6%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8760915"/>
                  </a:ext>
                </a:extLst>
              </a:tr>
              <a:tr h="1479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161" marR="9161" marT="91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893.039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893.039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893.038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0840094"/>
                  </a:ext>
                </a:extLst>
              </a:tr>
              <a:tr h="1479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161" marR="9161" marT="91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893.039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893.039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893.038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09388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6981902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195</TotalTime>
  <Words>528</Words>
  <Application>Microsoft Office PowerPoint</Application>
  <PresentationFormat>Presentación en pantalla (4:3)</PresentationFormat>
  <Paragraphs>275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8" baseType="lpstr">
      <vt:lpstr>Arial</vt:lpstr>
      <vt:lpstr>Calibri</vt:lpstr>
      <vt:lpstr>1_Tema de Office</vt:lpstr>
      <vt:lpstr>EJECUCIÓN PRESUPUESTARIA DE GASTOS ACUMULADA AL MES DE NOVIEMBRE DE 2020 PARTIDA 23: MINISTERIO PÚBLICO</vt:lpstr>
      <vt:lpstr>EJECUCIÓN PRESUPUESTARIA DE GASTOS ACUMULADA AL MES DE NOVIEMBRE DE 2020  MINISTERIO PÚBLICO</vt:lpstr>
      <vt:lpstr>Presentación de PowerPoint</vt:lpstr>
      <vt:lpstr>Presentación de PowerPoint</vt:lpstr>
      <vt:lpstr>EJECUCIÓN PRESUPUESTARIA DE GASTOS ACUMULADA AL MES DE NOVIEMBRE DE 2020  MINISTERIO PÚBLICO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Claudia Soto</dc:creator>
  <cp:lastModifiedBy>Presupuesto</cp:lastModifiedBy>
  <cp:revision>24</cp:revision>
  <dcterms:created xsi:type="dcterms:W3CDTF">2020-01-06T13:12:56Z</dcterms:created>
  <dcterms:modified xsi:type="dcterms:W3CDTF">2021-01-08T00:21:07Z</dcterms:modified>
</cp:coreProperties>
</file>