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3.xml" ContentType="application/vnd.openxmlformats-officedocument.themeOverride+xml"/>
  <Override PartName="/ppt/notesSlides/notesSlide1.xml" ContentType="application/vnd.openxmlformats-officedocument.presentationml.notesSlide+xml"/>
  <Override PartName="/ppt/charts/chart4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4.xml" ContentType="application/vnd.openxmlformats-officedocument.themeOverride+xml"/>
  <Override PartName="/ppt/charts/chart5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5.xml" ContentType="application/vnd.openxmlformats-officedocument.themeOverr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16"/>
  </p:notesMasterIdLst>
  <p:handoutMasterIdLst>
    <p:handoutMasterId r:id="rId17"/>
  </p:handoutMasterIdLst>
  <p:sldIdLst>
    <p:sldId id="256" r:id="rId3"/>
    <p:sldId id="309" r:id="rId4"/>
    <p:sldId id="304" r:id="rId5"/>
    <p:sldId id="312" r:id="rId6"/>
    <p:sldId id="264" r:id="rId7"/>
    <p:sldId id="263" r:id="rId8"/>
    <p:sldId id="302" r:id="rId9"/>
    <p:sldId id="316" r:id="rId10"/>
    <p:sldId id="317" r:id="rId11"/>
    <p:sldId id="299" r:id="rId12"/>
    <p:sldId id="318" r:id="rId13"/>
    <p:sldId id="320" r:id="rId14"/>
    <p:sldId id="321" r:id="rId15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49" userDrawn="1">
          <p15:clr>
            <a:srgbClr val="A4A3A4"/>
          </p15:clr>
        </p15:guide>
        <p15:guide id="2" pos="222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1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../embeddings/oleObject2.bin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../embeddings/oleObject3.bin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package" Target="../embeddings/Microsoft_Excel_Worksheet.xlsx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5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/>
              <a:t>Distribución Presupuesto</a:t>
            </a:r>
            <a:r>
              <a:rPr lang="es-CL" baseline="0"/>
              <a:t> Incial por Subtítulo de Gasto </a:t>
            </a:r>
            <a:endParaRPr lang="es-CL"/>
          </a:p>
        </c:rich>
      </c:tx>
      <c:layout>
        <c:manualLayout>
          <c:xMode val="edge"/>
          <c:yMode val="edge"/>
          <c:x val="0.10471853257432005"/>
          <c:y val="6.0975629273295334E-2"/>
        </c:manualLayout>
      </c:layout>
      <c:overlay val="0"/>
      <c:spPr>
        <a:noFill/>
        <a:ln>
          <a:noFill/>
        </a:ln>
        <a:effectLst/>
      </c:sp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0.20269466316710411"/>
          <c:w val="1"/>
          <c:h val="0.4615526250708023"/>
        </c:manualLayout>
      </c:layout>
      <c:pie3DChart>
        <c:varyColors val="1"/>
        <c:dLbls>
          <c:showLegendKey val="0"/>
          <c:showVal val="1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0523709536307964"/>
          <c:y val="0.70893744664895608"/>
          <c:w val="0.41174803149606293"/>
          <c:h val="0.2586832895888013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ysClr val="windowText" lastClr="000000"/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200" b="1" i="0" baseline="0">
                <a:effectLst/>
              </a:rPr>
              <a:t>Distribución Presupuesto Inicial por Subtítulos de Gasto</a:t>
            </a:r>
            <a:endParaRPr lang="es-CL" sz="1200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8.5492467608048336E-2"/>
          <c:y val="0.21867479598284509"/>
          <c:w val="0.78930073148107305"/>
          <c:h val="0.41757051531977252"/>
        </c:manualLayout>
      </c:layout>
      <c:pie3DChart>
        <c:varyColors val="1"/>
        <c:ser>
          <c:idx val="0"/>
          <c:order val="0"/>
          <c:tx>
            <c:strRef>
              <c:f>'[24.xlsx]Partida 24'!$D$63</c:f>
              <c:strCache>
                <c:ptCount val="1"/>
                <c:pt idx="0">
                  <c:v>Presupuesto Inicial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55E2-4957-BB7B-B195013DFACA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55E2-4957-BB7B-B195013DFACA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55E2-4957-BB7B-B195013DFACA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55E2-4957-BB7B-B195013DFACA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017A-42B4-9F21-C82709F0DE94}"/>
              </c:ext>
            </c:extLst>
          </c:dPt>
          <c:dLbls>
            <c:dLbl>
              <c:idx val="0"/>
              <c:layout>
                <c:manualLayout>
                  <c:x val="-0.16383395940769274"/>
                  <c:y val="4.8638725676182729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5E2-4957-BB7B-B195013DFACA}"/>
                </c:ext>
              </c:extLst>
            </c:dLbl>
            <c:dLbl>
              <c:idx val="1"/>
              <c:layout>
                <c:manualLayout>
                  <c:x val="-0.13342097621419399"/>
                  <c:y val="-0.1297523545601851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5E2-4957-BB7B-B195013DFACA}"/>
                </c:ext>
              </c:extLst>
            </c:dLbl>
            <c:dLbl>
              <c:idx val="2"/>
              <c:layout>
                <c:manualLayout>
                  <c:x val="0.20311162344883771"/>
                  <c:y val="-0.1449217906605765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55E2-4957-BB7B-B195013DFACA}"/>
                </c:ext>
              </c:extLst>
            </c:dLbl>
            <c:dLbl>
              <c:idx val="3"/>
              <c:layout>
                <c:manualLayout>
                  <c:x val="6.078104062618981E-2"/>
                  <c:y val="6.445824677761168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55E2-4957-BB7B-B195013DFACA}"/>
                </c:ext>
              </c:extLst>
            </c:dLbl>
            <c:dLbl>
              <c:idx val="4"/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L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9-017A-42B4-9F21-C82709F0DE94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'[24.xlsx]Partida 24'!$C$64:$C$68</c:f>
              <c:strCache>
                <c:ptCount val="5"/>
                <c:pt idx="0">
                  <c:v>GASTOS EN PERSONAL                                                              </c:v>
                </c:pt>
                <c:pt idx="1">
                  <c:v>BIENES Y SERVICIOS DE CONSUMO                                                   </c:v>
                </c:pt>
                <c:pt idx="2">
                  <c:v>TRANSFERENCIAS CORRIENTES                                                       </c:v>
                </c:pt>
                <c:pt idx="3">
                  <c:v>TRANSFERENCIAS DE CAPITAL                                                       </c:v>
                </c:pt>
                <c:pt idx="4">
                  <c:v>OTROS</c:v>
                </c:pt>
              </c:strCache>
            </c:strRef>
          </c:cat>
          <c:val>
            <c:numRef>
              <c:f>'[24.xlsx]Partida 24'!$D$64:$D$68</c:f>
              <c:numCache>
                <c:formatCode>#,##0</c:formatCode>
                <c:ptCount val="5"/>
                <c:pt idx="0">
                  <c:v>38444939</c:v>
                </c:pt>
                <c:pt idx="1">
                  <c:v>15064161</c:v>
                </c:pt>
                <c:pt idx="2">
                  <c:v>65167561</c:v>
                </c:pt>
                <c:pt idx="3">
                  <c:v>10458327</c:v>
                </c:pt>
                <c:pt idx="4">
                  <c:v>2716352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0C6-4925-A867-A91C505DCBC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0061403329749771E-2"/>
          <c:y val="0.68197327498509941"/>
          <c:w val="0.63921050128364698"/>
          <c:h val="0.3003668051428904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  <c:extLst/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en-US" sz="1200" b="1" i="0" baseline="0">
                <a:effectLst/>
              </a:rPr>
              <a:t>Distribución Presupuesto Inicial por Capítulo</a:t>
            </a:r>
            <a:endParaRPr lang="es-CL" sz="1200">
              <a:effectLst/>
            </a:endParaRPr>
          </a:p>
        </c:rich>
      </c:tx>
      <c:layout>
        <c:manualLayout>
          <c:xMode val="edge"/>
          <c:yMode val="edge"/>
          <c:x val="0.21501558398950132"/>
          <c:y val="4.927836132484999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effectLst/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plotArea>
      <c:layout>
        <c:manualLayout>
          <c:layoutTarget val="inner"/>
          <c:xMode val="edge"/>
          <c:yMode val="edge"/>
          <c:x val="0.20085419775273633"/>
          <c:y val="0.18573430353726109"/>
          <c:w val="0.65407960517206598"/>
          <c:h val="0.510817489277255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'[24.xlsx]Partida 24'!$L$63</c:f>
              <c:strCache>
                <c:ptCount val="1"/>
                <c:pt idx="0">
                  <c:v>Presupuesto Inicial</c:v>
                </c:pt>
              </c:strCache>
            </c:strRef>
          </c:tx>
          <c:spPr>
            <a:gradFill>
              <a:gsLst>
                <a:gs pos="0">
                  <a:schemeClr val="accent1"/>
                </a:gs>
                <a:gs pos="100000">
                  <a:schemeClr val="accent1">
                    <a:lumMod val="84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dLbl>
              <c:idx val="0"/>
              <c:layout>
                <c:manualLayout>
                  <c:x val="-3.7956773390370165E-17"/>
                  <c:y val="1.76852813261474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EE3-4505-8AA3-F731914B63E9}"/>
                </c:ext>
              </c:extLst>
            </c:dLbl>
            <c:dLbl>
              <c:idx val="1"/>
              <c:layout>
                <c:manualLayout>
                  <c:x val="-7.5913546780740329E-17"/>
                  <c:y val="1.612374724601406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EE3-4505-8AA3-F731914B63E9}"/>
                </c:ext>
              </c:extLst>
            </c:dLbl>
            <c:dLbl>
              <c:idx val="2"/>
              <c:layout>
                <c:manualLayout>
                  <c:x val="0"/>
                  <c:y val="-7.4054147521113536E-4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EE3-4505-8AA3-F731914B63E9}"/>
                </c:ext>
              </c:extLst>
            </c:dLbl>
            <c:dLbl>
              <c:idx val="3"/>
              <c:layout>
                <c:manualLayout>
                  <c:x val="-1.5182709356148066E-16"/>
                  <c:y val="-5.703929227588275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EE3-4505-8AA3-F731914B63E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'[24.xlsx]Partida 24'!$K$64:$K$67</c:f>
              <c:strCache>
                <c:ptCount val="4"/>
                <c:pt idx="0">
                  <c:v>SUB.DE ENERGÍA</c:v>
                </c:pt>
                <c:pt idx="1">
                  <c:v>CNE</c:v>
                </c:pt>
                <c:pt idx="2">
                  <c:v>CCHEN</c:v>
                </c:pt>
                <c:pt idx="3">
                  <c:v>SEC</c:v>
                </c:pt>
              </c:strCache>
            </c:strRef>
          </c:cat>
          <c:val>
            <c:numRef>
              <c:f>'[24.xlsx]Partida 24'!$L$64:$L$67</c:f>
              <c:numCache>
                <c:formatCode>#,##0</c:formatCode>
                <c:ptCount val="4"/>
                <c:pt idx="0">
                  <c:v>97983329</c:v>
                </c:pt>
                <c:pt idx="1">
                  <c:v>7879440</c:v>
                </c:pt>
                <c:pt idx="2">
                  <c:v>11493758</c:v>
                </c:pt>
                <c:pt idx="3">
                  <c:v>14494813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C76-4C9C-9863-EBF6C57635BD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402412152"/>
        <c:axId val="402416072"/>
      </c:barChart>
      <c:catAx>
        <c:axId val="4024121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es-CL"/>
          </a:p>
        </c:txPr>
        <c:crossAx val="402416072"/>
        <c:crosses val="autoZero"/>
        <c:auto val="1"/>
        <c:lblAlgn val="ctr"/>
        <c:lblOffset val="100"/>
        <c:noMultiLvlLbl val="0"/>
      </c:catAx>
      <c:valAx>
        <c:axId val="402416072"/>
        <c:scaling>
          <c:orientation val="minMax"/>
        </c:scaling>
        <c:delete val="1"/>
        <c:axPos val="l"/>
        <c:numFmt formatCode="#,##0" sourceLinked="1"/>
        <c:majorTickMark val="none"/>
        <c:minorTickMark val="none"/>
        <c:tickLblPos val="nextTo"/>
        <c:crossAx val="4024121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ysClr val="window" lastClr="FFFFFF"/>
      </a:solidFill>
      <a:round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0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000" b="1"/>
              <a:t>% Ejecución Mensual 2018 - 2019 - 2020</a:t>
            </a:r>
          </a:p>
        </c:rich>
      </c:tx>
      <c:layout>
        <c:manualLayout>
          <c:xMode val="edge"/>
          <c:yMode val="edge"/>
          <c:x val="0.32193750000000004"/>
          <c:y val="3.952644885285378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sz="10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'Partida 24'!$C$30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24'!$D$29:$O$29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24'!$D$30:$O$30</c:f>
              <c:numCache>
                <c:formatCode>0.0%</c:formatCode>
                <c:ptCount val="12"/>
                <c:pt idx="0">
                  <c:v>0.13358897202290518</c:v>
                </c:pt>
                <c:pt idx="1">
                  <c:v>4.4185991048746383E-2</c:v>
                </c:pt>
                <c:pt idx="2">
                  <c:v>7.6715616051498958E-2</c:v>
                </c:pt>
                <c:pt idx="3">
                  <c:v>8.4475860511934661E-2</c:v>
                </c:pt>
                <c:pt idx="4">
                  <c:v>6.5127871892063011E-2</c:v>
                </c:pt>
                <c:pt idx="5">
                  <c:v>0.15585403210467766</c:v>
                </c:pt>
                <c:pt idx="6">
                  <c:v>2.940958627796714E-2</c:v>
                </c:pt>
                <c:pt idx="7">
                  <c:v>0.11749397126291769</c:v>
                </c:pt>
                <c:pt idx="8">
                  <c:v>3.5724283054241704E-2</c:v>
                </c:pt>
                <c:pt idx="9">
                  <c:v>7.4643709041696552E-2</c:v>
                </c:pt>
                <c:pt idx="10">
                  <c:v>7.3622543082942887E-2</c:v>
                </c:pt>
                <c:pt idx="11">
                  <c:v>0.18965646108979958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431-4321-912E-F351CEF47745}"/>
            </c:ext>
          </c:extLst>
        </c:ser>
        <c:ser>
          <c:idx val="1"/>
          <c:order val="1"/>
          <c:tx>
            <c:strRef>
              <c:f>'Partida 24'!$C$31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accent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24'!$D$29:$O$29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24'!$D$31:$O$31</c:f>
              <c:numCache>
                <c:formatCode>0.0%</c:formatCode>
                <c:ptCount val="12"/>
                <c:pt idx="0">
                  <c:v>2.9489514965630573E-2</c:v>
                </c:pt>
                <c:pt idx="1">
                  <c:v>2.4712899588940636E-2</c:v>
                </c:pt>
                <c:pt idx="2">
                  <c:v>5.0004615215432285E-2</c:v>
                </c:pt>
                <c:pt idx="3">
                  <c:v>2.5889508134970297E-2</c:v>
                </c:pt>
                <c:pt idx="4">
                  <c:v>0.21273257855693783</c:v>
                </c:pt>
                <c:pt idx="5">
                  <c:v>9.3630555543766494E-2</c:v>
                </c:pt>
                <c:pt idx="6">
                  <c:v>2.8491377456921027E-2</c:v>
                </c:pt>
                <c:pt idx="7">
                  <c:v>0.13016288312325397</c:v>
                </c:pt>
                <c:pt idx="8">
                  <c:v>0.12944066839762591</c:v>
                </c:pt>
                <c:pt idx="9">
                  <c:v>6.5777962332592865E-2</c:v>
                </c:pt>
                <c:pt idx="10">
                  <c:v>7.4843215659944215E-2</c:v>
                </c:pt>
                <c:pt idx="11">
                  <c:v>0.10126071254335593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431-4321-912E-F351CEF47745}"/>
            </c:ext>
          </c:extLst>
        </c:ser>
        <c:ser>
          <c:idx val="2"/>
          <c:order val="2"/>
          <c:tx>
            <c:strRef>
              <c:f>'Partida 24'!$C$32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chemeClr val="accent2"/>
              </a:solidFill>
            </a:ln>
            <a:effectLst/>
          </c:spPr>
          <c:invertIfNegative val="0"/>
          <c:dLbls>
            <c:dLbl>
              <c:idx val="4"/>
              <c:layout>
                <c:manualLayout>
                  <c:x val="1.2413793777561433E-2"/>
                  <c:y val="2.154397954622491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431-4321-912E-F351CEF4774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24'!$D$29:$O$29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24'!$D$32:$N$32</c:f>
              <c:numCache>
                <c:formatCode>0.0%</c:formatCode>
                <c:ptCount val="11"/>
                <c:pt idx="0">
                  <c:v>3.0553963274093383E-2</c:v>
                </c:pt>
                <c:pt idx="1">
                  <c:v>5.5451988580472525E-2</c:v>
                </c:pt>
                <c:pt idx="2">
                  <c:v>0.10575808485171334</c:v>
                </c:pt>
                <c:pt idx="3">
                  <c:v>2.5947355010044294E-2</c:v>
                </c:pt>
                <c:pt idx="4">
                  <c:v>0.11371305204375026</c:v>
                </c:pt>
                <c:pt idx="5">
                  <c:v>9.4361348913650375E-2</c:v>
                </c:pt>
                <c:pt idx="6">
                  <c:v>2.826106083187906E-2</c:v>
                </c:pt>
                <c:pt idx="7">
                  <c:v>5.8916532472984513E-2</c:v>
                </c:pt>
                <c:pt idx="8">
                  <c:v>0.21410673605410604</c:v>
                </c:pt>
                <c:pt idx="9">
                  <c:v>0.10202167643879807</c:v>
                </c:pt>
                <c:pt idx="10">
                  <c:v>6.8515109703702948E-2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431-4321-912E-F351CEF47745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433595664"/>
        <c:axId val="433599192"/>
      </c:barChart>
      <c:catAx>
        <c:axId val="4335956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16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433599192"/>
        <c:crosses val="autoZero"/>
        <c:auto val="1"/>
        <c:lblAlgn val="ctr"/>
        <c:lblOffset val="100"/>
        <c:noMultiLvlLbl val="0"/>
      </c:catAx>
      <c:valAx>
        <c:axId val="433599192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433595664"/>
        <c:crosses val="autoZero"/>
        <c:crossBetween val="between"/>
        <c:majorUnit val="5.000000000000001E-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000"/>
              <a:t>% Ejecución Acumulada  2018 - 2019 - 2020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plotArea>
      <c:layout>
        <c:manualLayout>
          <c:layoutTarget val="inner"/>
          <c:xMode val="edge"/>
          <c:yMode val="edge"/>
          <c:x val="9.6998016009427257E-2"/>
          <c:y val="0.13035113989634364"/>
          <c:w val="0.89055815473362776"/>
          <c:h val="0.6394767742824371"/>
        </c:manualLayout>
      </c:layout>
      <c:lineChart>
        <c:grouping val="standard"/>
        <c:varyColors val="0"/>
        <c:ser>
          <c:idx val="0"/>
          <c:order val="0"/>
          <c:tx>
            <c:strRef>
              <c:f>'Partida 24'!$C$23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ln w="34925" cap="rnd">
              <a:solidFill>
                <a:schemeClr val="accent3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'Partida 24'!$D$22:$O$22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24'!$D$23:$O$23</c:f>
              <c:numCache>
                <c:formatCode>0.0%</c:formatCode>
                <c:ptCount val="12"/>
                <c:pt idx="0">
                  <c:v>0.13358897202290518</c:v>
                </c:pt>
                <c:pt idx="1">
                  <c:v>0.17775483774971609</c:v>
                </c:pt>
                <c:pt idx="2">
                  <c:v>0.25447045380121508</c:v>
                </c:pt>
                <c:pt idx="3">
                  <c:v>0.3389463143131497</c:v>
                </c:pt>
                <c:pt idx="4">
                  <c:v>0.40381408567322236</c:v>
                </c:pt>
                <c:pt idx="5">
                  <c:v>0.55782014529575974</c:v>
                </c:pt>
                <c:pt idx="6">
                  <c:v>0.58661018438823764</c:v>
                </c:pt>
                <c:pt idx="7">
                  <c:v>0.70355215876654731</c:v>
                </c:pt>
                <c:pt idx="8">
                  <c:v>0.71242812771316577</c:v>
                </c:pt>
                <c:pt idx="9">
                  <c:v>0.78707183675486236</c:v>
                </c:pt>
                <c:pt idx="10">
                  <c:v>0.84891990104604731</c:v>
                </c:pt>
                <c:pt idx="11">
                  <c:v>0.96780355177090882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A38-4C89-84C0-B3F410AEE00E}"/>
            </c:ext>
          </c:extLst>
        </c:ser>
        <c:ser>
          <c:idx val="1"/>
          <c:order val="1"/>
          <c:tx>
            <c:strRef>
              <c:f>'Partida 24'!$C$24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ln w="34925" cap="rnd">
              <a:solidFill>
                <a:schemeClr val="accent1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'Partida 24'!$D$22:$O$22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24'!$D$24:$O$24</c:f>
              <c:numCache>
                <c:formatCode>0.0%</c:formatCode>
                <c:ptCount val="12"/>
                <c:pt idx="0">
                  <c:v>2.9489514965630573E-2</c:v>
                </c:pt>
                <c:pt idx="1">
                  <c:v>5.4202414554571213E-2</c:v>
                </c:pt>
                <c:pt idx="2">
                  <c:v>0.10419221258901394</c:v>
                </c:pt>
                <c:pt idx="3">
                  <c:v>0.13008172072398425</c:v>
                </c:pt>
                <c:pt idx="4">
                  <c:v>0.34281429928092205</c:v>
                </c:pt>
                <c:pt idx="5">
                  <c:v>0.43635897156786557</c:v>
                </c:pt>
                <c:pt idx="6">
                  <c:v>0.4614760143190037</c:v>
                </c:pt>
                <c:pt idx="7">
                  <c:v>0.59286048481124587</c:v>
                </c:pt>
                <c:pt idx="8">
                  <c:v>0.72230115320887178</c:v>
                </c:pt>
                <c:pt idx="9">
                  <c:v>0.7880791155414647</c:v>
                </c:pt>
                <c:pt idx="10">
                  <c:v>0.86283188139909017</c:v>
                </c:pt>
                <c:pt idx="11">
                  <c:v>0.97224769985894033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A38-4C89-84C0-B3F410AEE00E}"/>
            </c:ext>
          </c:extLst>
        </c:ser>
        <c:ser>
          <c:idx val="2"/>
          <c:order val="2"/>
          <c:tx>
            <c:strRef>
              <c:f>'Partida 24'!$C$25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ln w="34925" cap="rnd">
              <a:solidFill>
                <a:srgbClr val="C00000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dLbls>
            <c:dLbl>
              <c:idx val="0"/>
              <c:layout>
                <c:manualLayout>
                  <c:x val="-3.324388189794035E-2"/>
                  <c:y val="3.2403184766380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A38-4C89-84C0-B3F410AEE00E}"/>
                </c:ext>
              </c:extLst>
            </c:dLbl>
            <c:dLbl>
              <c:idx val="1"/>
              <c:layout>
                <c:manualLayout>
                  <c:x val="-4.1577092583053324E-2"/>
                  <c:y val="3.24031847663808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A38-4C89-84C0-B3F410AEE00E}"/>
                </c:ext>
              </c:extLst>
            </c:dLbl>
            <c:dLbl>
              <c:idx val="2"/>
              <c:layout>
                <c:manualLayout>
                  <c:x val="-4.7819069345303798E-2"/>
                  <c:y val="7.25111917081883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A38-4C89-84C0-B3F410AEE00E}"/>
                </c:ext>
              </c:extLst>
            </c:dLbl>
            <c:dLbl>
              <c:idx val="3"/>
              <c:layout>
                <c:manualLayout>
                  <c:x val="-4.3653935781391852E-2"/>
                  <c:y val="5.00018462254058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A38-4C89-84C0-B3F410AEE00E}"/>
                </c:ext>
              </c:extLst>
            </c:dLbl>
            <c:dLbl>
              <c:idx val="4"/>
              <c:layout>
                <c:manualLayout>
                  <c:x val="-4.5713444697917431E-2"/>
                  <c:y val="5.67992623916167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0A38-4C89-84C0-B3F410AEE00E}"/>
                </c:ext>
              </c:extLst>
            </c:dLbl>
            <c:dLbl>
              <c:idx val="5"/>
              <c:layout>
                <c:manualLayout>
                  <c:x val="-4.1551254691294504E-2"/>
                  <c:y val="3.96040149615902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0A38-4C89-84C0-B3F410AEE00E}"/>
                </c:ext>
              </c:extLst>
            </c:dLbl>
            <c:dLbl>
              <c:idx val="6"/>
              <c:layout>
                <c:manualLayout>
                  <c:x val="-4.986140751097709E-2"/>
                  <c:y val="1.8001799931992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0A38-4C89-84C0-B3F410AEE00E}"/>
                </c:ext>
              </c:extLst>
            </c:dLbl>
            <c:dLbl>
              <c:idx val="7"/>
              <c:layout>
                <c:manualLayout>
                  <c:x val="-4.3613707165109032E-2"/>
                  <c:y val="2.79964927228407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0A38-4C89-84C0-B3F410AEE00E}"/>
                </c:ext>
              </c:extLst>
            </c:dLbl>
            <c:dLbl>
              <c:idx val="8"/>
              <c:layout>
                <c:manualLayout>
                  <c:x val="-6.2305295950155761E-3"/>
                  <c:y val="3.49956159035509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0A38-4C89-84C0-B3F410AEE00E}"/>
                </c:ext>
              </c:extLst>
            </c:dLbl>
            <c:dLbl>
              <c:idx val="9"/>
              <c:layout>
                <c:manualLayout>
                  <c:x val="1.2461059190031152E-2"/>
                  <c:y val="3.84951774939060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0A38-4C89-84C0-B3F410AEE00E}"/>
                </c:ext>
              </c:extLst>
            </c:dLbl>
            <c:dLbl>
              <c:idx val="10"/>
              <c:layout>
                <c:manualLayout>
                  <c:x val="8.3073727933541015E-3"/>
                  <c:y val="2.09973695421305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0A38-4C89-84C0-B3F410AEE00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'Partida 24'!$D$22:$O$22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24'!$D$25:$N$25</c:f>
              <c:numCache>
                <c:formatCode>0.0%</c:formatCode>
                <c:ptCount val="11"/>
                <c:pt idx="0">
                  <c:v>3.0553963274093383E-2</c:v>
                </c:pt>
                <c:pt idx="1">
                  <c:v>8.6005951854565901E-2</c:v>
                </c:pt>
                <c:pt idx="2">
                  <c:v>0.19135622301521524</c:v>
                </c:pt>
                <c:pt idx="3">
                  <c:v>0.22044364904514388</c:v>
                </c:pt>
                <c:pt idx="4">
                  <c:v>0.34217790684931892</c:v>
                </c:pt>
                <c:pt idx="5">
                  <c:v>0.435003037717278</c:v>
                </c:pt>
                <c:pt idx="6">
                  <c:v>0.46326409510581684</c:v>
                </c:pt>
                <c:pt idx="7">
                  <c:v>0.52218062757880135</c:v>
                </c:pt>
                <c:pt idx="8">
                  <c:v>0.73076858733941341</c:v>
                </c:pt>
                <c:pt idx="9">
                  <c:v>0.81965564377545286</c:v>
                </c:pt>
                <c:pt idx="10">
                  <c:v>0.88817075347915575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D-0A38-4C89-84C0-B3F410AEE00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42640840"/>
        <c:axId val="433598800"/>
      </c:lineChart>
      <c:catAx>
        <c:axId val="1426408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04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433598800"/>
        <c:crosses val="autoZero"/>
        <c:auto val="1"/>
        <c:lblAlgn val="ctr"/>
        <c:lblOffset val="100"/>
        <c:noMultiLvlLbl val="0"/>
      </c:catAx>
      <c:valAx>
        <c:axId val="433598800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42640840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>
      <a:effectLst/>
    </cs:defRPr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68000">
            <a:schemeClr val="lt1">
              <a:lumMod val="85000"/>
            </a:schemeClr>
          </a:gs>
          <a:gs pos="100000">
            <a:schemeClr val="lt1"/>
          </a:gs>
        </a:gsLst>
        <a:lin ang="5400000" scaled="1"/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lt1"/>
    </cs:fontRef>
    <cs:spPr/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gradFill>
          <a:gsLst>
            <a:gs pos="0">
              <a:schemeClr val="phClr"/>
            </a:gs>
            <a:gs pos="100000">
              <a:schemeClr val="phClr">
                <a:lumMod val="84000"/>
              </a:schemeClr>
            </a:gs>
          </a:gsLst>
          <a:lin ang="5400000" scaled="1"/>
        </a:gra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kern="1200">
      <a:effectLst/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dk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34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6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11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07-01-2021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6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11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6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11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07-01-2021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46" tIns="46423" rIns="92846" bIns="46423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46" tIns="46423" rIns="92846" bIns="46423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6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11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87996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8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191549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9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191549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10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377899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11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475877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12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40240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73036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07-01-2021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07-01-2021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07-01-2021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07-01-2021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07-01-2021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07-01-2021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07-01-2021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07-01-2021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07-01-2021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07-01-2021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07-01-2021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07-01-2021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07-01-2021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07-01-2021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07-01-2021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07-01-2021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07-01-2021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07-01-2021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07-01-2021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07-01-2021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07-01-2021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07-01-2021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07-01-2021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3C698310-8BCB-4F59-809D-33CC9D683E4B}"/>
              </a:ext>
            </a:extLst>
          </p:cNvPr>
          <p:cNvPicPr>
            <a:picLocks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07-01-2021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31D9453B-D578-4DBA-8F06-03B572F5E9EA}"/>
              </a:ext>
            </a:extLst>
          </p:cNvPr>
          <p:cNvPicPr>
            <a:picLocks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PRESUPUESTARIA DE GASTOS ACUMULADA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AL MES DE NOVIEMBRE DE 2020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24: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MINISTERIO DE ENERGÍA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diciembre 2020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90872" y="6319091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503582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97023" y="692696"/>
            <a:ext cx="8107425" cy="614185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24. CAPÍTULO 01. PROGRAMA 05: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PLAN DE ACCIÓN DE EFICIENCIA ENERGÉTICA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3632DB60-84B3-4AED-A8CC-1D67F89ED1A3}"/>
              </a:ext>
            </a:extLst>
          </p:cNvPr>
          <p:cNvSpPr txBox="1">
            <a:spLocks/>
          </p:cNvSpPr>
          <p:nvPr/>
        </p:nvSpPr>
        <p:spPr>
          <a:xfrm>
            <a:off x="507941" y="5341308"/>
            <a:ext cx="8106276" cy="38598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CL" sz="800" b="1" dirty="0">
                <a:ea typeface="Verdana" pitchFamily="34" charset="0"/>
                <a:cs typeface="Verdana" pitchFamily="34" charset="0"/>
              </a:rPr>
              <a:t>Nota: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Para el cálculo del presupuesto vigente, así como para determinar la ejecución acumulada, no se incluyó: el subtítulo </a:t>
            </a:r>
            <a:r>
              <a:rPr lang="es-CL" sz="800" b="1" dirty="0">
                <a:ea typeface="Verdana" pitchFamily="34" charset="0"/>
                <a:cs typeface="Verdana" pitchFamily="34" charset="0"/>
              </a:rPr>
              <a:t>25.99 “Otros Íntegros al Fisco”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por cuanto corresponden a movimientos contables derivados de una instrucción administrativa aplicada por Dipres a partir del mes de abril.</a:t>
            </a:r>
            <a:endParaRPr lang="es-CL" sz="800" b="1" dirty="0"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F8E2CB3F-40BB-4178-A655-6BB333495C2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2365803"/>
              </p:ext>
            </p:extLst>
          </p:nvPr>
        </p:nvGraphicFramePr>
        <p:xfrm>
          <a:off x="507941" y="1931732"/>
          <a:ext cx="8085587" cy="3391118"/>
        </p:xfrm>
        <a:graphic>
          <a:graphicData uri="http://schemas.openxmlformats.org/drawingml/2006/table">
            <a:tbl>
              <a:tblPr/>
              <a:tblGrid>
                <a:gridCol w="782288">
                  <a:extLst>
                    <a:ext uri="{9D8B030D-6E8A-4147-A177-3AD203B41FA5}">
                      <a16:colId xmlns:a16="http://schemas.microsoft.com/office/drawing/2014/main" val="1251333825"/>
                    </a:ext>
                  </a:extLst>
                </a:gridCol>
                <a:gridCol w="288979">
                  <a:extLst>
                    <a:ext uri="{9D8B030D-6E8A-4147-A177-3AD203B41FA5}">
                      <a16:colId xmlns:a16="http://schemas.microsoft.com/office/drawing/2014/main" val="2449032438"/>
                    </a:ext>
                  </a:extLst>
                </a:gridCol>
                <a:gridCol w="288979">
                  <a:extLst>
                    <a:ext uri="{9D8B030D-6E8A-4147-A177-3AD203B41FA5}">
                      <a16:colId xmlns:a16="http://schemas.microsoft.com/office/drawing/2014/main" val="3440382675"/>
                    </a:ext>
                  </a:extLst>
                </a:gridCol>
                <a:gridCol w="2183401">
                  <a:extLst>
                    <a:ext uri="{9D8B030D-6E8A-4147-A177-3AD203B41FA5}">
                      <a16:colId xmlns:a16="http://schemas.microsoft.com/office/drawing/2014/main" val="4238016090"/>
                    </a:ext>
                  </a:extLst>
                </a:gridCol>
                <a:gridCol w="782288">
                  <a:extLst>
                    <a:ext uri="{9D8B030D-6E8A-4147-A177-3AD203B41FA5}">
                      <a16:colId xmlns:a16="http://schemas.microsoft.com/office/drawing/2014/main" val="523426445"/>
                    </a:ext>
                  </a:extLst>
                </a:gridCol>
                <a:gridCol w="782288">
                  <a:extLst>
                    <a:ext uri="{9D8B030D-6E8A-4147-A177-3AD203B41FA5}">
                      <a16:colId xmlns:a16="http://schemas.microsoft.com/office/drawing/2014/main" val="3228726956"/>
                    </a:ext>
                  </a:extLst>
                </a:gridCol>
                <a:gridCol w="782288">
                  <a:extLst>
                    <a:ext uri="{9D8B030D-6E8A-4147-A177-3AD203B41FA5}">
                      <a16:colId xmlns:a16="http://schemas.microsoft.com/office/drawing/2014/main" val="3003173213"/>
                    </a:ext>
                  </a:extLst>
                </a:gridCol>
                <a:gridCol w="782288">
                  <a:extLst>
                    <a:ext uri="{9D8B030D-6E8A-4147-A177-3AD203B41FA5}">
                      <a16:colId xmlns:a16="http://schemas.microsoft.com/office/drawing/2014/main" val="2146606471"/>
                    </a:ext>
                  </a:extLst>
                </a:gridCol>
                <a:gridCol w="712232">
                  <a:extLst>
                    <a:ext uri="{9D8B030D-6E8A-4147-A177-3AD203B41FA5}">
                      <a16:colId xmlns:a16="http://schemas.microsoft.com/office/drawing/2014/main" val="3080061255"/>
                    </a:ext>
                  </a:extLst>
                </a:gridCol>
                <a:gridCol w="700556">
                  <a:extLst>
                    <a:ext uri="{9D8B030D-6E8A-4147-A177-3AD203B41FA5}">
                      <a16:colId xmlns:a16="http://schemas.microsoft.com/office/drawing/2014/main" val="3860409136"/>
                    </a:ext>
                  </a:extLst>
                </a:gridCol>
              </a:tblGrid>
              <a:tr h="143227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086" marR="9086" marT="908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086" marR="9086" marT="90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086" marR="9086" marT="90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8432769"/>
                  </a:ext>
                </a:extLst>
              </a:tr>
              <a:tr h="436027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747877"/>
                  </a:ext>
                </a:extLst>
              </a:tr>
              <a:tr h="186868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86" marR="9086" marT="908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10.217.678 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10.753.153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535.475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8.574.421 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83,9%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79,7%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9280393"/>
                  </a:ext>
                </a:extLst>
              </a:tr>
              <a:tr h="1432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086" marR="9086" marT="908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1.545.462 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1.393.853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-151.609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1.169.096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75,6%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83,9%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9347404"/>
                  </a:ext>
                </a:extLst>
              </a:tr>
              <a:tr h="1432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086" marR="9086" marT="908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445.585 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331.442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-114.143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23.447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5,3%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7,1%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0797777"/>
                  </a:ext>
                </a:extLst>
              </a:tr>
              <a:tr h="1432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086" marR="9086" marT="908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2.286.091 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2.156.758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-129.333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2.078.857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90,9%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96,4%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6983210"/>
                  </a:ext>
                </a:extLst>
              </a:tr>
              <a:tr h="1432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86" marR="9086" marT="908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2.015.064 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2.015.064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2.015.063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9455228"/>
                  </a:ext>
                </a:extLst>
              </a:tr>
              <a:tr h="1432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86" marR="9086" marT="908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Agencia Chilena de Eficiencia Energética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2.015.064 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2.015.064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2.015.063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9581833"/>
                  </a:ext>
                </a:extLst>
              </a:tr>
              <a:tr h="1432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86" marR="9086" marT="908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271.027 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141.694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-129.333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63.794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23,5%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45,0%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7155191"/>
                  </a:ext>
                </a:extLst>
              </a:tr>
              <a:tr h="2847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86" marR="9086" marT="908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Aplicación Plan de Acción de Eficiencia Energética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271.027 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141.694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-129.333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63.794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23,5%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45,0%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2850156"/>
                  </a:ext>
                </a:extLst>
              </a:tr>
              <a:tr h="1432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086" marR="9086" marT="908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507.184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6634468"/>
                  </a:ext>
                </a:extLst>
              </a:tr>
              <a:tr h="1432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86" marR="9086" marT="908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507.184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3494056"/>
                  </a:ext>
                </a:extLst>
              </a:tr>
              <a:tr h="1432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086" marR="9086" marT="908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5.940.540 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6.772.099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831.559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5.204.040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87,6%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76,8%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7890969"/>
                  </a:ext>
                </a:extLst>
              </a:tr>
              <a:tr h="1432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86" marR="9086" marT="908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5.904.630 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6.736.189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831.559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5.168.130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87,5%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76,7%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8288874"/>
                  </a:ext>
                </a:extLst>
              </a:tr>
              <a:tr h="1432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86" marR="9086" marT="908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Agencia Chilena de Eficiencia Energética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5.904.630 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6.736.189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831.559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5.168.130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87,5%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76,7%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3324969"/>
                  </a:ext>
                </a:extLst>
              </a:tr>
              <a:tr h="1432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86" marR="9086" marT="908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35.910 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35.910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35.910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8645782"/>
                  </a:ext>
                </a:extLst>
              </a:tr>
              <a:tr h="2847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86" marR="9086" marT="908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Aplicación Plan de Acción de Eficiencia Energética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35.910 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35.910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35.910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3846775"/>
                  </a:ext>
                </a:extLst>
              </a:tr>
              <a:tr h="1432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086" marR="9086" marT="908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99.001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99.001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98.981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3683498"/>
                  </a:ext>
                </a:extLst>
              </a:tr>
              <a:tr h="1512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86" marR="9086" marT="908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99.001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99.001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98.981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58612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95286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30870" y="6025921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0870" y="1460177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30870" y="722168"/>
            <a:ext cx="815593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24. CAPÍTULO 02. PROGRAMA 01: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COMISIÓN NACIONAL DE ENERGÍA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8643924"/>
              </p:ext>
            </p:extLst>
          </p:nvPr>
        </p:nvGraphicFramePr>
        <p:xfrm>
          <a:off x="537903" y="1761656"/>
          <a:ext cx="8148899" cy="3467543"/>
        </p:xfrm>
        <a:graphic>
          <a:graphicData uri="http://schemas.openxmlformats.org/drawingml/2006/table">
            <a:tbl>
              <a:tblPr/>
              <a:tblGrid>
                <a:gridCol w="8034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68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68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8669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0349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0349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0349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0349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154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1954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41653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271" marR="9271" marT="92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271" marR="9271" marT="92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271" marR="9271" marT="92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0062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716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1" marR="9271" marT="92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7.879.440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6.365.071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-1.514.369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5.558.150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70,5%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87,3%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16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271" marR="9271" marT="92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5.138.109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4.958.218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-179.891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4.352.373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84,7%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87,8%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16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271" marR="9271" marT="92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2.476.520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1.243.374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-1.233.146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1.076.706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43,5%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86,6%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19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271" marR="9271" marT="92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264.811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154.629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-110.182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120.221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45,4%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77,7%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16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71" marR="9271" marT="92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5.130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3.591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-1.539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3.507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68,4%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97,7%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16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71" marR="9271" marT="92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45.144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22.601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-22.543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22.601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50,1%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16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71" marR="9271" marT="92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214.537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128.437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-86.100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94.113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43,9%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73,3%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16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271" marR="9271" marT="92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8.850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8.850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8.850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67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71" marR="9271" marT="92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8.850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8.850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8.850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86044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99492" y="6338842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06396" y="1484785"/>
            <a:ext cx="8106278" cy="30136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10292" y="758168"/>
            <a:ext cx="8106279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24. CAPÍTULO 03. PROGRAMA 01: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COMISIÓN CHILENA DE ENERGÍA NUCLEAR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75B68790-AD7E-4F55-B174-EC94BEF560F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6215991"/>
              </p:ext>
            </p:extLst>
          </p:nvPr>
        </p:nvGraphicFramePr>
        <p:xfrm>
          <a:off x="501724" y="1871659"/>
          <a:ext cx="8123417" cy="3863000"/>
        </p:xfrm>
        <a:graphic>
          <a:graphicData uri="http://schemas.openxmlformats.org/drawingml/2006/table">
            <a:tbl>
              <a:tblPr/>
              <a:tblGrid>
                <a:gridCol w="781434">
                  <a:extLst>
                    <a:ext uri="{9D8B030D-6E8A-4147-A177-3AD203B41FA5}">
                      <a16:colId xmlns:a16="http://schemas.microsoft.com/office/drawing/2014/main" val="2818366102"/>
                    </a:ext>
                  </a:extLst>
                </a:gridCol>
                <a:gridCol w="288664">
                  <a:extLst>
                    <a:ext uri="{9D8B030D-6E8A-4147-A177-3AD203B41FA5}">
                      <a16:colId xmlns:a16="http://schemas.microsoft.com/office/drawing/2014/main" val="1056437431"/>
                    </a:ext>
                  </a:extLst>
                </a:gridCol>
                <a:gridCol w="288664">
                  <a:extLst>
                    <a:ext uri="{9D8B030D-6E8A-4147-A177-3AD203B41FA5}">
                      <a16:colId xmlns:a16="http://schemas.microsoft.com/office/drawing/2014/main" val="2705211152"/>
                    </a:ext>
                  </a:extLst>
                </a:gridCol>
                <a:gridCol w="2227671">
                  <a:extLst>
                    <a:ext uri="{9D8B030D-6E8A-4147-A177-3AD203B41FA5}">
                      <a16:colId xmlns:a16="http://schemas.microsoft.com/office/drawing/2014/main" val="3381093672"/>
                    </a:ext>
                  </a:extLst>
                </a:gridCol>
                <a:gridCol w="781434">
                  <a:extLst>
                    <a:ext uri="{9D8B030D-6E8A-4147-A177-3AD203B41FA5}">
                      <a16:colId xmlns:a16="http://schemas.microsoft.com/office/drawing/2014/main" val="1839740247"/>
                    </a:ext>
                  </a:extLst>
                </a:gridCol>
                <a:gridCol w="781434">
                  <a:extLst>
                    <a:ext uri="{9D8B030D-6E8A-4147-A177-3AD203B41FA5}">
                      <a16:colId xmlns:a16="http://schemas.microsoft.com/office/drawing/2014/main" val="179726817"/>
                    </a:ext>
                  </a:extLst>
                </a:gridCol>
                <a:gridCol w="781434">
                  <a:extLst>
                    <a:ext uri="{9D8B030D-6E8A-4147-A177-3AD203B41FA5}">
                      <a16:colId xmlns:a16="http://schemas.microsoft.com/office/drawing/2014/main" val="4022474353"/>
                    </a:ext>
                  </a:extLst>
                </a:gridCol>
                <a:gridCol w="781434">
                  <a:extLst>
                    <a:ext uri="{9D8B030D-6E8A-4147-A177-3AD203B41FA5}">
                      <a16:colId xmlns:a16="http://schemas.microsoft.com/office/drawing/2014/main" val="3319802960"/>
                    </a:ext>
                  </a:extLst>
                </a:gridCol>
                <a:gridCol w="711456">
                  <a:extLst>
                    <a:ext uri="{9D8B030D-6E8A-4147-A177-3AD203B41FA5}">
                      <a16:colId xmlns:a16="http://schemas.microsoft.com/office/drawing/2014/main" val="2280155699"/>
                    </a:ext>
                  </a:extLst>
                </a:gridCol>
                <a:gridCol w="699792">
                  <a:extLst>
                    <a:ext uri="{9D8B030D-6E8A-4147-A177-3AD203B41FA5}">
                      <a16:colId xmlns:a16="http://schemas.microsoft.com/office/drawing/2014/main" val="2911738847"/>
                    </a:ext>
                  </a:extLst>
                </a:gridCol>
              </a:tblGrid>
              <a:tr h="144489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031" marR="9031" marT="90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031" marR="9031" marT="9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031" marR="9031" marT="9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0503875"/>
                  </a:ext>
                </a:extLst>
              </a:tr>
              <a:tr h="442498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7542472"/>
                  </a:ext>
                </a:extLst>
              </a:tr>
              <a:tr h="189642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31" marR="9031" marT="90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11.493.758 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13.304.692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1.810.934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11.390.438 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99,1%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85,6%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2527092"/>
                  </a:ext>
                </a:extLst>
              </a:tr>
              <a:tr h="1444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031" marR="9031" marT="90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7.515.572 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8.209.108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693.536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7.013.515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93,3%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85,4%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2578140"/>
                  </a:ext>
                </a:extLst>
              </a:tr>
              <a:tr h="1444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031" marR="9031" marT="90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3.192.211 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2.871.469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-320.742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2.240.151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70,2%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78,0%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2649629"/>
                  </a:ext>
                </a:extLst>
              </a:tr>
              <a:tr h="1444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031" marR="9031" marT="90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534.917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534.907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505.550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5055500,0%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94,5%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8705246"/>
                  </a:ext>
                </a:extLst>
              </a:tr>
              <a:tr h="1444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31" marR="9031" marT="90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534.917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534.907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505.550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5055500,0%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94,5%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9461129"/>
                  </a:ext>
                </a:extLst>
              </a:tr>
              <a:tr h="1444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031" marR="9031" marT="90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14.364 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14.364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13.972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97,3%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97,3%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9370777"/>
                  </a:ext>
                </a:extLst>
              </a:tr>
              <a:tr h="1444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31" marR="9031" marT="90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14.364 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14.364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13.972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97,3%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97,3%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1893037"/>
                  </a:ext>
                </a:extLst>
              </a:tr>
              <a:tr h="1444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31" marR="9031" marT="90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 Internacional de Energía Atómica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14.364 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14.364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13.972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97,3%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97,3%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2356603"/>
                  </a:ext>
                </a:extLst>
              </a:tr>
              <a:tr h="1444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031" marR="9031" marT="90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337.292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1686460,0%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1686460,0%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3880982"/>
                  </a:ext>
                </a:extLst>
              </a:tr>
              <a:tr h="1444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31" marR="9031" marT="90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5679827"/>
                  </a:ext>
                </a:extLst>
              </a:tr>
              <a:tr h="1444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31" marR="9031" marT="90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337.292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1490344"/>
                  </a:ext>
                </a:extLst>
              </a:tr>
              <a:tr h="1444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031" marR="9031" marT="90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282.817 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138.381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-144.436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80.819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28,6%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58,4%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5339786"/>
                  </a:ext>
                </a:extLst>
              </a:tr>
              <a:tr h="1444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31" marR="9031" marT="90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35.910 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-35.910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1819449"/>
                  </a:ext>
                </a:extLst>
              </a:tr>
              <a:tr h="1444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31" marR="9031" marT="90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5.130 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3.591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-1.539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3.298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64,3%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91,8%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3031434"/>
                  </a:ext>
                </a:extLst>
              </a:tr>
              <a:tr h="1444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31" marR="9031" marT="90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161.133 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93.339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-67.794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44.174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27,4%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47,3%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7295631"/>
                  </a:ext>
                </a:extLst>
              </a:tr>
              <a:tr h="1444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31" marR="9031" marT="90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15.544 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5.881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-9.663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5.429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34,9%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92,3%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2028790"/>
                  </a:ext>
                </a:extLst>
              </a:tr>
              <a:tr h="1535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31" marR="9031" marT="90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65.100 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35.570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-29.530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27.918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42,9%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78,5%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716770"/>
                  </a:ext>
                </a:extLst>
              </a:tr>
              <a:tr h="1444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031" marR="9031" marT="90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488.764 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917.105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428.341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917.104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187,6%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2349021"/>
                  </a:ext>
                </a:extLst>
              </a:tr>
              <a:tr h="1444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31" marR="9031" marT="90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488.764 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917.105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428.341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917.104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187,6%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4288666"/>
                  </a:ext>
                </a:extLst>
              </a:tr>
              <a:tr h="1444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031" marR="9031" marT="90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619.327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619.327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619.327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138841"/>
                  </a:ext>
                </a:extLst>
              </a:tr>
              <a:tr h="1444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31" marR="9031" marT="90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619.327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619.327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619.327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9488424"/>
                  </a:ext>
                </a:extLst>
              </a:tr>
              <a:tr h="1535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031" marR="9031" marT="90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1763315"/>
                  </a:ext>
                </a:extLst>
              </a:tr>
            </a:tbl>
          </a:graphicData>
        </a:graphic>
      </p:graphicFrame>
      <p:sp>
        <p:nvSpPr>
          <p:cNvPr id="9" name="1 Título">
            <a:extLst>
              <a:ext uri="{FF2B5EF4-FFF2-40B4-BE49-F238E27FC236}">
                <a16:creationId xmlns:a16="http://schemas.microsoft.com/office/drawing/2014/main" id="{6B2CFF37-3FD6-44F4-855C-754EC497C474}"/>
              </a:ext>
            </a:extLst>
          </p:cNvPr>
          <p:cNvSpPr txBox="1">
            <a:spLocks/>
          </p:cNvSpPr>
          <p:nvPr/>
        </p:nvSpPr>
        <p:spPr>
          <a:xfrm>
            <a:off x="499492" y="5752167"/>
            <a:ext cx="8106276" cy="38598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CL" sz="800" b="1" dirty="0">
                <a:ea typeface="Verdana" pitchFamily="34" charset="0"/>
                <a:cs typeface="Verdana" pitchFamily="34" charset="0"/>
              </a:rPr>
              <a:t>Nota: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Para el cálculo del presupuesto vigente, así como para determinar la ejecución acumulada, no se incluyó: el subtítulo </a:t>
            </a:r>
            <a:r>
              <a:rPr lang="es-CL" sz="800" b="1" dirty="0">
                <a:ea typeface="Verdana" pitchFamily="34" charset="0"/>
                <a:cs typeface="Verdana" pitchFamily="34" charset="0"/>
              </a:rPr>
              <a:t>25.99 “Otros Íntegros al Fisco”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por cuanto corresponden a movimientos contables derivados de una instrucción administrativa aplicada por Dipres a partir del mes de abril.</a:t>
            </a:r>
            <a:endParaRPr lang="es-CL" sz="800" b="1" dirty="0"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80645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46763" y="6084672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0759" y="1681212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18863" y="746683"/>
            <a:ext cx="8085584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24. CAPÍTULO 04. PROGRAMA 01: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SUPERINTENDENCIA DE ELECTRICIDAD Y COMBUSTIBLES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3632DB60-84B3-4AED-A8CC-1D67F89ED1A3}"/>
              </a:ext>
            </a:extLst>
          </p:cNvPr>
          <p:cNvSpPr txBox="1">
            <a:spLocks/>
          </p:cNvSpPr>
          <p:nvPr/>
        </p:nvSpPr>
        <p:spPr>
          <a:xfrm>
            <a:off x="503499" y="5028652"/>
            <a:ext cx="8167935" cy="376799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CL" sz="800" b="1" dirty="0">
                <a:ea typeface="Verdana" pitchFamily="34" charset="0"/>
                <a:cs typeface="Verdana" pitchFamily="34" charset="0"/>
              </a:rPr>
              <a:t>Nota: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Para el cálculo del presupuesto vigente, así como para determinar la ejecución acumulada, no se incluyó: el subtítulo </a:t>
            </a:r>
            <a:r>
              <a:rPr lang="es-CL" sz="800" b="1" dirty="0">
                <a:ea typeface="Verdana" pitchFamily="34" charset="0"/>
                <a:cs typeface="Verdana" pitchFamily="34" charset="0"/>
              </a:rPr>
              <a:t>25.99 “Otros Íntegros al Fisco”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por cuanto corresponden a movimientos contables derivados de una instrucción administrativa aplicada por Dipres a partir del mes de abril.</a:t>
            </a:r>
            <a:endParaRPr lang="es-CL" sz="800" b="1" dirty="0"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672C0B8F-B59A-4DCF-B06A-1DA82792DF3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9604903"/>
              </p:ext>
            </p:extLst>
          </p:nvPr>
        </p:nvGraphicFramePr>
        <p:xfrm>
          <a:off x="540623" y="2067400"/>
          <a:ext cx="8063822" cy="2961247"/>
        </p:xfrm>
        <a:graphic>
          <a:graphicData uri="http://schemas.openxmlformats.org/drawingml/2006/table">
            <a:tbl>
              <a:tblPr/>
              <a:tblGrid>
                <a:gridCol w="795108">
                  <a:extLst>
                    <a:ext uri="{9D8B030D-6E8A-4147-A177-3AD203B41FA5}">
                      <a16:colId xmlns:a16="http://schemas.microsoft.com/office/drawing/2014/main" val="2862215046"/>
                    </a:ext>
                  </a:extLst>
                </a:gridCol>
                <a:gridCol w="293716">
                  <a:extLst>
                    <a:ext uri="{9D8B030D-6E8A-4147-A177-3AD203B41FA5}">
                      <a16:colId xmlns:a16="http://schemas.microsoft.com/office/drawing/2014/main" val="1775798393"/>
                    </a:ext>
                  </a:extLst>
                </a:gridCol>
                <a:gridCol w="293716">
                  <a:extLst>
                    <a:ext uri="{9D8B030D-6E8A-4147-A177-3AD203B41FA5}">
                      <a16:colId xmlns:a16="http://schemas.microsoft.com/office/drawing/2014/main" val="2159615700"/>
                    </a:ext>
                  </a:extLst>
                </a:gridCol>
                <a:gridCol w="2064908">
                  <a:extLst>
                    <a:ext uri="{9D8B030D-6E8A-4147-A177-3AD203B41FA5}">
                      <a16:colId xmlns:a16="http://schemas.microsoft.com/office/drawing/2014/main" val="831986960"/>
                    </a:ext>
                  </a:extLst>
                </a:gridCol>
                <a:gridCol w="795108">
                  <a:extLst>
                    <a:ext uri="{9D8B030D-6E8A-4147-A177-3AD203B41FA5}">
                      <a16:colId xmlns:a16="http://schemas.microsoft.com/office/drawing/2014/main" val="1335661951"/>
                    </a:ext>
                  </a:extLst>
                </a:gridCol>
                <a:gridCol w="795108">
                  <a:extLst>
                    <a:ext uri="{9D8B030D-6E8A-4147-A177-3AD203B41FA5}">
                      <a16:colId xmlns:a16="http://schemas.microsoft.com/office/drawing/2014/main" val="570026764"/>
                    </a:ext>
                  </a:extLst>
                </a:gridCol>
                <a:gridCol w="795108">
                  <a:extLst>
                    <a:ext uri="{9D8B030D-6E8A-4147-A177-3AD203B41FA5}">
                      <a16:colId xmlns:a16="http://schemas.microsoft.com/office/drawing/2014/main" val="2465292046"/>
                    </a:ext>
                  </a:extLst>
                </a:gridCol>
                <a:gridCol w="795108">
                  <a:extLst>
                    <a:ext uri="{9D8B030D-6E8A-4147-A177-3AD203B41FA5}">
                      <a16:colId xmlns:a16="http://schemas.microsoft.com/office/drawing/2014/main" val="2034127051"/>
                    </a:ext>
                  </a:extLst>
                </a:gridCol>
                <a:gridCol w="723905">
                  <a:extLst>
                    <a:ext uri="{9D8B030D-6E8A-4147-A177-3AD203B41FA5}">
                      <a16:colId xmlns:a16="http://schemas.microsoft.com/office/drawing/2014/main" val="971748684"/>
                    </a:ext>
                  </a:extLst>
                </a:gridCol>
                <a:gridCol w="712037">
                  <a:extLst>
                    <a:ext uri="{9D8B030D-6E8A-4147-A177-3AD203B41FA5}">
                      <a16:colId xmlns:a16="http://schemas.microsoft.com/office/drawing/2014/main" val="1036694010"/>
                    </a:ext>
                  </a:extLst>
                </a:gridCol>
              </a:tblGrid>
              <a:tr h="161382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271" marR="9271" marT="92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271" marR="9271" marT="92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271" marR="9271" marT="92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7538454"/>
                  </a:ext>
                </a:extLst>
              </a:tr>
              <a:tr h="494235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4397151"/>
                  </a:ext>
                </a:extLst>
              </a:tr>
              <a:tr h="211814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1" marR="9271" marT="92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14.494.813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14.358.892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-135.921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12.755.053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88,0%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88,8%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4627301"/>
                  </a:ext>
                </a:extLst>
              </a:tr>
              <a:tr h="1613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271" marR="9271" marT="92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11.543.849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11.816.779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272.930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10.926.361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94,7%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92,5%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8524055"/>
                  </a:ext>
                </a:extLst>
              </a:tr>
              <a:tr h="1613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271" marR="9271" marT="92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2.254.658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2.136.956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-117.702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1.504.240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66,7%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70,4%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1342393"/>
                  </a:ext>
                </a:extLst>
              </a:tr>
              <a:tr h="1613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271" marR="9271" marT="92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5682624"/>
                  </a:ext>
                </a:extLst>
              </a:tr>
              <a:tr h="1613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71" marR="9271" marT="92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4631426"/>
                  </a:ext>
                </a:extLst>
              </a:tr>
              <a:tr h="1613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271" marR="9271" marT="92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157.074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8629594"/>
                  </a:ext>
                </a:extLst>
              </a:tr>
              <a:tr h="1613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71" marR="9271" marT="92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157.074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2523091"/>
                  </a:ext>
                </a:extLst>
              </a:tr>
              <a:tr h="3085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271" marR="9271" marT="92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696.296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278.485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-417.811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197.790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28,4%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71,0%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6406582"/>
                  </a:ext>
                </a:extLst>
              </a:tr>
              <a:tr h="1613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71" marR="9271" marT="92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72.717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23.980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-48.737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5.569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7,7%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23,2%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1935185"/>
                  </a:ext>
                </a:extLst>
              </a:tr>
              <a:tr h="1613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71" marR="9271" marT="92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89.262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30.483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-58.779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11.634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13,0%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38,2%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192696"/>
                  </a:ext>
                </a:extLst>
              </a:tr>
              <a:tr h="1613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71" marR="9271" marT="92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534.317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224.022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-310.295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180.587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33,8%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80,6%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1244860"/>
                  </a:ext>
                </a:extLst>
              </a:tr>
              <a:tr h="1613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271" marR="9271" marT="92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126.662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126.662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126.662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2059240"/>
                  </a:ext>
                </a:extLst>
              </a:tr>
              <a:tr h="1714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71" marR="9271" marT="92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126.662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126.662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126.662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23173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91044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84931" y="1844824"/>
            <a:ext cx="4163929" cy="3828620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625" y="793194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24 MINISTERIO DE ENERGÍA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graphicFrame>
        <p:nvGraphicFramePr>
          <p:cNvPr id="8" name="Gráfico 7">
            <a:extLst>
              <a:ext uri="{FF2B5EF4-FFF2-40B4-BE49-F238E27FC236}">
                <a16:creationId xmlns:a16="http://schemas.microsoft.com/office/drawing/2014/main" id="{3F96463B-7E74-4DA9-89AA-2DF1D80A4A8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76944272"/>
              </p:ext>
            </p:extLst>
          </p:nvPr>
        </p:nvGraphicFramePr>
        <p:xfrm>
          <a:off x="392322" y="1844824"/>
          <a:ext cx="4151564" cy="3816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Gráfico 9">
            <a:extLst>
              <a:ext uri="{FF2B5EF4-FFF2-40B4-BE49-F238E27FC236}">
                <a16:creationId xmlns:a16="http://schemas.microsoft.com/office/drawing/2014/main" id="{F5A9BC23-2D27-4636-8105-11CA1CE5015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03092533"/>
              </p:ext>
            </p:extLst>
          </p:nvPr>
        </p:nvGraphicFramePr>
        <p:xfrm>
          <a:off x="467543" y="1844824"/>
          <a:ext cx="3984351" cy="3816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2" name="Gráfico 11">
            <a:extLst>
              <a:ext uri="{FF2B5EF4-FFF2-40B4-BE49-F238E27FC236}">
                <a16:creationId xmlns:a16="http://schemas.microsoft.com/office/drawing/2014/main" id="{B1D6CABC-2701-463D-8BB1-882D6AA341B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40991548"/>
              </p:ext>
            </p:extLst>
          </p:nvPr>
        </p:nvGraphicFramePr>
        <p:xfrm>
          <a:off x="4619107" y="1916832"/>
          <a:ext cx="4071938" cy="36724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19235319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10" name="1 Título">
            <a:extLst>
              <a:ext uri="{FF2B5EF4-FFF2-40B4-BE49-F238E27FC236}">
                <a16:creationId xmlns:a16="http://schemas.microsoft.com/office/drawing/2014/main" id="{4F896F06-0DCC-41AA-9205-69F38C157B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608" y="833640"/>
            <a:ext cx="8043195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24 MINISTERIO DE ENERGÍA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3 Marcador de pie de página">
            <a:extLst>
              <a:ext uri="{FF2B5EF4-FFF2-40B4-BE49-F238E27FC236}">
                <a16:creationId xmlns:a16="http://schemas.microsoft.com/office/drawing/2014/main" id="{7802649D-6189-4F11-9C5E-DFCAE79E91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39551" y="6020198"/>
            <a:ext cx="7320679" cy="288032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graphicFrame>
        <p:nvGraphicFramePr>
          <p:cNvPr id="8" name="2 Gráfico">
            <a:extLst>
              <a:ext uri="{FF2B5EF4-FFF2-40B4-BE49-F238E27FC236}">
                <a16:creationId xmlns:a16="http://schemas.microsoft.com/office/drawing/2014/main" id="{07E64580-E7A6-4D61-803A-558CCE8D2DC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63964512"/>
              </p:ext>
            </p:extLst>
          </p:nvPr>
        </p:nvGraphicFramePr>
        <p:xfrm>
          <a:off x="539551" y="1772816"/>
          <a:ext cx="8043195" cy="3888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594350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68AA2C82-760D-4566-93EB-BAC8C9BB40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72124ACF-1310-4220-85E5-B5210D20E5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552" y="782706"/>
            <a:ext cx="799288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24 MINISTERIO DE ENERGÍA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id="{0E17BDFA-8D15-408B-B1DE-169FA9A3A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11560" y="6146635"/>
            <a:ext cx="7320679" cy="288032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graphicFrame>
        <p:nvGraphicFramePr>
          <p:cNvPr id="9" name="1 Gráfico">
            <a:extLst>
              <a:ext uri="{FF2B5EF4-FFF2-40B4-BE49-F238E27FC236}">
                <a16:creationId xmlns:a16="http://schemas.microsoft.com/office/drawing/2014/main" id="{5DEE9E19-4B2C-479D-89DB-FF54FBE7F2B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19393620"/>
              </p:ext>
            </p:extLst>
          </p:nvPr>
        </p:nvGraphicFramePr>
        <p:xfrm>
          <a:off x="611560" y="1772816"/>
          <a:ext cx="7776864" cy="3888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092134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77751" y="774981"/>
            <a:ext cx="763284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2020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24 MINISTERIO DE ENERGÍA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03343" y="5944194"/>
            <a:ext cx="7320679" cy="288032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90678" y="1565393"/>
            <a:ext cx="7344816" cy="27335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sp>
        <p:nvSpPr>
          <p:cNvPr id="8" name="1 Título">
            <a:extLst>
              <a:ext uri="{FF2B5EF4-FFF2-40B4-BE49-F238E27FC236}">
                <a16:creationId xmlns:a16="http://schemas.microsoft.com/office/drawing/2014/main" id="{3632DB60-84B3-4AED-A8CC-1D67F89ED1A3}"/>
              </a:ext>
            </a:extLst>
          </p:cNvPr>
          <p:cNvSpPr txBox="1">
            <a:spLocks/>
          </p:cNvSpPr>
          <p:nvPr/>
        </p:nvSpPr>
        <p:spPr>
          <a:xfrm>
            <a:off x="573639" y="4512246"/>
            <a:ext cx="7669682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CL" sz="800" b="1" dirty="0">
                <a:ea typeface="Verdana" pitchFamily="34" charset="0"/>
                <a:cs typeface="Verdana" pitchFamily="34" charset="0"/>
              </a:rPr>
              <a:t>Nota: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Para el cálculo del presupuesto vigente, así como para determinar la ejecución acumulada, no se incluyó: el subtítulo </a:t>
            </a:r>
            <a:r>
              <a:rPr lang="es-CL" sz="800" b="1" dirty="0">
                <a:ea typeface="Verdana" pitchFamily="34" charset="0"/>
                <a:cs typeface="Verdana" pitchFamily="34" charset="0"/>
              </a:rPr>
              <a:t>25.99 “Otros Íntegros al Fisco”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por cuanto corresponden a movimientos contables derivados de una instrucción administrativa aplicada por Dipres a partir del mes de abril.</a:t>
            </a:r>
            <a:endParaRPr lang="es-CL" sz="800" b="1" dirty="0"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7" name="Tabla 6">
            <a:extLst>
              <a:ext uri="{FF2B5EF4-FFF2-40B4-BE49-F238E27FC236}">
                <a16:creationId xmlns:a16="http://schemas.microsoft.com/office/drawing/2014/main" id="{7B7E8FFF-521F-4349-8AE7-AA66424C01C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536755"/>
              </p:ext>
            </p:extLst>
          </p:nvPr>
        </p:nvGraphicFramePr>
        <p:xfrm>
          <a:off x="611559" y="1915846"/>
          <a:ext cx="7599041" cy="2596400"/>
        </p:xfrm>
        <a:graphic>
          <a:graphicData uri="http://schemas.openxmlformats.org/drawingml/2006/table">
            <a:tbl>
              <a:tblPr/>
              <a:tblGrid>
                <a:gridCol w="800528">
                  <a:extLst>
                    <a:ext uri="{9D8B030D-6E8A-4147-A177-3AD203B41FA5}">
                      <a16:colId xmlns:a16="http://schemas.microsoft.com/office/drawing/2014/main" val="3836123206"/>
                    </a:ext>
                  </a:extLst>
                </a:gridCol>
                <a:gridCol w="2138723">
                  <a:extLst>
                    <a:ext uri="{9D8B030D-6E8A-4147-A177-3AD203B41FA5}">
                      <a16:colId xmlns:a16="http://schemas.microsoft.com/office/drawing/2014/main" val="2071233032"/>
                    </a:ext>
                  </a:extLst>
                </a:gridCol>
                <a:gridCol w="800528">
                  <a:extLst>
                    <a:ext uri="{9D8B030D-6E8A-4147-A177-3AD203B41FA5}">
                      <a16:colId xmlns:a16="http://schemas.microsoft.com/office/drawing/2014/main" val="2522185347"/>
                    </a:ext>
                  </a:extLst>
                </a:gridCol>
                <a:gridCol w="800528">
                  <a:extLst>
                    <a:ext uri="{9D8B030D-6E8A-4147-A177-3AD203B41FA5}">
                      <a16:colId xmlns:a16="http://schemas.microsoft.com/office/drawing/2014/main" val="3697145046"/>
                    </a:ext>
                  </a:extLst>
                </a:gridCol>
                <a:gridCol w="800528">
                  <a:extLst>
                    <a:ext uri="{9D8B030D-6E8A-4147-A177-3AD203B41FA5}">
                      <a16:colId xmlns:a16="http://schemas.microsoft.com/office/drawing/2014/main" val="3771145232"/>
                    </a:ext>
                  </a:extLst>
                </a:gridCol>
                <a:gridCol w="800528">
                  <a:extLst>
                    <a:ext uri="{9D8B030D-6E8A-4147-A177-3AD203B41FA5}">
                      <a16:colId xmlns:a16="http://schemas.microsoft.com/office/drawing/2014/main" val="3865468298"/>
                    </a:ext>
                  </a:extLst>
                </a:gridCol>
                <a:gridCol w="728839">
                  <a:extLst>
                    <a:ext uri="{9D8B030D-6E8A-4147-A177-3AD203B41FA5}">
                      <a16:colId xmlns:a16="http://schemas.microsoft.com/office/drawing/2014/main" val="2243377791"/>
                    </a:ext>
                  </a:extLst>
                </a:gridCol>
                <a:gridCol w="728839">
                  <a:extLst>
                    <a:ext uri="{9D8B030D-6E8A-4147-A177-3AD203B41FA5}">
                      <a16:colId xmlns:a16="http://schemas.microsoft.com/office/drawing/2014/main" val="589220829"/>
                    </a:ext>
                  </a:extLst>
                </a:gridCol>
              </a:tblGrid>
              <a:tr h="171663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6908953"/>
                  </a:ext>
                </a:extLst>
              </a:tr>
              <a:tr h="525716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8207845"/>
                  </a:ext>
                </a:extLst>
              </a:tr>
              <a:tr h="1823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131.851.340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130.018.036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-1.833.304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115.478.217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072565"/>
                  </a:ext>
                </a:extLst>
              </a:tr>
              <a:tr h="1716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38.444.939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38.788.533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343.594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34.239.308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0051524"/>
                  </a:ext>
                </a:extLst>
              </a:tr>
              <a:tr h="1716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15.064.161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12.280.104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-2.784.057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6.672.768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4375885"/>
                  </a:ext>
                </a:extLst>
              </a:tr>
              <a:tr h="1716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534.927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534.907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505.550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2527750,0%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8205162"/>
                  </a:ext>
                </a:extLst>
              </a:tr>
              <a:tr h="1716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65.167.561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64.756.648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-410.913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62.930.570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4202926"/>
                  </a:ext>
                </a:extLst>
              </a:tr>
              <a:tr h="1716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2.860.763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14303815,0%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14303815,0%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5014627"/>
                  </a:ext>
                </a:extLst>
              </a:tr>
              <a:tr h="1716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1.847.247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927.765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-919.482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611.372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062633"/>
                  </a:ext>
                </a:extLst>
              </a:tr>
              <a:tr h="1716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488.764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917.105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428.341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917.104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187,6%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3961501"/>
                  </a:ext>
                </a:extLst>
              </a:tr>
              <a:tr h="1716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10.458.327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10.237.285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-221.042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8.033.570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8630587"/>
                  </a:ext>
                </a:extLst>
              </a:tr>
              <a:tr h="1716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380.301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1.575.648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1.195.347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1.567.975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412,3%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0970330"/>
                  </a:ext>
                </a:extLst>
              </a:tr>
              <a:tr h="1716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64048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85599" y="816097"/>
            <a:ext cx="7946842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24 MINISTERIO DE ENERGÍA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RESUMEN POR CAPÍTULOS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 dirty="0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585598" y="5935845"/>
            <a:ext cx="7480784" cy="288032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91198" y="1562980"/>
            <a:ext cx="7509520" cy="36736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D5A16375-55D6-4658-85F1-858165A81E6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8948850"/>
              </p:ext>
            </p:extLst>
          </p:nvPr>
        </p:nvGraphicFramePr>
        <p:xfrm>
          <a:off x="585598" y="1930340"/>
          <a:ext cx="7946843" cy="2279286"/>
        </p:xfrm>
        <a:graphic>
          <a:graphicData uri="http://schemas.openxmlformats.org/drawingml/2006/table">
            <a:tbl>
              <a:tblPr/>
              <a:tblGrid>
                <a:gridCol w="278641">
                  <a:extLst>
                    <a:ext uri="{9D8B030D-6E8A-4147-A177-3AD203B41FA5}">
                      <a16:colId xmlns:a16="http://schemas.microsoft.com/office/drawing/2014/main" val="4032958991"/>
                    </a:ext>
                  </a:extLst>
                </a:gridCol>
                <a:gridCol w="278641">
                  <a:extLst>
                    <a:ext uri="{9D8B030D-6E8A-4147-A177-3AD203B41FA5}">
                      <a16:colId xmlns:a16="http://schemas.microsoft.com/office/drawing/2014/main" val="3772838794"/>
                    </a:ext>
                  </a:extLst>
                </a:gridCol>
                <a:gridCol w="3053906">
                  <a:extLst>
                    <a:ext uri="{9D8B030D-6E8A-4147-A177-3AD203B41FA5}">
                      <a16:colId xmlns:a16="http://schemas.microsoft.com/office/drawing/2014/main" val="2388263876"/>
                    </a:ext>
                  </a:extLst>
                </a:gridCol>
                <a:gridCol w="746758">
                  <a:extLst>
                    <a:ext uri="{9D8B030D-6E8A-4147-A177-3AD203B41FA5}">
                      <a16:colId xmlns:a16="http://schemas.microsoft.com/office/drawing/2014/main" val="4124375374"/>
                    </a:ext>
                  </a:extLst>
                </a:gridCol>
                <a:gridCol w="746758">
                  <a:extLst>
                    <a:ext uri="{9D8B030D-6E8A-4147-A177-3AD203B41FA5}">
                      <a16:colId xmlns:a16="http://schemas.microsoft.com/office/drawing/2014/main" val="2133318355"/>
                    </a:ext>
                  </a:extLst>
                </a:gridCol>
                <a:gridCol w="746758">
                  <a:extLst>
                    <a:ext uri="{9D8B030D-6E8A-4147-A177-3AD203B41FA5}">
                      <a16:colId xmlns:a16="http://schemas.microsoft.com/office/drawing/2014/main" val="1535848338"/>
                    </a:ext>
                  </a:extLst>
                </a:gridCol>
                <a:gridCol w="746758">
                  <a:extLst>
                    <a:ext uri="{9D8B030D-6E8A-4147-A177-3AD203B41FA5}">
                      <a16:colId xmlns:a16="http://schemas.microsoft.com/office/drawing/2014/main" val="3929914733"/>
                    </a:ext>
                  </a:extLst>
                </a:gridCol>
                <a:gridCol w="679885">
                  <a:extLst>
                    <a:ext uri="{9D8B030D-6E8A-4147-A177-3AD203B41FA5}">
                      <a16:colId xmlns:a16="http://schemas.microsoft.com/office/drawing/2014/main" val="745645942"/>
                    </a:ext>
                  </a:extLst>
                </a:gridCol>
                <a:gridCol w="668738">
                  <a:extLst>
                    <a:ext uri="{9D8B030D-6E8A-4147-A177-3AD203B41FA5}">
                      <a16:colId xmlns:a16="http://schemas.microsoft.com/office/drawing/2014/main" val="727753858"/>
                    </a:ext>
                  </a:extLst>
                </a:gridCol>
              </a:tblGrid>
              <a:tr h="16136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8296" marR="8296" marT="82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96" marR="8296" marT="82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2229451"/>
                  </a:ext>
                </a:extLst>
              </a:tr>
              <a:tr h="49418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Prog.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Programa Presupuestario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8820574"/>
                  </a:ext>
                </a:extLst>
              </a:tr>
              <a:tr h="2117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ENERGÍA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97.983.329 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95.989.381 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-1.993.948 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85.774.576 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87,5%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89,4%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7859240"/>
                  </a:ext>
                </a:extLst>
              </a:tr>
              <a:tr h="2319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Energía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77.962.852 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76.869.117 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-1.093.735 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70.917.359 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91,0%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92,3%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3314877"/>
                  </a:ext>
                </a:extLst>
              </a:tr>
              <a:tr h="1613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Apoyo al Desarrollo de Energías Renovables no Convencionales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3.744.535 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3.517.439 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-227.096 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2.502.956 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66,8%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71,2%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0515706"/>
                  </a:ext>
                </a:extLst>
              </a:tr>
              <a:tr h="2017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Energización Rural y Social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6.058.264 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4.849.672 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-1.208.592 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3.779.840 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62,4%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77,9%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6714857"/>
                  </a:ext>
                </a:extLst>
              </a:tr>
              <a:tr h="2017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Plan de Acción de Eficiencia Energética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10.217.678 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10.753.153 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535.475 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8.574.421 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83,9%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79,7%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9860331"/>
                  </a:ext>
                </a:extLst>
              </a:tr>
              <a:tr h="2017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COMISIÓN NACIONAL DE ENERGÍA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7.879.440 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6.365.071 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-1.514.369 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5.558.150 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70,5%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87,3%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6781902"/>
                  </a:ext>
                </a:extLst>
              </a:tr>
              <a:tr h="2017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COMISIÓN CHILENA DE ENERGÍA NUCLEAR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11.493.758 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13.304.692 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1.810.934 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11.390.438 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99,1%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85,6%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4149805"/>
                  </a:ext>
                </a:extLst>
              </a:tr>
              <a:tr h="2117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SUPERINTENDENCIA DE ELECTRICIDAD Y COMBUSTIBLES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14.494.813 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14.358.892 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-135.921 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12.755.053 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88,0%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88,8%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63800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47608" y="6418793"/>
            <a:ext cx="7977800" cy="240238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42798" y="1542485"/>
            <a:ext cx="7722474" cy="39138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42798" y="802179"/>
            <a:ext cx="8003232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24. CAPÍTULO 01. PROGRAMA 01: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SUBSECRETARÍA DE ENERGÍA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3632DB60-84B3-4AED-A8CC-1D67F89ED1A3}"/>
              </a:ext>
            </a:extLst>
          </p:cNvPr>
          <p:cNvSpPr txBox="1">
            <a:spLocks/>
          </p:cNvSpPr>
          <p:nvPr/>
        </p:nvSpPr>
        <p:spPr>
          <a:xfrm>
            <a:off x="542798" y="5486810"/>
            <a:ext cx="8038726" cy="39138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CL" sz="800" b="1" dirty="0">
                <a:ea typeface="Verdana" pitchFamily="34" charset="0"/>
                <a:cs typeface="Verdana" pitchFamily="34" charset="0"/>
              </a:rPr>
              <a:t>Nota: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Para el cálculo del presupuesto vigente, así como para determinar la ejecución acumulada, no se incluyó: el subtítulo </a:t>
            </a:r>
            <a:r>
              <a:rPr lang="es-CL" sz="800" b="1" dirty="0">
                <a:ea typeface="Verdana" pitchFamily="34" charset="0"/>
                <a:cs typeface="Verdana" pitchFamily="34" charset="0"/>
              </a:rPr>
              <a:t>25.99 “Otros Íntegros al Fisco”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por cuanto corresponden a movimientos contables derivados de una instrucción administrativa aplicada por Dipres a partir del mes de abril.</a:t>
            </a:r>
            <a:endParaRPr lang="es-CL" sz="800" b="1" dirty="0"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51D52D81-DBA8-4071-8F07-AB08A2D8544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4311501"/>
              </p:ext>
            </p:extLst>
          </p:nvPr>
        </p:nvGraphicFramePr>
        <p:xfrm>
          <a:off x="557668" y="1933870"/>
          <a:ext cx="7967741" cy="3511354"/>
        </p:xfrm>
        <a:graphic>
          <a:graphicData uri="http://schemas.openxmlformats.org/drawingml/2006/table">
            <a:tbl>
              <a:tblPr/>
              <a:tblGrid>
                <a:gridCol w="711311">
                  <a:extLst>
                    <a:ext uri="{9D8B030D-6E8A-4147-A177-3AD203B41FA5}">
                      <a16:colId xmlns:a16="http://schemas.microsoft.com/office/drawing/2014/main" val="1974725124"/>
                    </a:ext>
                  </a:extLst>
                </a:gridCol>
                <a:gridCol w="262760">
                  <a:extLst>
                    <a:ext uri="{9D8B030D-6E8A-4147-A177-3AD203B41FA5}">
                      <a16:colId xmlns:a16="http://schemas.microsoft.com/office/drawing/2014/main" val="3453891596"/>
                    </a:ext>
                  </a:extLst>
                </a:gridCol>
                <a:gridCol w="262760">
                  <a:extLst>
                    <a:ext uri="{9D8B030D-6E8A-4147-A177-3AD203B41FA5}">
                      <a16:colId xmlns:a16="http://schemas.microsoft.com/office/drawing/2014/main" val="2570426840"/>
                    </a:ext>
                  </a:extLst>
                </a:gridCol>
                <a:gridCol w="2601061">
                  <a:extLst>
                    <a:ext uri="{9D8B030D-6E8A-4147-A177-3AD203B41FA5}">
                      <a16:colId xmlns:a16="http://schemas.microsoft.com/office/drawing/2014/main" val="2792452420"/>
                    </a:ext>
                  </a:extLst>
                </a:gridCol>
                <a:gridCol w="711311">
                  <a:extLst>
                    <a:ext uri="{9D8B030D-6E8A-4147-A177-3AD203B41FA5}">
                      <a16:colId xmlns:a16="http://schemas.microsoft.com/office/drawing/2014/main" val="3648577682"/>
                    </a:ext>
                  </a:extLst>
                </a:gridCol>
                <a:gridCol w="711311">
                  <a:extLst>
                    <a:ext uri="{9D8B030D-6E8A-4147-A177-3AD203B41FA5}">
                      <a16:colId xmlns:a16="http://schemas.microsoft.com/office/drawing/2014/main" val="1863961247"/>
                    </a:ext>
                  </a:extLst>
                </a:gridCol>
                <a:gridCol w="711311">
                  <a:extLst>
                    <a:ext uri="{9D8B030D-6E8A-4147-A177-3AD203B41FA5}">
                      <a16:colId xmlns:a16="http://schemas.microsoft.com/office/drawing/2014/main" val="1554540160"/>
                    </a:ext>
                  </a:extLst>
                </a:gridCol>
                <a:gridCol w="711311">
                  <a:extLst>
                    <a:ext uri="{9D8B030D-6E8A-4147-A177-3AD203B41FA5}">
                      <a16:colId xmlns:a16="http://schemas.microsoft.com/office/drawing/2014/main" val="2725615266"/>
                    </a:ext>
                  </a:extLst>
                </a:gridCol>
                <a:gridCol w="647610">
                  <a:extLst>
                    <a:ext uri="{9D8B030D-6E8A-4147-A177-3AD203B41FA5}">
                      <a16:colId xmlns:a16="http://schemas.microsoft.com/office/drawing/2014/main" val="809815816"/>
                    </a:ext>
                  </a:extLst>
                </a:gridCol>
                <a:gridCol w="636995">
                  <a:extLst>
                    <a:ext uri="{9D8B030D-6E8A-4147-A177-3AD203B41FA5}">
                      <a16:colId xmlns:a16="http://schemas.microsoft.com/office/drawing/2014/main" val="825952514"/>
                    </a:ext>
                  </a:extLst>
                </a:gridCol>
              </a:tblGrid>
              <a:tr h="13770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343" marR="8343" marT="83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8343" marR="8343" marT="83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343" marR="8343" marT="83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1762184"/>
                  </a:ext>
                </a:extLst>
              </a:tr>
              <a:tr h="421708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777795"/>
                  </a:ext>
                </a:extLst>
              </a:tr>
              <a:tr h="180732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43" marR="8343" marT="83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77.962.852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76.869.117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-1.093.735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70.917.359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91,0%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92,3%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216402"/>
                  </a:ext>
                </a:extLst>
              </a:tr>
              <a:tr h="1377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343" marR="8343" marT="83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11.893.124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11.640.744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-252.380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10.102.104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84,9%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86,8%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4733450"/>
                  </a:ext>
                </a:extLst>
              </a:tr>
              <a:tr h="1377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343" marR="8343" marT="83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6.208.512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5.340.718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-867.794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1.795.488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28,9%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33,6%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7875466"/>
                  </a:ext>
                </a:extLst>
              </a:tr>
              <a:tr h="1377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343" marR="8343" marT="83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59.107.964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58.926.384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-181.580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58.165.797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98,4%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98,7%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2236990"/>
                  </a:ext>
                </a:extLst>
              </a:tr>
              <a:tr h="1377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43" marR="8343" marT="83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500.955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319.375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-181.580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148.050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29,6%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46,4%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4106962"/>
                  </a:ext>
                </a:extLst>
              </a:tr>
              <a:tr h="1377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43" marR="8343" marT="83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Prospectiva y Política Energética y Desarrollo Sustentable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500.955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319.375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-181.580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148.050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29,6%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46,4%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5485291"/>
                  </a:ext>
                </a:extLst>
              </a:tr>
              <a:tr h="1377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43" marR="8343" marT="83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Empresas Públicas no Financieras                                          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58.521.878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58.521.878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57.983.562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99,1%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99,1%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261956"/>
                  </a:ext>
                </a:extLst>
              </a:tr>
              <a:tr h="1377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43" marR="8343" marT="83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Empresa Nacional del Petróleo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58.521.878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58.521.878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57.983.562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99,1%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99,1%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9683889"/>
                  </a:ext>
                </a:extLst>
              </a:tr>
              <a:tr h="1377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43" marR="8343" marT="83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85.131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85.131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34.185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40,2%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40,2%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7191166"/>
                  </a:ext>
                </a:extLst>
              </a:tr>
              <a:tr h="1377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43" marR="8343" marT="83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Agencia Internacional de Energía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85.131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85.131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34.185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40,2%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40,2%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9937135"/>
                  </a:ext>
                </a:extLst>
              </a:tr>
              <a:tr h="1377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343" marR="8343" marT="83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1.408.282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032213"/>
                  </a:ext>
                </a:extLst>
              </a:tr>
              <a:tr h="1377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43" marR="8343" marT="83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1.408.282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987079"/>
                  </a:ext>
                </a:extLst>
              </a:tr>
              <a:tr h="1377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343" marR="8343" marT="83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372.951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261.066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-111.885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162.206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43,5%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62,1%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9844844"/>
                  </a:ext>
                </a:extLst>
              </a:tr>
              <a:tr h="1377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43" marR="8343" marT="83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8.208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5.746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-2.462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3.989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48,6%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69,4%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415582"/>
                  </a:ext>
                </a:extLst>
              </a:tr>
              <a:tr h="1377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43" marR="8343" marT="83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11.081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7.757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-3.324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5.874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53,0%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75,7%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1034020"/>
                  </a:ext>
                </a:extLst>
              </a:tr>
              <a:tr h="1377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43" marR="8343" marT="83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4.309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3.016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-1.293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4.181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97,0%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138,6%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2951032"/>
                  </a:ext>
                </a:extLst>
              </a:tr>
              <a:tr h="1377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43" marR="8343" marT="83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349.353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244.547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-104.806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148.162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42,4%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60,6%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1000917"/>
                  </a:ext>
                </a:extLst>
              </a:tr>
              <a:tr h="1377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343" marR="8343" marT="83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380.301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700.205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319.904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691.764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181,9%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98,8%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797653"/>
                  </a:ext>
                </a:extLst>
              </a:tr>
              <a:tr h="1463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43" marR="8343" marT="83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Interna                                                  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352.927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352.927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352.927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0411186"/>
                  </a:ext>
                </a:extLst>
              </a:tr>
              <a:tr h="1377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43" marR="8343" marT="83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Interna                                                     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27.374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27.374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27.374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5428008"/>
                  </a:ext>
                </a:extLst>
              </a:tr>
              <a:tr h="1463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43" marR="8343" marT="83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319.904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319.904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311.463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97,4%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90335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60547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86404" y="6025348"/>
            <a:ext cx="7905792" cy="23800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61321" y="1661837"/>
            <a:ext cx="7860248" cy="202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2020                                                                                                                                                 </a:t>
            </a:r>
          </a:p>
          <a:p>
            <a:pPr lvl="0">
              <a:spcBef>
                <a:spcPts val="0"/>
              </a:spcBef>
            </a:pP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61321" y="740436"/>
            <a:ext cx="8003232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24. CAPÍTULO 01. PROGRAMA 03: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APOYO AL DESARROLLO DE ENERGÍAS RENOVABLES NO CONVENCIONALES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3632DB60-84B3-4AED-A8CC-1D67F89ED1A3}"/>
              </a:ext>
            </a:extLst>
          </p:cNvPr>
          <p:cNvSpPr txBox="1">
            <a:spLocks/>
          </p:cNvSpPr>
          <p:nvPr/>
        </p:nvSpPr>
        <p:spPr>
          <a:xfrm>
            <a:off x="536236" y="4789480"/>
            <a:ext cx="8003232" cy="376799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CL" sz="800" b="1" dirty="0">
                <a:ea typeface="Verdana" pitchFamily="34" charset="0"/>
                <a:cs typeface="Verdana" pitchFamily="34" charset="0"/>
              </a:rPr>
              <a:t>Nota: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Para el cálculo del presupuesto vigente, así como para determinar la ejecución acumulada, no se incluyó: el subtítulo </a:t>
            </a:r>
            <a:r>
              <a:rPr lang="es-CL" sz="800" b="1" dirty="0">
                <a:ea typeface="Verdana" pitchFamily="34" charset="0"/>
                <a:cs typeface="Verdana" pitchFamily="34" charset="0"/>
              </a:rPr>
              <a:t>25.99 “Otros Íntegros al Fisco”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por cuanto corresponden a movimientos contables derivados de una instrucción administrativa aplicada por Dipres a partir del mes de abril.</a:t>
            </a:r>
            <a:endParaRPr lang="es-CL" sz="800" b="1" dirty="0"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1EE31054-98CE-4447-AE0D-270F41F242F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9681800"/>
              </p:ext>
            </p:extLst>
          </p:nvPr>
        </p:nvGraphicFramePr>
        <p:xfrm>
          <a:off x="561321" y="2063588"/>
          <a:ext cx="7978147" cy="2725892"/>
        </p:xfrm>
        <a:graphic>
          <a:graphicData uri="http://schemas.openxmlformats.org/drawingml/2006/table">
            <a:tbl>
              <a:tblPr/>
              <a:tblGrid>
                <a:gridCol w="720641">
                  <a:extLst>
                    <a:ext uri="{9D8B030D-6E8A-4147-A177-3AD203B41FA5}">
                      <a16:colId xmlns:a16="http://schemas.microsoft.com/office/drawing/2014/main" val="3952466618"/>
                    </a:ext>
                  </a:extLst>
                </a:gridCol>
                <a:gridCol w="266207">
                  <a:extLst>
                    <a:ext uri="{9D8B030D-6E8A-4147-A177-3AD203B41FA5}">
                      <a16:colId xmlns:a16="http://schemas.microsoft.com/office/drawing/2014/main" val="2508018920"/>
                    </a:ext>
                  </a:extLst>
                </a:gridCol>
                <a:gridCol w="266207">
                  <a:extLst>
                    <a:ext uri="{9D8B030D-6E8A-4147-A177-3AD203B41FA5}">
                      <a16:colId xmlns:a16="http://schemas.microsoft.com/office/drawing/2014/main" val="2898614614"/>
                    </a:ext>
                  </a:extLst>
                </a:gridCol>
                <a:gridCol w="2541070">
                  <a:extLst>
                    <a:ext uri="{9D8B030D-6E8A-4147-A177-3AD203B41FA5}">
                      <a16:colId xmlns:a16="http://schemas.microsoft.com/office/drawing/2014/main" val="1667179466"/>
                    </a:ext>
                  </a:extLst>
                </a:gridCol>
                <a:gridCol w="720641">
                  <a:extLst>
                    <a:ext uri="{9D8B030D-6E8A-4147-A177-3AD203B41FA5}">
                      <a16:colId xmlns:a16="http://schemas.microsoft.com/office/drawing/2014/main" val="645648031"/>
                    </a:ext>
                  </a:extLst>
                </a:gridCol>
                <a:gridCol w="720641">
                  <a:extLst>
                    <a:ext uri="{9D8B030D-6E8A-4147-A177-3AD203B41FA5}">
                      <a16:colId xmlns:a16="http://schemas.microsoft.com/office/drawing/2014/main" val="3547389269"/>
                    </a:ext>
                  </a:extLst>
                </a:gridCol>
                <a:gridCol w="720641">
                  <a:extLst>
                    <a:ext uri="{9D8B030D-6E8A-4147-A177-3AD203B41FA5}">
                      <a16:colId xmlns:a16="http://schemas.microsoft.com/office/drawing/2014/main" val="3648477431"/>
                    </a:ext>
                  </a:extLst>
                </a:gridCol>
                <a:gridCol w="720641">
                  <a:extLst>
                    <a:ext uri="{9D8B030D-6E8A-4147-A177-3AD203B41FA5}">
                      <a16:colId xmlns:a16="http://schemas.microsoft.com/office/drawing/2014/main" val="2820295340"/>
                    </a:ext>
                  </a:extLst>
                </a:gridCol>
                <a:gridCol w="656107">
                  <a:extLst>
                    <a:ext uri="{9D8B030D-6E8A-4147-A177-3AD203B41FA5}">
                      <a16:colId xmlns:a16="http://schemas.microsoft.com/office/drawing/2014/main" val="206840923"/>
                    </a:ext>
                  </a:extLst>
                </a:gridCol>
                <a:gridCol w="645351">
                  <a:extLst>
                    <a:ext uri="{9D8B030D-6E8A-4147-A177-3AD203B41FA5}">
                      <a16:colId xmlns:a16="http://schemas.microsoft.com/office/drawing/2014/main" val="1638381370"/>
                    </a:ext>
                  </a:extLst>
                </a:gridCol>
              </a:tblGrid>
              <a:tr h="124476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450" marR="8450" marT="84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8450" marR="8450" marT="84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450" marR="8450" marT="84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0528250"/>
                  </a:ext>
                </a:extLst>
              </a:tr>
              <a:tr h="431121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6369067"/>
                  </a:ext>
                </a:extLst>
              </a:tr>
              <a:tr h="18476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50" marR="8450" marT="84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3.744.535 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3.517.439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-227.096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2.502.956 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66,8%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71,2%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7551360"/>
                  </a:ext>
                </a:extLst>
              </a:tr>
              <a:tr h="1407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450" marR="8450" marT="84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577.835 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569.195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-8.640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499.332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86,4%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87,7%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7149113"/>
                  </a:ext>
                </a:extLst>
              </a:tr>
              <a:tr h="1407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450" marR="8450" marT="84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439.166 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336.145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-103.021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26.743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6,1%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8,0%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530767"/>
                  </a:ext>
                </a:extLst>
              </a:tr>
              <a:tr h="1407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450" marR="8450" marT="84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2.497.162 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2.497.162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1.906.812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76,4%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76,4%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923845"/>
                  </a:ext>
                </a:extLst>
              </a:tr>
              <a:tr h="1407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50" marR="8450" marT="84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1.327.401 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1.327.401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1.293.762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97,5%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97,5%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7505827"/>
                  </a:ext>
                </a:extLst>
              </a:tr>
              <a:tr h="1407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50" marR="8450" marT="84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de Fomento de la Producción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1.327.401 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1.327.401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1.293.762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97,5%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97,5%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9773671"/>
                  </a:ext>
                </a:extLst>
              </a:tr>
              <a:tr h="1407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50" marR="8450" marT="84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1.169.761 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1.169.761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613.050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52,4%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52,4%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4349894"/>
                  </a:ext>
                </a:extLst>
              </a:tr>
              <a:tr h="2815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50" marR="8450" marT="84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Apoyo al Desarrollo de Energías Renovables no Convencionales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1.169.761 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1.169.761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613.050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52,4%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52,4%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0812058"/>
                  </a:ext>
                </a:extLst>
              </a:tr>
              <a:tr h="1407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450" marR="8450" marT="84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162.982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3757241"/>
                  </a:ext>
                </a:extLst>
              </a:tr>
              <a:tr h="1407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50" marR="8450" marT="84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162.982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3229956"/>
                  </a:ext>
                </a:extLst>
              </a:tr>
              <a:tr h="1407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450" marR="8450" marT="84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230.372 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95.204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-135.168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50.336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21,8%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52,9%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3401606"/>
                  </a:ext>
                </a:extLst>
              </a:tr>
              <a:tr h="1407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50" marR="8450" marT="84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230.372 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95.204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-135.168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50.336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21,8%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52,9%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4393671"/>
                  </a:ext>
                </a:extLst>
              </a:tr>
              <a:tr h="1407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450" marR="8450" marT="84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19.733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19.733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19.733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808584"/>
                  </a:ext>
                </a:extLst>
              </a:tr>
              <a:tr h="1495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50" marR="8450" marT="84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19.733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19.733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19.733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11464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0329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74239" y="5973319"/>
            <a:ext cx="7905792" cy="23800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74239" y="1492577"/>
            <a:ext cx="7860248" cy="202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2020                                                                                                                                        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74239" y="765868"/>
            <a:ext cx="8130211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24. CAPÍTULO 01. PROGRAMA 04: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PROGRAMA ENERGIZACIÓN RURAL Y SOCIAL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3632DB60-84B3-4AED-A8CC-1D67F89ED1A3}"/>
              </a:ext>
            </a:extLst>
          </p:cNvPr>
          <p:cNvSpPr txBox="1">
            <a:spLocks/>
          </p:cNvSpPr>
          <p:nvPr/>
        </p:nvSpPr>
        <p:spPr>
          <a:xfrm>
            <a:off x="412489" y="4742537"/>
            <a:ext cx="8212561" cy="383031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CL" sz="800" b="1" dirty="0">
                <a:ea typeface="Verdana" pitchFamily="34" charset="0"/>
                <a:cs typeface="Verdana" pitchFamily="34" charset="0"/>
              </a:rPr>
              <a:t>Nota: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Para el cálculo del presupuesto vigente, así como para determinar la ejecución acumulada, no se incluyó: el subtítulo </a:t>
            </a:r>
            <a:r>
              <a:rPr lang="es-CL" sz="800" b="1" dirty="0">
                <a:ea typeface="Verdana" pitchFamily="34" charset="0"/>
                <a:cs typeface="Verdana" pitchFamily="34" charset="0"/>
              </a:rPr>
              <a:t>25.99 “Otros Íntegros al Fisco”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por cuanto corresponden a movimientos contables derivados de una instrucción administrativa aplicada por Dipres a partir del mes de abril.</a:t>
            </a:r>
            <a:endParaRPr lang="es-CL" sz="800" b="1" dirty="0"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5E2DB2A9-565B-4192-9800-E6DA18AC05A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3465354"/>
              </p:ext>
            </p:extLst>
          </p:nvPr>
        </p:nvGraphicFramePr>
        <p:xfrm>
          <a:off x="474239" y="1797480"/>
          <a:ext cx="8130211" cy="2945057"/>
        </p:xfrm>
        <a:graphic>
          <a:graphicData uri="http://schemas.openxmlformats.org/drawingml/2006/table">
            <a:tbl>
              <a:tblPr/>
              <a:tblGrid>
                <a:gridCol w="752641">
                  <a:extLst>
                    <a:ext uri="{9D8B030D-6E8A-4147-A177-3AD203B41FA5}">
                      <a16:colId xmlns:a16="http://schemas.microsoft.com/office/drawing/2014/main" val="1521200605"/>
                    </a:ext>
                  </a:extLst>
                </a:gridCol>
                <a:gridCol w="278028">
                  <a:extLst>
                    <a:ext uri="{9D8B030D-6E8A-4147-A177-3AD203B41FA5}">
                      <a16:colId xmlns:a16="http://schemas.microsoft.com/office/drawing/2014/main" val="1372074313"/>
                    </a:ext>
                  </a:extLst>
                </a:gridCol>
                <a:gridCol w="278028">
                  <a:extLst>
                    <a:ext uri="{9D8B030D-6E8A-4147-A177-3AD203B41FA5}">
                      <a16:colId xmlns:a16="http://schemas.microsoft.com/office/drawing/2014/main" val="2150748699"/>
                    </a:ext>
                  </a:extLst>
                </a:gridCol>
                <a:gridCol w="2451701">
                  <a:extLst>
                    <a:ext uri="{9D8B030D-6E8A-4147-A177-3AD203B41FA5}">
                      <a16:colId xmlns:a16="http://schemas.microsoft.com/office/drawing/2014/main" val="4293170636"/>
                    </a:ext>
                  </a:extLst>
                </a:gridCol>
                <a:gridCol w="752641">
                  <a:extLst>
                    <a:ext uri="{9D8B030D-6E8A-4147-A177-3AD203B41FA5}">
                      <a16:colId xmlns:a16="http://schemas.microsoft.com/office/drawing/2014/main" val="2334127243"/>
                    </a:ext>
                  </a:extLst>
                </a:gridCol>
                <a:gridCol w="752641">
                  <a:extLst>
                    <a:ext uri="{9D8B030D-6E8A-4147-A177-3AD203B41FA5}">
                      <a16:colId xmlns:a16="http://schemas.microsoft.com/office/drawing/2014/main" val="2256704965"/>
                    </a:ext>
                  </a:extLst>
                </a:gridCol>
                <a:gridCol w="752641">
                  <a:extLst>
                    <a:ext uri="{9D8B030D-6E8A-4147-A177-3AD203B41FA5}">
                      <a16:colId xmlns:a16="http://schemas.microsoft.com/office/drawing/2014/main" val="1985700925"/>
                    </a:ext>
                  </a:extLst>
                </a:gridCol>
                <a:gridCol w="752641">
                  <a:extLst>
                    <a:ext uri="{9D8B030D-6E8A-4147-A177-3AD203B41FA5}">
                      <a16:colId xmlns:a16="http://schemas.microsoft.com/office/drawing/2014/main" val="3668327356"/>
                    </a:ext>
                  </a:extLst>
                </a:gridCol>
                <a:gridCol w="685241">
                  <a:extLst>
                    <a:ext uri="{9D8B030D-6E8A-4147-A177-3AD203B41FA5}">
                      <a16:colId xmlns:a16="http://schemas.microsoft.com/office/drawing/2014/main" val="4263512000"/>
                    </a:ext>
                  </a:extLst>
                </a:gridCol>
                <a:gridCol w="674008">
                  <a:extLst>
                    <a:ext uri="{9D8B030D-6E8A-4147-A177-3AD203B41FA5}">
                      <a16:colId xmlns:a16="http://schemas.microsoft.com/office/drawing/2014/main" val="1619215735"/>
                    </a:ext>
                  </a:extLst>
                </a:gridCol>
              </a:tblGrid>
              <a:tr h="159732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673" marR="8673" marT="86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8673" marR="8673" marT="86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673" marR="8673" marT="86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3379091"/>
                  </a:ext>
                </a:extLst>
              </a:tr>
              <a:tr h="489178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4251341"/>
                  </a:ext>
                </a:extLst>
              </a:tr>
              <a:tr h="209648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6.058.264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4.849.672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-1.208.592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3.779.840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62,4%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77,9%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2520149"/>
                  </a:ext>
                </a:extLst>
              </a:tr>
              <a:tr h="1597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673" marR="8673" marT="86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230.988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200.636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-30.352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176.527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76,4%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2666391"/>
                  </a:ext>
                </a:extLst>
              </a:tr>
              <a:tr h="1597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673" marR="8673" marT="86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47.509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20.000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-27.509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5.993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12,6%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2859420"/>
                  </a:ext>
                </a:extLst>
              </a:tr>
              <a:tr h="1597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673" marR="8673" marT="86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1.261.980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1.161.980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-100.000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765.132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60,6%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65,8%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1598953"/>
                  </a:ext>
                </a:extLst>
              </a:tr>
              <a:tr h="1597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1.261.980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1.161.980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-100.000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765.132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60,6%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65,8%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9593859"/>
                  </a:ext>
                </a:extLst>
              </a:tr>
              <a:tr h="1597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Aplicación Programa Energización Rural y Social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1.261.980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1.161.980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-100.000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765.132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60,6%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65,8%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7160748"/>
                  </a:ext>
                </a:extLst>
              </a:tr>
              <a:tr h="1597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673" marR="8673" marT="86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287.949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9799179"/>
                  </a:ext>
                </a:extLst>
              </a:tr>
              <a:tr h="1597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287.949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9968475"/>
                  </a:ext>
                </a:extLst>
              </a:tr>
              <a:tr h="1597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673" marR="8673" marT="86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4.517.787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3.465.186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-1.052.601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2.829.530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62,6%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81,7%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586185"/>
                  </a:ext>
                </a:extLst>
              </a:tr>
              <a:tr h="1597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4.517.787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3.465.186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-1.052.601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2.829.530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62,6%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81,7%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050214"/>
                  </a:ext>
                </a:extLst>
              </a:tr>
              <a:tr h="3194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Desarrollo Regional y Administrativo - Programa 05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4.517.787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3.465.186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-1.052.601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2.829.530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62,6%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81,7%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3151040"/>
                  </a:ext>
                </a:extLst>
              </a:tr>
              <a:tr h="1597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673" marR="8673" marT="86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1.870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1.870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2.658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142,1%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3143714"/>
                  </a:ext>
                </a:extLst>
              </a:tr>
              <a:tr h="1697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1.870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1.870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2.658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142,1%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70636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2288575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4063</TotalTime>
  <Words>2948</Words>
  <Application>Microsoft Office PowerPoint</Application>
  <PresentationFormat>Presentación en pantalla (4:3)</PresentationFormat>
  <Paragraphs>1414</Paragraphs>
  <Slides>13</Slides>
  <Notes>8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13</vt:i4>
      </vt:variant>
    </vt:vector>
  </HeadingPairs>
  <TitlesOfParts>
    <vt:vector size="17" baseType="lpstr">
      <vt:lpstr>Arial</vt:lpstr>
      <vt:lpstr>Calibri</vt:lpstr>
      <vt:lpstr>1_Tema de Office</vt:lpstr>
      <vt:lpstr>Tema de Office</vt:lpstr>
      <vt:lpstr>EJECUCIÓN PRESUPUESTARIA DE GASTOS ACUMULADA AL MES DE NOVIEMBRE DE 2020 PARTIDA 24: MINISTERIO DE ENERGÍA</vt:lpstr>
      <vt:lpstr>EJECUCIÓN ACUMULADA DE GASTOS A NOVIEMBRE DE 2020  PARTIDA 24 MINISTERIO DE ENERGÍA</vt:lpstr>
      <vt:lpstr>EJECUCIÓN ACUMULADA DE GASTOS A NOVIEMBRE DE 2020  PARTIDA 24 MINISTERIO DE ENERGÍA</vt:lpstr>
      <vt:lpstr>EJECUCIÓN ACUMULADA DE GASTOS A NOVIEMBRE DE 2020  PARTIDA 24 MINISTERIO DE ENERGÍA</vt:lpstr>
      <vt:lpstr>EJECUCIÓN ACUMULADA DE GASTOS A NOVIEMBRE DE 2020 PARTIDA 24 MINISTERIO DE ENERGÍA</vt:lpstr>
      <vt:lpstr>EJECUCIÓN ACUMULADA DE GASTOS A NOVIEMBRE DE 2020  PARTIDA 24 MINISTERIO DE ENERGÍA RESUMEN POR CAPÍTULOS</vt:lpstr>
      <vt:lpstr>EJECUCIÓN ACUMULADA DE GASTOS A NOVIEMBRE DE 2020  PARTIDA 24. CAPÍTULO 01. PROGRAMA 01:  SUBSECRETARÍA DE ENERGÍA</vt:lpstr>
      <vt:lpstr>EJECUCIÓN ACUMULADA DE GASTOS A NOVIEMBRE DE 2020  PARTIDA 24. CAPÍTULO 01. PROGRAMA 03:  APOYO AL DESARROLLO DE ENERGÍAS RENOVABLES NO CONVENCIONALES</vt:lpstr>
      <vt:lpstr>EJECUCIÓN ACUMULADA DE GASTOS A NOVIEMBRE DE 2020  PARTIDA 24. CAPÍTULO 01. PROGRAMA 04:  PROGRAMA ENERGIZACIÓN RURAL Y SOCIAL</vt:lpstr>
      <vt:lpstr>EJECUCIÓN ACUMULADA DE GASTOS A NOVIEMBRE DE 2020  PARTIDA 24. CAPÍTULO 01. PROGRAMA 05:  PLAN DE ACCIÓN DE EFICIENCIA ENERGÉTICA</vt:lpstr>
      <vt:lpstr>EJECUCIÓN ACUMULADA DE GASTOS A NOVIEMBRE DE 2020  PARTIDA 24. CAPÍTULO 02. PROGRAMA 01:  COMISIÓN NACIONAL DE ENERGÍA</vt:lpstr>
      <vt:lpstr>EJECUCIÓN ACUMULADA DE GASTOS A NOVIEMBRE DE 2020  PARTIDA 24. CAPÍTULO 03. PROGRAMA 01:  COMISIÓN CHILENA DE ENERGÍA NUCLEAR</vt:lpstr>
      <vt:lpstr>EJECUCIÓN ACUMULADA DE GASTOS A NOVIEMBRE DE 2020  PARTIDA 24. CAPÍTULO 04. PROGRAMA 01:  SUPERINTENDENCIA DE ELECTRICIDAD Y COMBUSTIBLES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Presupuesto</cp:lastModifiedBy>
  <cp:revision>328</cp:revision>
  <cp:lastPrinted>2019-06-03T14:10:49Z</cp:lastPrinted>
  <dcterms:created xsi:type="dcterms:W3CDTF">2016-06-23T13:38:47Z</dcterms:created>
  <dcterms:modified xsi:type="dcterms:W3CDTF">2021-01-07T23:48:15Z</dcterms:modified>
</cp:coreProperties>
</file>