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Presupuesto</a:t>
            </a:r>
            <a:r>
              <a:rPr lang="es-CL" sz="1200" b="1" baseline="0"/>
              <a:t> Inicial por Subtítulos de Gasto</a:t>
            </a:r>
            <a:endParaRPr lang="es-CL" sz="1200" b="1"/>
          </a:p>
        </c:rich>
      </c:tx>
      <c:layout>
        <c:manualLayout>
          <c:xMode val="edge"/>
          <c:yMode val="edge"/>
          <c:x val="0.27690616797900264"/>
          <c:y val="5.36268193089514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1791585617013759"/>
          <c:w val="1"/>
          <c:h val="0.430754121190810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65-46CA-AC71-AB34E7AED2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65-46CA-AC71-AB34E7AED2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65-46CA-AC71-AB34E7AED2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65-46CA-AC71-AB34E7AED2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8AA-4984-A4B3-B605F35CD3F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8AA-4984-A4B3-B605F35CD3F2}"/>
              </c:ext>
            </c:extLst>
          </c:dPt>
          <c:dLbls>
            <c:dLbl>
              <c:idx val="3"/>
              <c:layout>
                <c:manualLayout>
                  <c:x val="-1.099728194472291E-2"/>
                  <c:y val="4.282539523072952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965-46CA-AC71-AB34E7AED22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98AA-4984-A4B3-B605F35CD3F2}"/>
                </c:ext>
                <c:ext xmlns:c15="http://schemas.microsoft.com/office/drawing/2012/chart" uri="{CE6537A1-D6FC-4f65-9D91-7224C49458BB}"/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'[01.xlsx]Partida 01'!$C$7:$C$11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 GASTOS CORRIENTES                                                         </c:v>
                </c:pt>
                <c:pt idx="4">
                  <c:v>ADQUISICIÓN DE ACTIVOS NO FINANCIEROS                                           </c:v>
                </c:pt>
              </c:strCache>
            </c:strRef>
          </c:cat>
          <c:val>
            <c:numRef>
              <c:f>'[01.xlsx]Partida 01'!$D$7:$D$11</c:f>
              <c:numCache>
                <c:formatCode>#,##0</c:formatCode>
                <c:ptCount val="5"/>
                <c:pt idx="0">
                  <c:v>8189139</c:v>
                </c:pt>
                <c:pt idx="1">
                  <c:v>6560840</c:v>
                </c:pt>
                <c:pt idx="2">
                  <c:v>3638534</c:v>
                </c:pt>
                <c:pt idx="3">
                  <c:v>0</c:v>
                </c:pt>
                <c:pt idx="4">
                  <c:v>355011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2B-43B9-B777-0A251B91E1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164456893173906E-2"/>
          <c:y val="0.70038990440326954"/>
          <c:w val="0.7807714430007584"/>
          <c:h val="0.26182660945990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'[01.xlsx]Partida 01'!$C$33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'[01.xlsx]Partida 01'!$D$32:$O$32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01'!$D$33:$O$33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6549-4630-A8F1-0BF78B425D47}"/>
            </c:ext>
          </c:extLst>
        </c:ser>
        <c:ser>
          <c:idx val="1"/>
          <c:order val="1"/>
          <c:tx>
            <c:strRef>
              <c:f>'[01.xlsx]Partida 01'!$C$34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01'!$D$34:$O$34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  <c:pt idx="4">
                  <c:v>6.4521277132918095E-2</c:v>
                </c:pt>
                <c:pt idx="5">
                  <c:v>7.2929694843522047E-2</c:v>
                </c:pt>
                <c:pt idx="6">
                  <c:v>6.2242276825222376E-2</c:v>
                </c:pt>
                <c:pt idx="7">
                  <c:v>6.0553193088140861E-2</c:v>
                </c:pt>
                <c:pt idx="8">
                  <c:v>9.1332604660238251E-2</c:v>
                </c:pt>
                <c:pt idx="9">
                  <c:v>0.1002708002373589</c:v>
                </c:pt>
                <c:pt idx="10">
                  <c:v>8.4663936102386692E-2</c:v>
                </c:pt>
                <c:pt idx="11">
                  <c:v>0.11249437278329177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6549-4630-A8F1-0BF78B425D47}"/>
            </c:ext>
          </c:extLst>
        </c:ser>
        <c:ser>
          <c:idx val="2"/>
          <c:order val="2"/>
          <c:tx>
            <c:strRef>
              <c:f>'[01.xlsx]Partida 01'!$C$35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'[01.xlsx]Partida 01'!$D$32:$O$32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01'!$D$35:$M$35</c:f>
              <c:numCache>
                <c:formatCode>0.0%</c:formatCode>
                <c:ptCount val="10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  <c:pt idx="7">
                  <c:v>6.4960466344200885E-2</c:v>
                </c:pt>
                <c:pt idx="8">
                  <c:v>9.3127297619456206E-2</c:v>
                </c:pt>
                <c:pt idx="9">
                  <c:v>5.9108474695470342E-2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6549-4630-A8F1-0BF78B425D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396845024"/>
        <c:axId val="396844632"/>
      </c:barChart>
      <c:catAx>
        <c:axId val="396845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96844632"/>
        <c:crosses val="autoZero"/>
        <c:auto val="0"/>
        <c:lblAlgn val="ctr"/>
        <c:lblOffset val="100"/>
        <c:noMultiLvlLbl val="0"/>
      </c:catAx>
      <c:valAx>
        <c:axId val="396844632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968450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50"/>
              <a:t>% de Ejecución Acumulada 2018 - 2019- 2020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4230732759362513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'[01.xlsx]Partida 01'!$C$29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'[01.xlsx]Partida 01'!$D$28:$O$28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01'!$D$29:$O$29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FC-41AD-A577-BBB051189FEB}"/>
            </c:ext>
          </c:extLst>
        </c:ser>
        <c:ser>
          <c:idx val="1"/>
          <c:order val="1"/>
          <c:tx>
            <c:strRef>
              <c:f>'[01.xlsx]Partida 01'!$C$30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'[01.xlsx]Partida 01'!$D$28:$O$28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01'!$D$30:$O$30</c:f>
              <c:numCache>
                <c:formatCode>0.0%</c:formatCode>
                <c:ptCount val="12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  <c:pt idx="4">
                  <c:v>0.34759475255462319</c:v>
                </c:pt>
                <c:pt idx="5">
                  <c:v>0.42052444739814521</c:v>
                </c:pt>
                <c:pt idx="6">
                  <c:v>0.4762572263826314</c:v>
                </c:pt>
                <c:pt idx="7">
                  <c:v>0.53681041947077224</c:v>
                </c:pt>
                <c:pt idx="8">
                  <c:v>0.62814302413101053</c:v>
                </c:pt>
                <c:pt idx="9">
                  <c:v>0.72841382436836943</c:v>
                </c:pt>
                <c:pt idx="10">
                  <c:v>0.81307776047075608</c:v>
                </c:pt>
                <c:pt idx="11">
                  <c:v>0.92417661305353938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FC-41AD-A577-BBB051189FEB}"/>
            </c:ext>
          </c:extLst>
        </c:ser>
        <c:ser>
          <c:idx val="2"/>
          <c:order val="2"/>
          <c:tx>
            <c:strRef>
              <c:f>'[01.xlsx]Partida 01'!$C$31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19774011299435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7F71-4A76-92AF-ACB4F8A7988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068530001590617E-2"/>
                  <c:y val="5.4362357966036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197774690470219E-2"/>
                  <c:y val="4.630967899996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8280203702490365E-2"/>
                  <c:y val="3.1052553034793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AF5-40D2-8A14-EA915F090B6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0064198388512298E-2"/>
                  <c:y val="3.61754417444450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F9D-42B7-B3D6-5882520BC95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0219705783581758E-2"/>
                  <c:y val="4.1190443328508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D33-41A4-9B4B-042820DBC6E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B14-4E68-8A89-751A231869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A54-4EE4-B3D0-C3CA28BF499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2DF-4303-A60E-A5B82EE2F0F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3.9156486373188089E-2"/>
                  <c:y val="3.1832008046726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BDA-464C-9A1F-4A10E32CE62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'[01.xlsx]Partida 01'!$D$28:$O$28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'[01.xlsx]Partida 01'!$D$31:$M$31</c:f>
              <c:numCache>
                <c:formatCode>0.0%</c:formatCode>
                <c:ptCount val="10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  <c:pt idx="7">
                  <c:v>0.66950987880642321</c:v>
                </c:pt>
                <c:pt idx="8">
                  <c:v>0.74712162593812992</c:v>
                </c:pt>
                <c:pt idx="9">
                  <c:v>0.80623010063360023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F71-4A76-92AF-ACB4F8A798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3145528"/>
        <c:axId val="463147096"/>
      </c:lineChart>
      <c:catAx>
        <c:axId val="463145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3147096"/>
        <c:crosses val="autoZero"/>
        <c:auto val="1"/>
        <c:lblAlgn val="ctr"/>
        <c:lblOffset val="100"/>
        <c:tickLblSkip val="1"/>
        <c:noMultiLvlLbl val="0"/>
      </c:catAx>
      <c:valAx>
        <c:axId val="46314709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31455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Noviembre </a:t>
            </a:r>
            <a:r>
              <a:rPr lang="es-CL" sz="1200" dirty="0" smtClean="0"/>
              <a:t>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9175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7E3C81A4-B528-46BC-A629-30C234657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4503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8582814"/>
              </p:ext>
            </p:extLst>
          </p:nvPr>
        </p:nvGraphicFramePr>
        <p:xfrm>
          <a:off x="386224" y="1628800"/>
          <a:ext cx="821079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0124052"/>
              </p:ext>
            </p:extLst>
          </p:nvPr>
        </p:nvGraphicFramePr>
        <p:xfrm>
          <a:off x="466600" y="1700808"/>
          <a:ext cx="8210798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821827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597716"/>
              </p:ext>
            </p:extLst>
          </p:nvPr>
        </p:nvGraphicFramePr>
        <p:xfrm>
          <a:off x="405028" y="2276872"/>
          <a:ext cx="8210796" cy="2880320"/>
        </p:xfrm>
        <a:graphic>
          <a:graphicData uri="http://schemas.openxmlformats.org/drawingml/2006/table">
            <a:tbl>
              <a:tblPr/>
              <a:tblGrid>
                <a:gridCol w="971520"/>
                <a:gridCol w="2468677"/>
                <a:gridCol w="971520"/>
                <a:gridCol w="971520"/>
                <a:gridCol w="971520"/>
                <a:gridCol w="971520"/>
                <a:gridCol w="884519"/>
              </a:tblGrid>
              <a:tr h="21758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6363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11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18.996.836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15.315.821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8.111.279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6.637.980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5.903.744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-657.096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9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52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75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429" y="5872875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1533501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170714"/>
              </p:ext>
            </p:extLst>
          </p:nvPr>
        </p:nvGraphicFramePr>
        <p:xfrm>
          <a:off x="420429" y="1963179"/>
          <a:ext cx="8210797" cy="3791342"/>
        </p:xfrm>
        <a:graphic>
          <a:graphicData uri="http://schemas.openxmlformats.org/drawingml/2006/table">
            <a:tbl>
              <a:tblPr/>
              <a:tblGrid>
                <a:gridCol w="878090"/>
                <a:gridCol w="324370"/>
                <a:gridCol w="324370"/>
                <a:gridCol w="2385259"/>
                <a:gridCol w="878090"/>
                <a:gridCol w="878090"/>
                <a:gridCol w="878090"/>
                <a:gridCol w="878090"/>
                <a:gridCol w="786348"/>
              </a:tblGrid>
              <a:tr h="17532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69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3011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18.744.524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18.996.836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15.315.821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8.189.139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8.111.279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-77.860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6.637.980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6.560.840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5.903.744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-657.096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4.393.690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3.638.534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3.689.476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3.049.153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506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320.951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-34.060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265.305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93.259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61.684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72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89.964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62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132.497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137.728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133.375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963.338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962.646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4562</TotalTime>
  <Words>439</Words>
  <Application>Microsoft Office PowerPoint</Application>
  <PresentationFormat>Presentación en pantalla (4:3)</PresentationFormat>
  <Paragraphs>246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1_Tema de Office</vt:lpstr>
      <vt:lpstr>Tema de Office</vt:lpstr>
      <vt:lpstr>EJECUCIÓN ACUMULADA DE GASTOS PRESUPUESTARIOS AL MES DE OCTUBRE DE 2020 PARTIDA 01: PRESIDENCIA DE LA REPÚBLICA</vt:lpstr>
      <vt:lpstr>EJECUCIÓN DE GASTOS A OCTUBRE DE 2020  PARTIDA 01 PRESIDENCIA DE LA REPÚBLICA</vt:lpstr>
      <vt:lpstr>EJECUCIÓN DE GASTOS A OCTUBRE DE 2020  PARTIDA 01 PRESIDENCIA DE LA REPÚBLICA</vt:lpstr>
      <vt:lpstr>EJECUCIÓN DE GASTOS A OCTUBRE DE 2020  PARTIDA 01 PRESIDENCIA DE LA REPÚBLICA</vt:lpstr>
      <vt:lpstr>EJECUCIÓN ACUMULADA DE GASTOS A OCTUBRE DE 2020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271</cp:revision>
  <cp:lastPrinted>2020-09-07T04:49:41Z</cp:lastPrinted>
  <dcterms:created xsi:type="dcterms:W3CDTF">2016-06-23T13:38:47Z</dcterms:created>
  <dcterms:modified xsi:type="dcterms:W3CDTF">2020-12-14T20:24:34Z</dcterms:modified>
</cp:coreProperties>
</file>