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3" r:id="rId7"/>
    <p:sldId id="302" r:id="rId8"/>
    <p:sldId id="316" r:id="rId9"/>
    <p:sldId id="317" r:id="rId10"/>
    <p:sldId id="299" r:id="rId11"/>
    <p:sldId id="318" r:id="rId12"/>
    <p:sldId id="320" r:id="rId13"/>
    <p:sldId id="321" r:id="rId14"/>
    <p:sldId id="322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2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1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 sz="1100"/>
              <a:t>Distribución presupuesto inicial por Subtítulo de gasto</a:t>
            </a:r>
          </a:p>
        </c:rich>
      </c:tx>
      <c:overlay val="0"/>
      <c:spPr>
        <a:noFill/>
        <a:ln w="25400">
          <a:noFill/>
        </a:ln>
      </c:spPr>
    </c:title>
    <c:autoTitleDeleted val="0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0-ACC0-40E4-B9B3-B5863F65B1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CC0-40E4-B9B3-B5863F65B1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2-ACC0-40E4-B9B3-B5863F65B1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CC0-40E4-B9B3-B5863F65B1A3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4-ACC0-40E4-B9B3-B5863F65B1A3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CC0-40E4-B9B3-B5863F65B1A3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6-ACC0-40E4-B9B3-B5863F65B1A3}"/>
              </c:ext>
            </c:extLst>
          </c:dPt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multiLvlStrRef>
              <c:f>'[06.xlsx]Partida 06'!$B$50:$C$56</c:f>
              <c:multiLvlStrCache>
                <c:ptCount val="7"/>
                <c:lvl>
                  <c:pt idx="0">
                    <c:v>GASTOS EN PERSONAL</c:v>
                  </c:pt>
                  <c:pt idx="1">
                    <c:v>BIENES Y SERVICIOS DE CONSUMO</c:v>
                  </c:pt>
                  <c:pt idx="2">
                    <c:v>TRANSFERENCIAS CORRIENTES</c:v>
                  </c:pt>
                  <c:pt idx="3">
                    <c:v>INTEGROS AL FISCO</c:v>
                  </c:pt>
                  <c:pt idx="4">
                    <c:v>ADQUISICIÓN DE ACTIVOS NO FINANCIEROS</c:v>
                  </c:pt>
                  <c:pt idx="5">
                    <c:v>INICIATIVAS DE INVERSIÓN</c:v>
                  </c:pt>
                  <c:pt idx="6">
                    <c:v>SERVICIO DE LA DEUDA</c:v>
                  </c:pt>
                </c:lvl>
                <c:lvl>
                  <c:pt idx="0">
                    <c:v>21</c:v>
                  </c:pt>
                  <c:pt idx="1">
                    <c:v>22</c:v>
                  </c:pt>
                  <c:pt idx="2">
                    <c:v>24</c:v>
                  </c:pt>
                  <c:pt idx="3">
                    <c:v>25</c:v>
                  </c:pt>
                  <c:pt idx="4">
                    <c:v>29</c:v>
                  </c:pt>
                  <c:pt idx="5">
                    <c:v>31</c:v>
                  </c:pt>
                  <c:pt idx="6">
                    <c:v>34</c:v>
                  </c:pt>
                </c:lvl>
              </c:multiLvlStrCache>
            </c:multiLvlStrRef>
          </c:cat>
          <c:val>
            <c:numRef>
              <c:f>'[06.xlsx]Partida 06'!$D$50:$D$56</c:f>
              <c:numCache>
                <c:formatCode>0.00%</c:formatCode>
                <c:ptCount val="7"/>
                <c:pt idx="0">
                  <c:v>0.52950270786585585</c:v>
                </c:pt>
                <c:pt idx="1">
                  <c:v>9.9930660655570089E-2</c:v>
                </c:pt>
                <c:pt idx="2">
                  <c:v>0.30943097932286562</c:v>
                </c:pt>
                <c:pt idx="3">
                  <c:v>2.0202598680076938E-2</c:v>
                </c:pt>
                <c:pt idx="4">
                  <c:v>3.4951186877545191E-2</c:v>
                </c:pt>
                <c:pt idx="5">
                  <c:v>5.5989399816553601E-3</c:v>
                </c:pt>
                <c:pt idx="6">
                  <c:v>3.8292661643098879E-4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ACC0-40E4-B9B3-B5863F65B1A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64166797900262473"/>
          <c:y val="0.15483904834476334"/>
          <c:w val="0.33958398950131241"/>
          <c:h val="0.7870981288629243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Distribución presupuesto inicial por Capítulo (millones de $)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rgbClr val="C0504D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'[06.xlsx]Información de tendencia'!$AE$14:$AE$19</c:f>
              <c:numCache>
                <c:formatCode>#,##0_ ;[Red]\-#,##0\ </c:formatCode>
                <c:ptCount val="6"/>
                <c:pt idx="0">
                  <c:v>35024593000</c:v>
                </c:pt>
                <c:pt idx="1">
                  <c:v>7494121000</c:v>
                </c:pt>
                <c:pt idx="2">
                  <c:v>6426241000</c:v>
                </c:pt>
                <c:pt idx="3">
                  <c:v>8946265000</c:v>
                </c:pt>
                <c:pt idx="4">
                  <c:v>11139399000</c:v>
                </c:pt>
                <c:pt idx="5">
                  <c:v>31706316000</c:v>
                </c:pt>
              </c:numCache>
            </c:numRef>
          </c:val>
          <c:extLst>
            <c:ext xmlns:c15="http://schemas.microsoft.com/office/drawing/2012/chart" uri="{02D57815-91ED-43cb-92C2-25804820EDAC}">
              <c15:filteredCategoryTitle>
                <c15:cat>
                  <c:multiLvlStrRef>
                    <c:extLst xmlns:c16="http://schemas.microsoft.com/office/drawing/2014/chart">
                      <c:ext uri="{02D57815-91ED-43cb-92C2-25804820EDAC}">
                        <c15:formulaRef>
                          <c15:sqref>'Información de tendencia'!#REF!</c15:sqref>
                        </c15:formulaRef>
                      </c:ext>
                    </c:extLst>
                  </c:multiLvlStrRef>
                </c15:cat>
              </c15:filteredCategoryTitle>
            </c:ext>
            <c:ext xmlns:c16="http://schemas.microsoft.com/office/drawing/2014/chart" uri="{C3380CC4-5D6E-409C-BE32-E72D297353CC}">
              <c16:uniqueId val="{00000000-0FC1-4290-9193-CB1E30EB686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1263424"/>
        <c:axId val="291259896"/>
      </c:barChart>
      <c:catAx>
        <c:axId val="2912634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291259896"/>
        <c:crosses val="autoZero"/>
        <c:auto val="1"/>
        <c:lblAlgn val="ctr"/>
        <c:lblOffset val="100"/>
        <c:noMultiLvlLbl val="0"/>
      </c:catAx>
      <c:valAx>
        <c:axId val="2912598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_ ;[Red]\-#,##0\ " sourceLinked="1"/>
        <c:majorTickMark val="out"/>
        <c:minorTickMark val="none"/>
        <c:tickLblPos val="nextTo"/>
        <c:crossAx val="291263424"/>
        <c:crosses val="autoZero"/>
        <c:crossBetween val="between"/>
        <c:dispUnits>
          <c:builtInUnit val="millions"/>
          <c:dispUnitsLbl>
            <c:spPr>
              <a:noFill/>
              <a:ln w="25400">
                <a:noFill/>
              </a:ln>
            </c:spPr>
            <c:txPr>
              <a:bodyPr rot="-5400000" vert="horz"/>
              <a:lstStyle/>
              <a:p>
                <a:pPr algn="ctr">
                  <a:defRPr sz="1000" b="0" i="0" u="none" strike="noStrike" baseline="0">
                    <a:solidFill>
                      <a:srgbClr val="333333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</c:dispUnitsLbl>
        </c:dispUnits>
      </c:valAx>
      <c:spPr>
        <a:noFill/>
        <a:ln w="25400">
          <a:noFill/>
        </a:ln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Mensual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06'!$C$26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solidFill>
              <a:schemeClr val="accent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06'!$D$26:$O$26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5.0425788887009541E-2</c:v>
                </c:pt>
                <c:pt idx="2">
                  <c:v>8.7166864770953201E-2</c:v>
                </c:pt>
                <c:pt idx="3">
                  <c:v>0.12389634781469246</c:v>
                </c:pt>
                <c:pt idx="4">
                  <c:v>6.9975134160390889E-2</c:v>
                </c:pt>
                <c:pt idx="5">
                  <c:v>7.3272498877404099E-2</c:v>
                </c:pt>
                <c:pt idx="6">
                  <c:v>5.5377261104157055E-2</c:v>
                </c:pt>
                <c:pt idx="7">
                  <c:v>7.8542991645181512E-2</c:v>
                </c:pt>
                <c:pt idx="8">
                  <c:v>7.3524766874465478E-2</c:v>
                </c:pt>
                <c:pt idx="9">
                  <c:v>9.7206929015016111E-2</c:v>
                </c:pt>
                <c:pt idx="10">
                  <c:v>6.0968047492984824E-2</c:v>
                </c:pt>
                <c:pt idx="11">
                  <c:v>0.12861638491361149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A6-436E-A8F8-A1FA0E0D3435}"/>
            </c:ext>
          </c:extLst>
        </c:ser>
        <c:ser>
          <c:idx val="1"/>
          <c:order val="1"/>
          <c:tx>
            <c:strRef>
              <c:f>'Partida 06'!$C$25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solidFill>
              <a:schemeClr val="accent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>
                  <a:defRPr sz="700"/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06'!$D$25:$O$25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3.9338769615076104E-2</c:v>
                </c:pt>
                <c:pt idx="2">
                  <c:v>6.7807533480099644E-2</c:v>
                </c:pt>
                <c:pt idx="3">
                  <c:v>9.5960572561099772E-2</c:v>
                </c:pt>
                <c:pt idx="4">
                  <c:v>5.7657877104288345E-2</c:v>
                </c:pt>
                <c:pt idx="5">
                  <c:v>6.7365634542631128E-2</c:v>
                </c:pt>
                <c:pt idx="6">
                  <c:v>2.8966492860787438E-2</c:v>
                </c:pt>
                <c:pt idx="7">
                  <c:v>2.7600669122489645E-2</c:v>
                </c:pt>
                <c:pt idx="8">
                  <c:v>3.8727327755952459E-2</c:v>
                </c:pt>
                <c:pt idx="9">
                  <c:v>4.9301221801803595E-2</c:v>
                </c:pt>
                <c:pt idx="10">
                  <c:v>0.11063953992620409</c:v>
                </c:pt>
                <c:pt idx="11">
                  <c:v>0.21065016884573584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A6-436E-A8F8-A1FA0E0D3435}"/>
            </c:ext>
          </c:extLst>
        </c:ser>
        <c:ser>
          <c:idx val="2"/>
          <c:order val="2"/>
          <c:tx>
            <c:strRef>
              <c:f>'Partida 06'!$C$24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solidFill>
              <a:schemeClr val="accent2"/>
            </a:solidFill>
            <a:ln w="25400">
              <a:noFill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 rot="-5400000" vert="horz" wrap="square" lIns="38100" tIns="19050" rIns="38100" bIns="19050" anchor="ctr">
                <a:spAutoFit/>
              </a:bodyPr>
              <a:lstStyle/>
              <a:p>
                <a:pPr algn="ctr"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06'!$D$23:$O$23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06'!$D$24:$M$24</c:f>
              <c:numCache>
                <c:formatCode>0.0%</c:formatCode>
                <c:ptCount val="10"/>
                <c:pt idx="0">
                  <c:v>5.4462743608583788E-2</c:v>
                </c:pt>
                <c:pt idx="1">
                  <c:v>4.8904152220822415E-2</c:v>
                </c:pt>
                <c:pt idx="2">
                  <c:v>9.895423394691967E-2</c:v>
                </c:pt>
                <c:pt idx="3">
                  <c:v>6.5141144994470351E-2</c:v>
                </c:pt>
                <c:pt idx="4">
                  <c:v>7.4740363346872257E-2</c:v>
                </c:pt>
                <c:pt idx="5">
                  <c:v>7.7038588503579322E-2</c:v>
                </c:pt>
                <c:pt idx="6">
                  <c:v>5.7755669126523801E-2</c:v>
                </c:pt>
                <c:pt idx="7">
                  <c:v>7.9924524039447234E-2</c:v>
                </c:pt>
                <c:pt idx="8">
                  <c:v>7.2450408081152315E-2</c:v>
                </c:pt>
                <c:pt idx="9">
                  <c:v>6.857469771832965E-2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FA6-436E-A8F8-A1FA0E0D34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29435648"/>
        <c:axId val="429438000"/>
      </c:barChart>
      <c:catAx>
        <c:axId val="42943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438000"/>
        <c:crosses val="autoZero"/>
        <c:auto val="1"/>
        <c:lblAlgn val="ctr"/>
        <c:lblOffset val="100"/>
        <c:noMultiLvlLbl val="0"/>
      </c:catAx>
      <c:valAx>
        <c:axId val="4294380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42943564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r>
              <a:rPr lang="es-CL"/>
              <a:t>% de Ejecución Acumulada 2018 - 2019 - 2020 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'Partida 06'!$C$20</c:f>
              <c:strCache>
                <c:ptCount val="1"/>
                <c:pt idx="0">
                  <c:v>EJECUCIÓN PRESUPUESTARIA 2018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06'!$D$20:$O$20</c:f>
              <c:numCache>
                <c:formatCode>0.0%</c:formatCode>
                <c:ptCount val="12"/>
                <c:pt idx="0">
                  <c:v>5.4934342445954673E-2</c:v>
                </c:pt>
                <c:pt idx="1">
                  <c:v>0.10536013133296421</c:v>
                </c:pt>
                <c:pt idx="2">
                  <c:v>0.19161340018174242</c:v>
                </c:pt>
                <c:pt idx="3">
                  <c:v>0.31480646973331167</c:v>
                </c:pt>
                <c:pt idx="4">
                  <c:v>0.38478160389370258</c:v>
                </c:pt>
                <c:pt idx="5">
                  <c:v>0.4513485605422396</c:v>
                </c:pt>
                <c:pt idx="6">
                  <c:v>0.51337254364050833</c:v>
                </c:pt>
                <c:pt idx="7">
                  <c:v>0.5868217600079263</c:v>
                </c:pt>
                <c:pt idx="8">
                  <c:v>0.65960569242568212</c:v>
                </c:pt>
                <c:pt idx="9">
                  <c:v>0.75681262144069816</c:v>
                </c:pt>
                <c:pt idx="10">
                  <c:v>0.81615673305035752</c:v>
                </c:pt>
                <c:pt idx="11">
                  <c:v>0.93942113643526182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F2-4473-804D-AB00BB1B8CB5}"/>
            </c:ext>
          </c:extLst>
        </c:ser>
        <c:ser>
          <c:idx val="1"/>
          <c:order val="1"/>
          <c:tx>
            <c:strRef>
              <c:f>'Partida 06'!$C$19</c:f>
              <c:strCache>
                <c:ptCount val="1"/>
                <c:pt idx="0">
                  <c:v>EJECUCIÓN PRESUPUESTARIA 2019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06'!$D$19:$O$19</c:f>
              <c:numCache>
                <c:formatCode>0.0%</c:formatCode>
                <c:ptCount val="12"/>
                <c:pt idx="0">
                  <c:v>6.7426249958755485E-2</c:v>
                </c:pt>
                <c:pt idx="1">
                  <c:v>0.1067650195738316</c:v>
                </c:pt>
                <c:pt idx="2">
                  <c:v>0.17457255305393124</c:v>
                </c:pt>
                <c:pt idx="3">
                  <c:v>0.27000665424535403</c:v>
                </c:pt>
                <c:pt idx="4">
                  <c:v>0.3275342132804035</c:v>
                </c:pt>
                <c:pt idx="5">
                  <c:v>0.39404606231816441</c:v>
                </c:pt>
                <c:pt idx="6">
                  <c:v>0.42246811662387229</c:v>
                </c:pt>
                <c:pt idx="7">
                  <c:v>0.44006388160713372</c:v>
                </c:pt>
                <c:pt idx="8">
                  <c:v>0.47879120936308617</c:v>
                </c:pt>
                <c:pt idx="9">
                  <c:v>0.5280924311648898</c:v>
                </c:pt>
                <c:pt idx="10">
                  <c:v>0.63852961340719916</c:v>
                </c:pt>
                <c:pt idx="11">
                  <c:v>0.91828003051538198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F2-4473-804D-AB00BB1B8CB5}"/>
            </c:ext>
          </c:extLst>
        </c:ser>
        <c:ser>
          <c:idx val="2"/>
          <c:order val="2"/>
          <c:tx>
            <c:strRef>
              <c:f>'Partida 06'!$C$18</c:f>
              <c:strCache>
                <c:ptCount val="1"/>
                <c:pt idx="0">
                  <c:v>EJECUCIÓN PRESUPUESTARIA 2020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0555555555555582E-2"/>
                  <c:y val="-4.1666666666666755E-2"/>
                </c:manualLayout>
              </c:layout>
              <c:spPr>
                <a:noFill/>
                <a:ln w="25400">
                  <a:noFill/>
                </a:ln>
              </c:spPr>
              <c:txPr>
                <a:bodyPr/>
                <a:lstStyle/>
                <a:p>
                  <a:pPr>
                    <a:defRPr sz="700" b="0" i="0" u="none" strike="noStrike" baseline="0">
                      <a:solidFill>
                        <a:srgbClr val="000000"/>
                      </a:solidFill>
                      <a:latin typeface="Calibri"/>
                      <a:ea typeface="Calibri"/>
                      <a:cs typeface="Calibri"/>
                    </a:defRPr>
                  </a:pPr>
                  <a:endParaRPr lang="es-C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AF2-4473-804D-AB00BB1B8CB5}"/>
                </c:ext>
              </c:extLst>
            </c:dLbl>
            <c:dLbl>
              <c:idx val="1"/>
              <c:layout>
                <c:manualLayout>
                  <c:x val="-3.0555555555555555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AF2-4473-804D-AB00BB1B8CB5}"/>
                </c:ext>
              </c:extLst>
            </c:dLbl>
            <c:dLbl>
              <c:idx val="2"/>
              <c:layout>
                <c:manualLayout>
                  <c:x val="-4.1666666666666664E-2"/>
                  <c:y val="-6.01851851851852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AF2-4473-804D-AB00BB1B8CB5}"/>
                </c:ext>
              </c:extLst>
            </c:dLbl>
            <c:dLbl>
              <c:idx val="3"/>
              <c:layout>
                <c:manualLayout>
                  <c:x val="-5.2777777777777826E-2"/>
                  <c:y val="-5.5555555555555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AF2-4473-804D-AB00BB1B8CB5}"/>
                </c:ext>
              </c:extLst>
            </c:dLbl>
            <c:dLbl>
              <c:idx val="4"/>
              <c:layout>
                <c:manualLayout>
                  <c:x val="-6.3888888888888939E-2"/>
                  <c:y val="-3.24074074074074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AF2-4473-804D-AB00BB1B8CB5}"/>
                </c:ext>
              </c:extLst>
            </c:dLbl>
            <c:dLbl>
              <c:idx val="5"/>
              <c:layout>
                <c:manualLayout>
                  <c:x val="-6.1111111111111109E-2"/>
                  <c:y val="-4.166666666666675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AF2-4473-804D-AB00BB1B8CB5}"/>
                </c:ext>
              </c:extLst>
            </c:dLbl>
            <c:dLbl>
              <c:idx val="6"/>
              <c:layout>
                <c:manualLayout>
                  <c:x val="-5.8333333333333438E-2"/>
                  <c:y val="-4.62962962962963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AF2-4473-804D-AB00BB1B8CB5}"/>
                </c:ext>
              </c:extLst>
            </c:dLbl>
            <c:dLbl>
              <c:idx val="7"/>
              <c:layout>
                <c:manualLayout>
                  <c:x val="-5.8333333333333438E-2"/>
                  <c:y val="-3.70370370370370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AF2-4473-804D-AB00BB1B8CB5}"/>
                </c:ext>
              </c:extLst>
            </c:dLbl>
            <c:dLbl>
              <c:idx val="8"/>
              <c:layout>
                <c:manualLayout>
                  <c:x val="-5.8333333333333334E-2"/>
                  <c:y val="-1.8518518518518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AF2-4473-804D-AB00BB1B8CB5}"/>
                </c:ext>
              </c:extLst>
            </c:dLbl>
            <c:dLbl>
              <c:idx val="9"/>
              <c:layout>
                <c:manualLayout>
                  <c:x val="-6.1111111111111213E-2"/>
                  <c:y val="-1.38888888888888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AF2-4473-804D-AB00BB1B8CB5}"/>
                </c:ext>
              </c:extLst>
            </c:dLbl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7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06'!$D$17:$O$17</c:f>
              <c:strCache>
                <c:ptCount val="12"/>
                <c:pt idx="0">
                  <c:v>Ene</c:v>
                </c:pt>
                <c:pt idx="1">
                  <c:v>Feb</c:v>
                </c:pt>
                <c:pt idx="2">
                  <c:v>Mar</c:v>
                </c:pt>
                <c:pt idx="3">
                  <c:v>Abr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Dic</c:v>
                </c:pt>
              </c:strCache>
            </c:strRef>
          </c:cat>
          <c:val>
            <c:numRef>
              <c:f>'Partida 06'!$D$18:$M$18</c:f>
              <c:numCache>
                <c:formatCode>0.0%</c:formatCode>
                <c:ptCount val="10"/>
                <c:pt idx="0">
                  <c:v>5.4462743608583788E-2</c:v>
                </c:pt>
                <c:pt idx="1">
                  <c:v>0.10299116080658458</c:v>
                </c:pt>
                <c:pt idx="2">
                  <c:v>0.2018226404063436</c:v>
                </c:pt>
                <c:pt idx="3">
                  <c:v>0.27488417042755481</c:v>
                </c:pt>
                <c:pt idx="4">
                  <c:v>0.35432208519529901</c:v>
                </c:pt>
                <c:pt idx="5">
                  <c:v>0.44211528314627041</c:v>
                </c:pt>
                <c:pt idx="6">
                  <c:v>0.49946770167726179</c:v>
                </c:pt>
                <c:pt idx="7">
                  <c:v>0.57516255334460598</c:v>
                </c:pt>
                <c:pt idx="8">
                  <c:v>0.64645300912761094</c:v>
                </c:pt>
                <c:pt idx="9">
                  <c:v>0.72092394740142385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DAF2-4473-804D-AB00BB1B8CB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26363128"/>
        <c:axId val="326361952"/>
      </c:lineChart>
      <c:catAx>
        <c:axId val="326363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361952"/>
        <c:crosses val="autoZero"/>
        <c:auto val="1"/>
        <c:lblAlgn val="ctr"/>
        <c:lblOffset val="100"/>
        <c:noMultiLvlLbl val="0"/>
      </c:catAx>
      <c:valAx>
        <c:axId val="326361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ln w="9525">
            <a:noFill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333333"/>
                </a:solidFill>
                <a:latin typeface="Calibri"/>
                <a:ea typeface="Calibri"/>
                <a:cs typeface="Calibri"/>
              </a:defRPr>
            </a:pPr>
            <a:endParaRPr lang="es-CL"/>
          </a:p>
        </c:txPr>
        <c:crossAx val="326363128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overlay val="0"/>
      <c:spPr>
        <a:noFill/>
        <a:ln w="25400">
          <a:noFill/>
        </a:ln>
      </c:spPr>
      <c:txPr>
        <a:bodyPr/>
        <a:lstStyle/>
        <a:p>
          <a:pPr>
            <a:defRPr sz="825" b="0" i="0" u="none" strike="noStrike" baseline="0">
              <a:solidFill>
                <a:srgbClr val="333333"/>
              </a:solidFill>
              <a:latin typeface="Calibri"/>
              <a:ea typeface="Calibri"/>
              <a:cs typeface="Calibri"/>
            </a:defRPr>
          </a:pPr>
          <a:endParaRPr lang="es-CL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s-CL"/>
    </a:p>
  </c:txPr>
  <c:externalData r:id="rId2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29-12-2020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4390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29-12-2020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29-12-2020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29-12-2020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29-12-2020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29-12-2020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OCTUBRE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06: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RELACIONES EXTERIORES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Noviembre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29643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57012" y="663862"/>
            <a:ext cx="8095928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02: PROMOCIÓN DE EXPORTACIONES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5336875"/>
              </p:ext>
            </p:extLst>
          </p:nvPr>
        </p:nvGraphicFramePr>
        <p:xfrm>
          <a:off x="590872" y="1809054"/>
          <a:ext cx="8062067" cy="4356249"/>
        </p:xfrm>
        <a:graphic>
          <a:graphicData uri="http://schemas.openxmlformats.org/drawingml/2006/table">
            <a:tbl>
              <a:tblPr/>
              <a:tblGrid>
                <a:gridCol w="6273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86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17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868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05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052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033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4033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287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287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56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6676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53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25.728.762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-5.977.554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18.698.950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11.824.372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12.251.178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426.806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9.791.160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2.161.917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1.951.917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1.025.679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15.608.174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8.770.797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-6.837.377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5.354.762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Imagen de 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4.901.234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-2.690.160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2.211.074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10.706.940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6.559.723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-4.147.217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3.143.688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12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Estrategia de Fomento y Promoción de Inversión Extranjera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86.909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30.714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Agricultura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5.094.827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2.092.998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-3.001.829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1.347.683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Exportación de Servicios Hacienda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895.092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382.588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Promoción de Exportaciones PROCHILE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3.026.561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2.213.725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-812.836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476.514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Pymes Estrategias Sectoriales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626.297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293.745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-332.552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51.812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Certificación de Origen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977.254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854.377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1.893.575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989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23.598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9.804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17.589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9.503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556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643.017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585.052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72218" y="565743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4" y="756679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03. PROGRAMA 01: DIRECCIÓN DE FRONTERAS Y LÍMITES DE ESTADO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395056"/>
              </p:ext>
            </p:extLst>
          </p:nvPr>
        </p:nvGraphicFramePr>
        <p:xfrm>
          <a:off x="518863" y="2073476"/>
          <a:ext cx="8167938" cy="3515768"/>
        </p:xfrm>
        <a:graphic>
          <a:graphicData uri="http://schemas.openxmlformats.org/drawingml/2006/table">
            <a:tbl>
              <a:tblPr/>
              <a:tblGrid>
                <a:gridCol w="634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19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51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989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96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965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888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590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6157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6157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4554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64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5.880.222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-1.613.899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4.090.815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2.669.651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2.755.243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2.159.364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484.426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429.156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-55.270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170.844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Especiales de Fronteras y Límites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4.221.921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2.524.921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-1.697.000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1.643.854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118.123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47.110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15.390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29.477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22.059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51.197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-17.097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1733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45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69.876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490099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375515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3" y="747173"/>
            <a:ext cx="8167936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04. PROGRAMA 01: INSTITUTO ANTÁRTICO CHILENO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18863" y="6076784"/>
            <a:ext cx="8106274" cy="326954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BA2D4B-78AF-4955-9256-C0A5B06327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5687194"/>
              </p:ext>
            </p:extLst>
          </p:nvPr>
        </p:nvGraphicFramePr>
        <p:xfrm>
          <a:off x="518863" y="1701736"/>
          <a:ext cx="8106274" cy="4338531"/>
        </p:xfrm>
        <a:graphic>
          <a:graphicData uri="http://schemas.openxmlformats.org/drawingml/2006/table">
            <a:tbl>
              <a:tblPr/>
              <a:tblGrid>
                <a:gridCol w="717634">
                  <a:extLst>
                    <a:ext uri="{9D8B030D-6E8A-4147-A177-3AD203B41FA5}">
                      <a16:colId xmlns:a16="http://schemas.microsoft.com/office/drawing/2014/main" val="4189963351"/>
                    </a:ext>
                  </a:extLst>
                </a:gridCol>
                <a:gridCol w="299014">
                  <a:extLst>
                    <a:ext uri="{9D8B030D-6E8A-4147-A177-3AD203B41FA5}">
                      <a16:colId xmlns:a16="http://schemas.microsoft.com/office/drawing/2014/main" val="3802739705"/>
                    </a:ext>
                  </a:extLst>
                </a:gridCol>
                <a:gridCol w="278083">
                  <a:extLst>
                    <a:ext uri="{9D8B030D-6E8A-4147-A177-3AD203B41FA5}">
                      <a16:colId xmlns:a16="http://schemas.microsoft.com/office/drawing/2014/main" val="4226920139"/>
                    </a:ext>
                  </a:extLst>
                </a:gridCol>
                <a:gridCol w="2610393">
                  <a:extLst>
                    <a:ext uri="{9D8B030D-6E8A-4147-A177-3AD203B41FA5}">
                      <a16:colId xmlns:a16="http://schemas.microsoft.com/office/drawing/2014/main" val="2559834876"/>
                    </a:ext>
                  </a:extLst>
                </a:gridCol>
                <a:gridCol w="717634">
                  <a:extLst>
                    <a:ext uri="{9D8B030D-6E8A-4147-A177-3AD203B41FA5}">
                      <a16:colId xmlns:a16="http://schemas.microsoft.com/office/drawing/2014/main" val="462221482"/>
                    </a:ext>
                  </a:extLst>
                </a:gridCol>
                <a:gridCol w="705674">
                  <a:extLst>
                    <a:ext uri="{9D8B030D-6E8A-4147-A177-3AD203B41FA5}">
                      <a16:colId xmlns:a16="http://schemas.microsoft.com/office/drawing/2014/main" val="2861948093"/>
                    </a:ext>
                  </a:extLst>
                </a:gridCol>
                <a:gridCol w="705674">
                  <a:extLst>
                    <a:ext uri="{9D8B030D-6E8A-4147-A177-3AD203B41FA5}">
                      <a16:colId xmlns:a16="http://schemas.microsoft.com/office/drawing/2014/main" val="1533611299"/>
                    </a:ext>
                  </a:extLst>
                </a:gridCol>
                <a:gridCol w="636900">
                  <a:extLst>
                    <a:ext uri="{9D8B030D-6E8A-4147-A177-3AD203B41FA5}">
                      <a16:colId xmlns:a16="http://schemas.microsoft.com/office/drawing/2014/main" val="3059270451"/>
                    </a:ext>
                  </a:extLst>
                </a:gridCol>
                <a:gridCol w="717634">
                  <a:extLst>
                    <a:ext uri="{9D8B030D-6E8A-4147-A177-3AD203B41FA5}">
                      <a16:colId xmlns:a16="http://schemas.microsoft.com/office/drawing/2014/main" val="3821576825"/>
                    </a:ext>
                  </a:extLst>
                </a:gridCol>
                <a:gridCol w="717634">
                  <a:extLst>
                    <a:ext uri="{9D8B030D-6E8A-4147-A177-3AD203B41FA5}">
                      <a16:colId xmlns:a16="http://schemas.microsoft.com/office/drawing/2014/main" val="4019092903"/>
                    </a:ext>
                  </a:extLst>
                </a:gridCol>
              </a:tblGrid>
              <a:tr h="150091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427" marR="9427" marT="94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9566570"/>
                  </a:ext>
                </a:extLst>
              </a:tr>
              <a:tr h="45965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427" marR="9427" marT="942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967278"/>
                  </a:ext>
                </a:extLst>
              </a:tr>
              <a:tr h="1594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6.591.689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4.617.270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6449986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2.456.061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2.330.953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-125.108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1.630.553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66,4%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5949888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349.491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279.593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-69.898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209.401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9664613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2.280.789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3075422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3.501.923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3.464.776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2.280.789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65,1%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65,8%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3558738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Feria Antártica Escolar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124.093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9.032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9393444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Desarrollo de la Ciencia Antártica Concursable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607.649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566.353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-41.296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385.191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63,4%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4784682"/>
                  </a:ext>
                </a:extLst>
              </a:tr>
              <a:tr h="28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Plataforma Logística para Apoyo de Actividades Antárticas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1.756.673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1.793.228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36.555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1.436.708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81,8%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821755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Tésis Antárticas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44.008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48.749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4.741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8.900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18,3%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785129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Aligamiento Científico Internacional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37.147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-37.147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5046769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Centro Antártico Internacional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262.403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95.159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36,3%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561880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Áreas Marinas Protegidas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209.455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42.476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20,3%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7274524"/>
                  </a:ext>
                </a:extLst>
              </a:tr>
              <a:tr h="28236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Inversión Infraestructura en Plataformas Científico-Logísticas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460.495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303.323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6888246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28.746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9126293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118.766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104.433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85.593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0809211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40.061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6270878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9.743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1.938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3111936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7.777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1.940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9944764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19.186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13.991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6914003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41.999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27.666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-14.333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27.663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65,9%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3174412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2191511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410.934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072589"/>
                  </a:ext>
                </a:extLst>
              </a:tr>
              <a:tr h="15009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427" marR="9427" marT="9427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7173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5633024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2" y="1608472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 txBox="1">
            <a:spLocks noGrp="1"/>
          </p:cNvSpPr>
          <p:nvPr>
            <p:ph type="title"/>
          </p:nvPr>
        </p:nvSpPr>
        <p:spPr>
          <a:xfrm>
            <a:off x="518862" y="681228"/>
            <a:ext cx="816793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05. PROGRAMA 01: AGENCIA DE COOPERACIÓN INTERNACIONAL DE CHILE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03921" y="5148536"/>
            <a:ext cx="7910043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875117"/>
              </p:ext>
            </p:extLst>
          </p:nvPr>
        </p:nvGraphicFramePr>
        <p:xfrm>
          <a:off x="518861" y="2005127"/>
          <a:ext cx="8167938" cy="3035719"/>
        </p:xfrm>
        <a:graphic>
          <a:graphicData uri="http://schemas.openxmlformats.org/drawingml/2006/table">
            <a:tbl>
              <a:tblPr/>
              <a:tblGrid>
                <a:gridCol w="631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4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6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289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451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250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775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7488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293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79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7.799.635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-1.146.630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6.204.011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3.024.828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3.062.041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37.213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2.405.867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269.673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247.684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-21.989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20.148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Cooperación Sur-Sur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5.552.037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4.410.451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-1.141.586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3.341.054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322.066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31390,4%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99.727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59.311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-40.416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-16.416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748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82.285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58.285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626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799F86A-5B2D-4B9E-9B31-3BC7AC077E7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6037991"/>
              </p:ext>
            </p:extLst>
          </p:nvPr>
        </p:nvGraphicFramePr>
        <p:xfrm>
          <a:off x="467544" y="1916832"/>
          <a:ext cx="4018528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Gráfico 10">
            <a:extLst>
              <a:ext uri="{FF2B5EF4-FFF2-40B4-BE49-F238E27FC236}">
                <a16:creationId xmlns:a16="http://schemas.microsoft.com/office/drawing/2014/main" id="{DE58294A-50BC-4AA4-A459-F3F393A3B71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3112325"/>
              </p:ext>
            </p:extLst>
          </p:nvPr>
        </p:nvGraphicFramePr>
        <p:xfrm>
          <a:off x="4619108" y="1916831"/>
          <a:ext cx="3987315" cy="36724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Gráfico 6">
            <a:extLst>
              <a:ext uri="{FF2B5EF4-FFF2-40B4-BE49-F238E27FC236}">
                <a16:creationId xmlns:a16="http://schemas.microsoft.com/office/drawing/2014/main" id="{1FBC083C-B7CD-45D8-94E0-797BCAE9C7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6762356"/>
              </p:ext>
            </p:extLst>
          </p:nvPr>
        </p:nvGraphicFramePr>
        <p:xfrm>
          <a:off x="539552" y="1988840"/>
          <a:ext cx="7992888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4A92460F-D5B6-40AA-A662-AF00F4F69AA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8292755"/>
              </p:ext>
            </p:extLst>
          </p:nvPr>
        </p:nvGraphicFramePr>
        <p:xfrm>
          <a:off x="611560" y="2060848"/>
          <a:ext cx="792088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55131" y="5733256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67544" y="780549"/>
            <a:ext cx="8131669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9FABB43-6D8F-496E-A838-FF68BCAFC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157294"/>
              </p:ext>
            </p:extLst>
          </p:nvPr>
        </p:nvGraphicFramePr>
        <p:xfrm>
          <a:off x="467542" y="2220242"/>
          <a:ext cx="8131668" cy="2752580"/>
        </p:xfrm>
        <a:graphic>
          <a:graphicData uri="http://schemas.openxmlformats.org/drawingml/2006/table">
            <a:tbl>
              <a:tblPr/>
              <a:tblGrid>
                <a:gridCol w="815886">
                  <a:extLst>
                    <a:ext uri="{9D8B030D-6E8A-4147-A177-3AD203B41FA5}">
                      <a16:colId xmlns:a16="http://schemas.microsoft.com/office/drawing/2014/main" val="1444139270"/>
                    </a:ext>
                  </a:extLst>
                </a:gridCol>
                <a:gridCol w="2461259">
                  <a:extLst>
                    <a:ext uri="{9D8B030D-6E8A-4147-A177-3AD203B41FA5}">
                      <a16:colId xmlns:a16="http://schemas.microsoft.com/office/drawing/2014/main" val="1968694441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1402095656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1398329587"/>
                    </a:ext>
                  </a:extLst>
                </a:gridCol>
                <a:gridCol w="856681">
                  <a:extLst>
                    <a:ext uri="{9D8B030D-6E8A-4147-A177-3AD203B41FA5}">
                      <a16:colId xmlns:a16="http://schemas.microsoft.com/office/drawing/2014/main" val="3586010846"/>
                    </a:ext>
                  </a:extLst>
                </a:gridCol>
                <a:gridCol w="788690">
                  <a:extLst>
                    <a:ext uri="{9D8B030D-6E8A-4147-A177-3AD203B41FA5}">
                      <a16:colId xmlns:a16="http://schemas.microsoft.com/office/drawing/2014/main" val="3785183003"/>
                    </a:ext>
                  </a:extLst>
                </a:gridCol>
                <a:gridCol w="747895">
                  <a:extLst>
                    <a:ext uri="{9D8B030D-6E8A-4147-A177-3AD203B41FA5}">
                      <a16:colId xmlns:a16="http://schemas.microsoft.com/office/drawing/2014/main" val="3720737537"/>
                    </a:ext>
                  </a:extLst>
                </a:gridCol>
                <a:gridCol w="747895">
                  <a:extLst>
                    <a:ext uri="{9D8B030D-6E8A-4147-A177-3AD203B41FA5}">
                      <a16:colId xmlns:a16="http://schemas.microsoft.com/office/drawing/2014/main" val="3051970410"/>
                    </a:ext>
                  </a:extLst>
                </a:gridCol>
              </a:tblGrid>
              <a:tr h="194873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4670804"/>
                  </a:ext>
                </a:extLst>
              </a:tr>
              <a:tr h="596798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57117"/>
                  </a:ext>
                </a:extLst>
              </a:tr>
              <a:tr h="20705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100.786.935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93.516.752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-7.270.183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67.418.466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99185392"/>
                  </a:ext>
                </a:extLst>
              </a:tr>
              <a:tr h="19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53.366.955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53.276.903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-90.052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42.339.233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4607912"/>
                  </a:ext>
                </a:extLst>
              </a:tr>
              <a:tr h="19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10.071.705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9.379.499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-692.206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4.954.600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9491689"/>
                  </a:ext>
                </a:extLst>
              </a:tr>
              <a:tr h="19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025879"/>
                  </a:ext>
                </a:extLst>
              </a:tr>
              <a:tr h="19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31.186.600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21.145.955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-10.040.645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13.372.960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75210064"/>
                  </a:ext>
                </a:extLst>
              </a:tr>
              <a:tr h="19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2.036.158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6.072.715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6.280.945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232633"/>
                  </a:ext>
                </a:extLst>
              </a:tr>
              <a:tr h="19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3.522.623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1.846.619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-1.676.004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2.933.551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543999"/>
                  </a:ext>
                </a:extLst>
              </a:tr>
              <a:tr h="19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6739015"/>
                  </a:ext>
                </a:extLst>
              </a:tr>
              <a:tr h="19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1.490.518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1.451.924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1.427.179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3697,9%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66147"/>
                  </a:ext>
                </a:extLst>
              </a:tr>
              <a:tr h="194873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4087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0299" y="5889051"/>
            <a:ext cx="7977800" cy="365126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467544" y="731409"/>
            <a:ext cx="821925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MINISTERIO DE RELACIONES EXTERIORES</a:t>
            </a:r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440922" y="1646417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dólares de 2020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8963818"/>
              </p:ext>
            </p:extLst>
          </p:nvPr>
        </p:nvGraphicFramePr>
        <p:xfrm>
          <a:off x="440920" y="2132856"/>
          <a:ext cx="8245879" cy="3384377"/>
        </p:xfrm>
        <a:graphic>
          <a:graphicData uri="http://schemas.openxmlformats.org/drawingml/2006/table">
            <a:tbl>
              <a:tblPr/>
              <a:tblGrid>
                <a:gridCol w="8137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54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44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4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4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66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37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37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97628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5234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9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198.878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189.903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104.125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-5.115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66.087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41.068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42.711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16.412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44.197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40.190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-4.007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19.868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GASTOS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2.081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PRÉSTAMOS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9762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9150" y="5571187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61321" y="792744"/>
            <a:ext cx="8125479" cy="591093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 RESUMEN POR CAPÍTULOS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7372906"/>
              </p:ext>
            </p:extLst>
          </p:nvPr>
        </p:nvGraphicFramePr>
        <p:xfrm>
          <a:off x="539151" y="2276874"/>
          <a:ext cx="8147648" cy="2747150"/>
        </p:xfrm>
        <a:graphic>
          <a:graphicData uri="http://schemas.openxmlformats.org/drawingml/2006/table">
            <a:tbl>
              <a:tblPr/>
              <a:tblGrid>
                <a:gridCol w="268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5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6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0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90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008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6623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923255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54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Secretaría y Administración General y Servicio Exterior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32.765.955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-2.258.638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26.272.388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de Fronteras y Límites de Estado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7.494.121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5.880.222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-1.613.899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4.090.815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69,6%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Antártico Chileno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1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6.426.241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6.591.689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165.448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4.646.016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de Cooperación Internacional de Chile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8.946.265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7.799.635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-1.146.630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  6.204.011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69,3%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Relaciones Económicas Internacionales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14.750.489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3.561.090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11.571.590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78,4%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4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Dirección General de Promoción de Exportaciones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31.706.316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25.728.762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-5.977.554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    18.698.950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59,0%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72,7%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42784" y="6300911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85868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542899" y="648554"/>
            <a:ext cx="8073477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01. PROGRAMA 01: SECRETARÍA Y ADMINISTRACIÓN GENERAL Y SERVICIO EXTERIOR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024114"/>
              </p:ext>
            </p:extLst>
          </p:nvPr>
        </p:nvGraphicFramePr>
        <p:xfrm>
          <a:off x="542899" y="1802937"/>
          <a:ext cx="8073476" cy="4497979"/>
        </p:xfrm>
        <a:graphic>
          <a:graphicData uri="http://schemas.openxmlformats.org/drawingml/2006/table">
            <a:tbl>
              <a:tblPr/>
              <a:tblGrid>
                <a:gridCol w="583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85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4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532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355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888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0519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4955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028" marR="9028" marT="902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2544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28" marR="9028" marT="9028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700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35.024.593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32.765.955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-2.258.638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26.272.388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25.082.027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24.626.157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-455.870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19.743.820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5.518.996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5.433.947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-85.049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3.032.417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55,8%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155.154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9.698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145.456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914.248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814.947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398.169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48,9%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222.681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Instituto Chileno de Campos de Hielo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106.113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Chileno para las Relaciones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69.757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Fundación Dignitem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46.811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691.567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592.266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-99.301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175.488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Académico en Relaciones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214.796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183.940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-30.856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41.550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Reuniones Internacionales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292.410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250.432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-41.978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89.476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30,6%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35,7%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Integración Vecinal con Zonas Fronterizas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30.118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25.795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-4.323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Inserción Internacional de las Regiones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58.070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49.733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-8.337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10.453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Oficina de Desarrollo Organizacional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96.173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82.366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-13.807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34.009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2.945.022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1.388.166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-1.556.856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2.723.502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92,5%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196,2%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2.727.762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1.353.403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-1.374.359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2.710.405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99,4%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23.859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21.666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-2.193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83.106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-71.437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11.669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110.295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-108.867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1.428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564.300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128.237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-436.063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4955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219.343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219.326 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28" marR="9028" marT="9028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2370" y="642550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 txBox="1">
            <a:spLocks noGrp="1"/>
          </p:cNvSpPr>
          <p:nvPr>
            <p:ph type="title"/>
          </p:nvPr>
        </p:nvSpPr>
        <p:spPr>
          <a:xfrm>
            <a:off x="467545" y="728824"/>
            <a:ext cx="8219256" cy="837314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OCTUBRE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06. CAPÍTULO 02. PROGRAMA 01: DIRECCIÓN GENERAL DE RELACIONES ECONÓMICAS INTERNACIONALES</a:t>
            </a: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37047" y="5630573"/>
            <a:ext cx="8219259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8DBEF79F-E9BD-4325-A9DD-2BDC00D0FF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77717"/>
              </p:ext>
            </p:extLst>
          </p:nvPr>
        </p:nvGraphicFramePr>
        <p:xfrm>
          <a:off x="457197" y="1855111"/>
          <a:ext cx="8199111" cy="3734133"/>
        </p:xfrm>
        <a:graphic>
          <a:graphicData uri="http://schemas.openxmlformats.org/drawingml/2006/table">
            <a:tbl>
              <a:tblPr/>
              <a:tblGrid>
                <a:gridCol w="772894">
                  <a:extLst>
                    <a:ext uri="{9D8B030D-6E8A-4147-A177-3AD203B41FA5}">
                      <a16:colId xmlns:a16="http://schemas.microsoft.com/office/drawing/2014/main" val="2392696242"/>
                    </a:ext>
                  </a:extLst>
                </a:gridCol>
                <a:gridCol w="296276">
                  <a:extLst>
                    <a:ext uri="{9D8B030D-6E8A-4147-A177-3AD203B41FA5}">
                      <a16:colId xmlns:a16="http://schemas.microsoft.com/office/drawing/2014/main" val="3019561232"/>
                    </a:ext>
                  </a:extLst>
                </a:gridCol>
                <a:gridCol w="299496">
                  <a:extLst>
                    <a:ext uri="{9D8B030D-6E8A-4147-A177-3AD203B41FA5}">
                      <a16:colId xmlns:a16="http://schemas.microsoft.com/office/drawing/2014/main" val="1437001024"/>
                    </a:ext>
                  </a:extLst>
                </a:gridCol>
                <a:gridCol w="2463597">
                  <a:extLst>
                    <a:ext uri="{9D8B030D-6E8A-4147-A177-3AD203B41FA5}">
                      <a16:colId xmlns:a16="http://schemas.microsoft.com/office/drawing/2014/main" val="1352357858"/>
                    </a:ext>
                  </a:extLst>
                </a:gridCol>
                <a:gridCol w="772894">
                  <a:extLst>
                    <a:ext uri="{9D8B030D-6E8A-4147-A177-3AD203B41FA5}">
                      <a16:colId xmlns:a16="http://schemas.microsoft.com/office/drawing/2014/main" val="3984080946"/>
                    </a:ext>
                  </a:extLst>
                </a:gridCol>
                <a:gridCol w="682722">
                  <a:extLst>
                    <a:ext uri="{9D8B030D-6E8A-4147-A177-3AD203B41FA5}">
                      <a16:colId xmlns:a16="http://schemas.microsoft.com/office/drawing/2014/main" val="404303341"/>
                    </a:ext>
                  </a:extLst>
                </a:gridCol>
                <a:gridCol w="682722">
                  <a:extLst>
                    <a:ext uri="{9D8B030D-6E8A-4147-A177-3AD203B41FA5}">
                      <a16:colId xmlns:a16="http://schemas.microsoft.com/office/drawing/2014/main" val="3908127117"/>
                    </a:ext>
                  </a:extLst>
                </a:gridCol>
                <a:gridCol w="682722">
                  <a:extLst>
                    <a:ext uri="{9D8B030D-6E8A-4147-A177-3AD203B41FA5}">
                      <a16:colId xmlns:a16="http://schemas.microsoft.com/office/drawing/2014/main" val="2799868772"/>
                    </a:ext>
                  </a:extLst>
                </a:gridCol>
                <a:gridCol w="772894">
                  <a:extLst>
                    <a:ext uri="{9D8B030D-6E8A-4147-A177-3AD203B41FA5}">
                      <a16:colId xmlns:a16="http://schemas.microsoft.com/office/drawing/2014/main" val="513905927"/>
                    </a:ext>
                  </a:extLst>
                </a:gridCol>
                <a:gridCol w="772894">
                  <a:extLst>
                    <a:ext uri="{9D8B030D-6E8A-4147-A177-3AD203B41FA5}">
                      <a16:colId xmlns:a16="http://schemas.microsoft.com/office/drawing/2014/main" val="422115469"/>
                    </a:ext>
                  </a:extLst>
                </a:gridCol>
              </a:tblGrid>
              <a:tr h="15567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7603463"/>
                  </a:ext>
                </a:extLst>
              </a:tr>
              <a:tr h="47673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533969"/>
                  </a:ext>
                </a:extLst>
              </a:tr>
              <a:tr h="16539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11.189.399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14.750.489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3.561.090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7.535.032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1081696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8.310.016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8.251.331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-58.685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6.608.469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8750985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1.037.202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410.789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4532628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034219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1.388.297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1.160.063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-228.234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354.332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434317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Negociaciones y Administración de Acuerdos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803.698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728.422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-75.276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21.792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463042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Defensa Comercial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186.451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96.451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80.000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80082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Profundización Inserción Económica Asia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62.958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-62.958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3887726"/>
                  </a:ext>
                </a:extLst>
              </a:tr>
              <a:tr h="28993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de Defensa en Arbitrajes de Inversión Extranjera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1096390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Cumbre APEC 2019    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335.180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4304717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6569600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4.036.558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518484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165.290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117.988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-47.302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19.218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2340792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6.500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4408300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113.593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66.590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-47.003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4587007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32.203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31.904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37,7%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705155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147.348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142.224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368,5%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96,5%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5076171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38.594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2701869"/>
                  </a:ext>
                </a:extLst>
              </a:tr>
              <a:tr h="1556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108.754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106.684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523662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3988</TotalTime>
  <Words>2958</Words>
  <Application>Microsoft Office PowerPoint</Application>
  <PresentationFormat>Presentación en pantalla (4:3)</PresentationFormat>
  <Paragraphs>1553</Paragraphs>
  <Slides>13</Slides>
  <Notes>9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OCTUBRE DE 2020 PARTIDA 06: MINISTERIO DE RELACIONES EXTERIORES</vt:lpstr>
      <vt:lpstr>EJECUCIÓN ACUMULADA DE GASTOS A OCTUBRE DE 2020  PARTIDA 06 MINISTERIO DE RELACIONES EXTERIORES</vt:lpstr>
      <vt:lpstr>EJECUCIÓN ACUMULADA DE GASTOS A OCTUBRE DE 2020  PARTIDA 06 MINISTERIO DE RELACIONES EXTERIORES</vt:lpstr>
      <vt:lpstr>EJECUCIÓN ACUMULADA DE GASTOS A OCTUBRE DE 2020  PARTIDA 06 MINISTERIO DE RELACIONES EXTERIORES</vt:lpstr>
      <vt:lpstr>EJECUCIÓN ACUMULADA DE GASTOS A OCTUBRE DE 2020  PARTIDA 06 MINISTERIO DE RELACIONES EXTERIORES</vt:lpstr>
      <vt:lpstr>EJECUCIÓN ACUMULADA DE GASTOS A OCTUBRE DE 2020  PARTIDA 06 MINISTERIO DE RELACIONES EXTERIORES</vt:lpstr>
      <vt:lpstr>EJECUCIÓN ACUMULADA DE GASTOS A OCTUBRE DE 2020  PARTIDA 06 RESUMEN POR CAPÍTULOS</vt:lpstr>
      <vt:lpstr>EJECUCIÓN ACUMULADA DE GASTOS A OCTUBRE DE 2020  PARTIDA 06. CAPÍTULO 01. PROGRAMA 01: SECRETARÍA Y ADMINISTRACIÓN GENERAL Y SERVICIO EXTERIOR</vt:lpstr>
      <vt:lpstr>EJECUCIÓN ACUMULADA DE GASTOS A OCTUBRE DE 2020  PARTIDA 06. CAPÍTULO 02. PROGRAMA 01: DIRECCIÓN GENERAL DE RELACIONES ECONÓMICAS INTERNACIONALES</vt:lpstr>
      <vt:lpstr>EJECUCIÓN ACUMULADA DE GASTOS A OCTUBRE DE 2020  PARTIDA 06. CAPÍTULO 02. PROGRAMA 02: PROMOCIÓN DE EXPORTACIONES</vt:lpstr>
      <vt:lpstr>EJECUCIÓN ACUMULADA DE GASTOS A OCTUBRE DE 2020  PARTIDA 06. CAPÍTULO 03. PROGRAMA 01: DIRECCIÓN DE FRONTERAS Y LÍMITES DE ESTADO</vt:lpstr>
      <vt:lpstr>EJECUCIÓN ACUMULADA DE GASTOS A OCTUBRE DE 2020  PARTIDA 06. CAPÍTULO 04. PROGRAMA 01: INSTITUTO ANTÁRTICO CHILENO</vt:lpstr>
      <vt:lpstr>EJECUCIÓN ACUMULADA DE GASTOS A OCTUBRE DE 2020  PARTIDA 06. CAPÍTULO 05. PROGRAMA 01: AGENCIA DE COOPERACIÓN INTERNACIONAL DE CHILE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323</cp:revision>
  <cp:lastPrinted>2019-06-03T14:10:49Z</cp:lastPrinted>
  <dcterms:created xsi:type="dcterms:W3CDTF">2016-06-23T13:38:47Z</dcterms:created>
  <dcterms:modified xsi:type="dcterms:W3CDTF">2020-12-29T14:36:11Z</dcterms:modified>
</cp:coreProperties>
</file>