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8"/>
  </p:notesMasterIdLst>
  <p:handoutMasterIdLst>
    <p:handoutMasterId r:id="rId29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19" r:id="rId21"/>
    <p:sldId id="332" r:id="rId22"/>
    <p:sldId id="331" r:id="rId23"/>
    <p:sldId id="330" r:id="rId24"/>
    <p:sldId id="329" r:id="rId25"/>
    <p:sldId id="328" r:id="rId26"/>
    <p:sldId id="327" r:id="rId2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722222222222224E-2"/>
          <c:y val="0.1935316418780985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'[13.xlsx]Partida 13'!$D$62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631-4C5E-A3A6-F7D01C1494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631-4C5E-A3A6-F7D01C14948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'[13.xlsx]Partida 13'!$C$63:$C$68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'[13.xlsx]Partida 13'!$D$63:$D$68</c:f>
              <c:numCache>
                <c:formatCode>#,##0</c:formatCode>
                <c:ptCount val="6"/>
                <c:pt idx="0">
                  <c:v>217919140</c:v>
                </c:pt>
                <c:pt idx="1">
                  <c:v>65581107</c:v>
                </c:pt>
                <c:pt idx="2">
                  <c:v>175846987</c:v>
                </c:pt>
                <c:pt idx="3">
                  <c:v>88003274</c:v>
                </c:pt>
                <c:pt idx="4">
                  <c:v>147140002</c:v>
                </c:pt>
                <c:pt idx="5">
                  <c:v>12264545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3.3316599848015167E-2"/>
          <c:y val="0.70838486068088513"/>
          <c:w val="0.43108060434233941"/>
          <c:h val="0.257231930934254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4530795791117351"/>
          <c:y val="6.08150616428000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'[13.xlsx]Partida 13'!$L$61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'[13.xlsx]Partida 13'!$K$62:$K$67</c:f>
              <c:strCache>
                <c:ptCount val="6"/>
                <c:pt idx="0">
                  <c:v>SUB.DE AGRICULTURA</c:v>
                </c:pt>
                <c:pt idx="1">
                  <c:v>OF.DE EST. Y POL. AGRARIAS</c:v>
                </c:pt>
                <c:pt idx="2">
                  <c:v>INDAP</c:v>
                </c:pt>
                <c:pt idx="3">
                  <c:v>SER. AGR. Y GAN.</c:v>
                </c:pt>
                <c:pt idx="4">
                  <c:v>CONAF</c:v>
                </c:pt>
                <c:pt idx="5">
                  <c:v>CNR</c:v>
                </c:pt>
              </c:strCache>
            </c:strRef>
          </c:cat>
          <c:val>
            <c:numRef>
              <c:f>'[13.xlsx]Partida 13'!$L$62:$L$67</c:f>
              <c:numCache>
                <c:formatCode>#,##0</c:formatCode>
                <c:ptCount val="6"/>
                <c:pt idx="0">
                  <c:v>68511177</c:v>
                </c:pt>
                <c:pt idx="1">
                  <c:v>21115914</c:v>
                </c:pt>
                <c:pt idx="2">
                  <c:v>304699632</c:v>
                </c:pt>
                <c:pt idx="3">
                  <c:v>138863267</c:v>
                </c:pt>
                <c:pt idx="4">
                  <c:v>94320180</c:v>
                </c:pt>
                <c:pt idx="5">
                  <c:v>80438883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85334360"/>
        <c:axId val="385336712"/>
      </c:barChart>
      <c:catAx>
        <c:axId val="38533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385336712"/>
        <c:crosses val="autoZero"/>
        <c:auto val="1"/>
        <c:lblAlgn val="ctr"/>
        <c:lblOffset val="100"/>
        <c:noMultiLvlLbl val="0"/>
      </c:catAx>
      <c:valAx>
        <c:axId val="3853367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85334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13'!$C$29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13'!$D$29:$O$29</c:f>
              <c:numCache>
                <c:formatCode>0.0%</c:formatCode>
                <c:ptCount val="12"/>
                <c:pt idx="0">
                  <c:v>4.6532720870376451E-2</c:v>
                </c:pt>
                <c:pt idx="1">
                  <c:v>7.408240897548321E-2</c:v>
                </c:pt>
                <c:pt idx="2">
                  <c:v>0.10438912494657841</c:v>
                </c:pt>
                <c:pt idx="3">
                  <c:v>9.2421939848207915E-2</c:v>
                </c:pt>
                <c:pt idx="4">
                  <c:v>8.4593307628006945E-2</c:v>
                </c:pt>
                <c:pt idx="5">
                  <c:v>9.8222080155283123E-2</c:v>
                </c:pt>
                <c:pt idx="6">
                  <c:v>8.5024595978130377E-2</c:v>
                </c:pt>
                <c:pt idx="7">
                  <c:v>7.6769269256171918E-2</c:v>
                </c:pt>
                <c:pt idx="8">
                  <c:v>7.9681720979599371E-2</c:v>
                </c:pt>
                <c:pt idx="9">
                  <c:v>7.4444690161616617E-2</c:v>
                </c:pt>
                <c:pt idx="10">
                  <c:v>7.1765203909111036E-2</c:v>
                </c:pt>
                <c:pt idx="11">
                  <c:v>0.14195514928493089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0E-4CF5-B0A5-C73AD52D33D1}"/>
            </c:ext>
          </c:extLst>
        </c:ser>
        <c:ser>
          <c:idx val="0"/>
          <c:order val="1"/>
          <c:tx>
            <c:strRef>
              <c:f>'Partida 13'!$C$30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13'!$D$30:$O$30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6.7329647358866054E-2</c:v>
                </c:pt>
                <c:pt idx="2">
                  <c:v>0.10251717366272182</c:v>
                </c:pt>
                <c:pt idx="3">
                  <c:v>9.7574118809375138E-2</c:v>
                </c:pt>
                <c:pt idx="4">
                  <c:v>9.0266690873798711E-2</c:v>
                </c:pt>
                <c:pt idx="5">
                  <c:v>0.10233769051308687</c:v>
                </c:pt>
                <c:pt idx="6">
                  <c:v>8.8205315442897017E-2</c:v>
                </c:pt>
                <c:pt idx="7">
                  <c:v>7.7931350926418189E-2</c:v>
                </c:pt>
                <c:pt idx="8">
                  <c:v>8.1320379961063893E-2</c:v>
                </c:pt>
                <c:pt idx="9">
                  <c:v>7.2689601471454354E-2</c:v>
                </c:pt>
                <c:pt idx="10">
                  <c:v>8.4962428527516926E-2</c:v>
                </c:pt>
                <c:pt idx="11">
                  <c:v>0.12613003861161651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0E-4CF5-B0A5-C73AD52D33D1}"/>
            </c:ext>
          </c:extLst>
        </c:ser>
        <c:ser>
          <c:idx val="1"/>
          <c:order val="2"/>
          <c:tx>
            <c:strRef>
              <c:f>'Partida 13'!$C$31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7953316288520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0E-4CF5-B0A5-C73AD52D33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13'!$D$31:$M$31</c:f>
              <c:numCache>
                <c:formatCode>0.0%</c:formatCode>
                <c:ptCount val="10"/>
                <c:pt idx="0">
                  <c:v>4.5506122343900321E-2</c:v>
                </c:pt>
                <c:pt idx="1">
                  <c:v>6.9996170565702842E-2</c:v>
                </c:pt>
                <c:pt idx="2">
                  <c:v>0.10933352309056353</c:v>
                </c:pt>
                <c:pt idx="3">
                  <c:v>0.10294127414896519</c:v>
                </c:pt>
                <c:pt idx="4">
                  <c:v>7.8181445740577796E-2</c:v>
                </c:pt>
                <c:pt idx="5">
                  <c:v>7.5612878517171384E-2</c:v>
                </c:pt>
                <c:pt idx="6">
                  <c:v>6.9853087554805723E-2</c:v>
                </c:pt>
                <c:pt idx="7">
                  <c:v>7.5978451755602014E-2</c:v>
                </c:pt>
                <c:pt idx="8">
                  <c:v>8.0201152044641566E-2</c:v>
                </c:pt>
                <c:pt idx="9">
                  <c:v>8.5282485670520256E-2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0E-4CF5-B0A5-C73AD52D33D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0680352"/>
        <c:axId val="433791064"/>
      </c:barChart>
      <c:catAx>
        <c:axId val="33068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3791064"/>
        <c:crosses val="autoZero"/>
        <c:auto val="1"/>
        <c:lblAlgn val="ctr"/>
        <c:lblOffset val="100"/>
        <c:noMultiLvlLbl val="0"/>
      </c:catAx>
      <c:valAx>
        <c:axId val="43379106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68035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13'!$C$22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13'!$D$22:$O$22</c:f>
              <c:numCache>
                <c:formatCode>0.0%</c:formatCode>
                <c:ptCount val="12"/>
                <c:pt idx="0">
                  <c:v>4.6532720870376451E-2</c:v>
                </c:pt>
                <c:pt idx="1">
                  <c:v>0.12023375520392118</c:v>
                </c:pt>
                <c:pt idx="2">
                  <c:v>0.22398495777687313</c:v>
                </c:pt>
                <c:pt idx="3">
                  <c:v>0.31640689762508106</c:v>
                </c:pt>
                <c:pt idx="4">
                  <c:v>0.39783506062608193</c:v>
                </c:pt>
                <c:pt idx="5">
                  <c:v>0.48362586221545856</c:v>
                </c:pt>
                <c:pt idx="6">
                  <c:v>0.57425157175770303</c:v>
                </c:pt>
                <c:pt idx="7">
                  <c:v>0.65091552238903549</c:v>
                </c:pt>
                <c:pt idx="8">
                  <c:v>0.72592649217392058</c:v>
                </c:pt>
                <c:pt idx="9">
                  <c:v>0.79816180886886401</c:v>
                </c:pt>
                <c:pt idx="10">
                  <c:v>0.86380489903575508</c:v>
                </c:pt>
                <c:pt idx="11">
                  <c:v>0.98802360652268639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24-4F8C-BC17-3278B3A9E2B1}"/>
            </c:ext>
          </c:extLst>
        </c:ser>
        <c:ser>
          <c:idx val="0"/>
          <c:order val="1"/>
          <c:tx>
            <c:strRef>
              <c:f>'Partida 13'!$C$23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13'!$D$23:$O$23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0.11650833832651834</c:v>
                </c:pt>
                <c:pt idx="2">
                  <c:v>0.21789340508221777</c:v>
                </c:pt>
                <c:pt idx="3">
                  <c:v>0.31546752389159288</c:v>
                </c:pt>
                <c:pt idx="4">
                  <c:v>0.40454346833866656</c:v>
                </c:pt>
                <c:pt idx="5">
                  <c:v>0.49669152472025307</c:v>
                </c:pt>
                <c:pt idx="6">
                  <c:v>0.58289365358605905</c:v>
                </c:pt>
                <c:pt idx="7">
                  <c:v>0.65143906015164132</c:v>
                </c:pt>
                <c:pt idx="8">
                  <c:v>0.72746791638458541</c:v>
                </c:pt>
                <c:pt idx="9">
                  <c:v>0.80015751785603972</c:v>
                </c:pt>
                <c:pt idx="10">
                  <c:v>0.87854044155065913</c:v>
                </c:pt>
                <c:pt idx="11">
                  <c:v>0.99251656983233771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24-4F8C-BC17-3278B3A9E2B1}"/>
            </c:ext>
          </c:extLst>
        </c:ser>
        <c:ser>
          <c:idx val="1"/>
          <c:order val="2"/>
          <c:tx>
            <c:strRef>
              <c:f>'Partida 13'!$C$24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9424-4F8C-BC17-3278B3A9E2B1}"/>
              </c:ext>
            </c:extLst>
          </c:dPt>
          <c:dLbls>
            <c:dLbl>
              <c:idx val="0"/>
              <c:layout>
                <c:manualLayout>
                  <c:x val="-4.2988364772160489E-2"/>
                  <c:y val="3.961889498724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24-4F8C-BC17-3278B3A9E2B1}"/>
                </c:ext>
              </c:extLst>
            </c:dLbl>
            <c:dLbl>
              <c:idx val="1"/>
              <c:layout>
                <c:manualLayout>
                  <c:x val="-3.7383177570093497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24-4F8C-BC17-3278B3A9E2B1}"/>
                </c:ext>
              </c:extLst>
            </c:dLbl>
            <c:dLbl>
              <c:idx val="2"/>
              <c:layout>
                <c:manualLayout>
                  <c:x val="-4.3613707165109032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424-4F8C-BC17-3278B3A9E2B1}"/>
                </c:ext>
              </c:extLst>
            </c:dLbl>
            <c:dLbl>
              <c:idx val="3"/>
              <c:layout>
                <c:manualLayout>
                  <c:x val="-4.1536863966770511E-2"/>
                  <c:y val="5.249342385532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24-4F8C-BC17-3278B3A9E2B1}"/>
                </c:ext>
              </c:extLst>
            </c:dLbl>
            <c:dLbl>
              <c:idx val="4"/>
              <c:layout>
                <c:manualLayout>
                  <c:x val="-3.7383177570093455E-2"/>
                  <c:y val="6.2992108626391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424-4F8C-BC17-3278B3A9E2B1}"/>
                </c:ext>
              </c:extLst>
            </c:dLbl>
            <c:dLbl>
              <c:idx val="5"/>
              <c:layout>
                <c:manualLayout>
                  <c:x val="-3.7383177570093531E-2"/>
                  <c:y val="5.249342385532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424-4F8C-BC17-3278B3A9E2B1}"/>
                </c:ext>
              </c:extLst>
            </c:dLbl>
            <c:dLbl>
              <c:idx val="6"/>
              <c:layout>
                <c:manualLayout>
                  <c:x val="-4.7767393561786012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424-4F8C-BC17-3278B3A9E2B1}"/>
                </c:ext>
              </c:extLst>
            </c:dLbl>
            <c:dLbl>
              <c:idx val="7"/>
              <c:layout>
                <c:manualLayout>
                  <c:x val="-4.9844236760124609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424-4F8C-BC17-3278B3A9E2B1}"/>
                </c:ext>
              </c:extLst>
            </c:dLbl>
            <c:dLbl>
              <c:idx val="8"/>
              <c:layout>
                <c:manualLayout>
                  <c:x val="-4.5690550363447636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424-4F8C-BC17-3278B3A9E2B1}"/>
                </c:ext>
              </c:extLst>
            </c:dLbl>
            <c:dLbl>
              <c:idx val="9"/>
              <c:layout>
                <c:manualLayout>
                  <c:x val="-3.3229491173416559E-2"/>
                  <c:y val="3.1496054313195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424-4F8C-BC17-3278B3A9E2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13'!$D$24:$M$24</c:f>
              <c:numCache>
                <c:formatCode>0.0%</c:formatCode>
                <c:ptCount val="10"/>
                <c:pt idx="0">
                  <c:v>4.5506122343900321E-2</c:v>
                </c:pt>
                <c:pt idx="1">
                  <c:v>0.11491136199166692</c:v>
                </c:pt>
                <c:pt idx="2">
                  <c:v>0.22005666775595142</c:v>
                </c:pt>
                <c:pt idx="3">
                  <c:v>0.32516004515734992</c:v>
                </c:pt>
                <c:pt idx="4">
                  <c:v>0.4024433856505516</c:v>
                </c:pt>
                <c:pt idx="5">
                  <c:v>0.48371334766331031</c:v>
                </c:pt>
                <c:pt idx="6">
                  <c:v>0.55356643521811599</c:v>
                </c:pt>
                <c:pt idx="7">
                  <c:v>0.62954488697371802</c:v>
                </c:pt>
                <c:pt idx="8">
                  <c:v>0.70370226586664442</c:v>
                </c:pt>
                <c:pt idx="9">
                  <c:v>0.76028429464728409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9424-4F8C-BC17-3278B3A9E2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0680744"/>
        <c:axId val="330678392"/>
      </c:lineChart>
      <c:catAx>
        <c:axId val="330680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678392"/>
        <c:crosses val="autoZero"/>
        <c:auto val="1"/>
        <c:lblAlgn val="ctr"/>
        <c:lblOffset val="100"/>
        <c:noMultiLvlLbl val="0"/>
      </c:catAx>
      <c:valAx>
        <c:axId val="3306783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6807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28-12-2020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5938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3752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36063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51312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247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424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OCTUBRE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8474" y="735658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48386" y="5183516"/>
            <a:ext cx="821079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392546F-06BC-48E6-B28C-CEFA380B76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016463"/>
              </p:ext>
            </p:extLst>
          </p:nvPr>
        </p:nvGraphicFramePr>
        <p:xfrm>
          <a:off x="485073" y="1959812"/>
          <a:ext cx="8184195" cy="3223704"/>
        </p:xfrm>
        <a:graphic>
          <a:graphicData uri="http://schemas.openxmlformats.org/drawingml/2006/table">
            <a:tbl>
              <a:tblPr/>
              <a:tblGrid>
                <a:gridCol w="819949">
                  <a:extLst>
                    <a:ext uri="{9D8B030D-6E8A-4147-A177-3AD203B41FA5}">
                      <a16:colId xmlns:a16="http://schemas.microsoft.com/office/drawing/2014/main" val="870149711"/>
                    </a:ext>
                  </a:extLst>
                </a:gridCol>
                <a:gridCol w="302892">
                  <a:extLst>
                    <a:ext uri="{9D8B030D-6E8A-4147-A177-3AD203B41FA5}">
                      <a16:colId xmlns:a16="http://schemas.microsoft.com/office/drawing/2014/main" val="4191339330"/>
                    </a:ext>
                  </a:extLst>
                </a:gridCol>
                <a:gridCol w="302892">
                  <a:extLst>
                    <a:ext uri="{9D8B030D-6E8A-4147-A177-3AD203B41FA5}">
                      <a16:colId xmlns:a16="http://schemas.microsoft.com/office/drawing/2014/main" val="1642987844"/>
                    </a:ext>
                  </a:extLst>
                </a:gridCol>
                <a:gridCol w="2744383">
                  <a:extLst>
                    <a:ext uri="{9D8B030D-6E8A-4147-A177-3AD203B41FA5}">
                      <a16:colId xmlns:a16="http://schemas.microsoft.com/office/drawing/2014/main" val="1344618861"/>
                    </a:ext>
                  </a:extLst>
                </a:gridCol>
                <a:gridCol w="819949">
                  <a:extLst>
                    <a:ext uri="{9D8B030D-6E8A-4147-A177-3AD203B41FA5}">
                      <a16:colId xmlns:a16="http://schemas.microsoft.com/office/drawing/2014/main" val="2262287896"/>
                    </a:ext>
                  </a:extLst>
                </a:gridCol>
                <a:gridCol w="819949">
                  <a:extLst>
                    <a:ext uri="{9D8B030D-6E8A-4147-A177-3AD203B41FA5}">
                      <a16:colId xmlns:a16="http://schemas.microsoft.com/office/drawing/2014/main" val="3893726909"/>
                    </a:ext>
                  </a:extLst>
                </a:gridCol>
                <a:gridCol w="819949">
                  <a:extLst>
                    <a:ext uri="{9D8B030D-6E8A-4147-A177-3AD203B41FA5}">
                      <a16:colId xmlns:a16="http://schemas.microsoft.com/office/drawing/2014/main" val="3655285177"/>
                    </a:ext>
                  </a:extLst>
                </a:gridCol>
                <a:gridCol w="819949">
                  <a:extLst>
                    <a:ext uri="{9D8B030D-6E8A-4147-A177-3AD203B41FA5}">
                      <a16:colId xmlns:a16="http://schemas.microsoft.com/office/drawing/2014/main" val="608820540"/>
                    </a:ext>
                  </a:extLst>
                </a:gridCol>
                <a:gridCol w="734283">
                  <a:extLst>
                    <a:ext uri="{9D8B030D-6E8A-4147-A177-3AD203B41FA5}">
                      <a16:colId xmlns:a16="http://schemas.microsoft.com/office/drawing/2014/main" val="193468642"/>
                    </a:ext>
                  </a:extLst>
                </a:gridCol>
              </a:tblGrid>
              <a:tr h="1503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932307"/>
                  </a:ext>
                </a:extLst>
              </a:tr>
              <a:tr h="46052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667018"/>
                  </a:ext>
                </a:extLst>
              </a:tr>
              <a:tr h="1973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9.625.904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-11.490.010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7.888.688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97082"/>
                  </a:ext>
                </a:extLst>
              </a:tr>
              <a:tr h="15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4.361.402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4.306.468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-54.934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3.449.150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68153"/>
                  </a:ext>
                </a:extLst>
              </a:tr>
              <a:tr h="15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793.201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-167.099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435.776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65678"/>
                  </a:ext>
                </a:extLst>
              </a:tr>
              <a:tr h="15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50925"/>
                  </a:ext>
                </a:extLst>
              </a:tr>
              <a:tr h="15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75168"/>
                  </a:ext>
                </a:extLst>
              </a:tr>
              <a:tr h="15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15.610.433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4.337.309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-11.273.124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3.860.126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098369"/>
                  </a:ext>
                </a:extLst>
              </a:tr>
              <a:tr h="15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403.910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657933"/>
                  </a:ext>
                </a:extLst>
              </a:tr>
              <a:tr h="15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403.910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454740"/>
                  </a:ext>
                </a:extLst>
              </a:tr>
              <a:tr h="15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15.004.568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3.731.444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-11.273.124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3.456.216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155776"/>
                  </a:ext>
                </a:extLst>
              </a:tr>
              <a:tr h="15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Estadísticas Continuas Intercensales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406.214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69058"/>
                  </a:ext>
                </a:extLst>
              </a:tr>
              <a:tr h="15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VIII Censo Agropecuario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14.574.354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3.325.230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-11.249.124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3.050.002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93448"/>
                  </a:ext>
                </a:extLst>
              </a:tr>
              <a:tr h="15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807.328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07022"/>
                  </a:ext>
                </a:extLst>
              </a:tr>
              <a:tr h="15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807.328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428400"/>
                  </a:ext>
                </a:extLst>
              </a:tr>
              <a:tr h="15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183.769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117.707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166800"/>
                  </a:ext>
                </a:extLst>
              </a:tr>
              <a:tr h="15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952169"/>
                  </a:ext>
                </a:extLst>
              </a:tr>
              <a:tr h="15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323102"/>
                  </a:ext>
                </a:extLst>
              </a:tr>
              <a:tr h="159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154.496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142.496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373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868" y="6501019"/>
            <a:ext cx="7788871" cy="186101"/>
          </a:xfrm>
        </p:spPr>
        <p:txBody>
          <a:bodyPr/>
          <a:lstStyle/>
          <a:p>
            <a:r>
              <a:rPr lang="es-CL" sz="900" b="1" dirty="0"/>
              <a:t>Fuente</a:t>
            </a:r>
            <a:r>
              <a:rPr lang="es-CL" sz="900" dirty="0"/>
              <a:t>: Elaboración</a:t>
            </a:r>
            <a:r>
              <a:rPr lang="es-CL" sz="1050" dirty="0"/>
              <a:t>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0628" y="125176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05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0870" y="654294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65178" y="5909602"/>
            <a:ext cx="8221621" cy="288973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D03826A-B4AE-41C5-9AB9-EFCD175C7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976498"/>
              </p:ext>
            </p:extLst>
          </p:nvPr>
        </p:nvGraphicFramePr>
        <p:xfrm>
          <a:off x="530868" y="1547124"/>
          <a:ext cx="8155933" cy="4320681"/>
        </p:xfrm>
        <a:graphic>
          <a:graphicData uri="http://schemas.openxmlformats.org/drawingml/2006/table">
            <a:tbl>
              <a:tblPr/>
              <a:tblGrid>
                <a:gridCol w="817118">
                  <a:extLst>
                    <a:ext uri="{9D8B030D-6E8A-4147-A177-3AD203B41FA5}">
                      <a16:colId xmlns:a16="http://schemas.microsoft.com/office/drawing/2014/main" val="2609747070"/>
                    </a:ext>
                  </a:extLst>
                </a:gridCol>
                <a:gridCol w="301846">
                  <a:extLst>
                    <a:ext uri="{9D8B030D-6E8A-4147-A177-3AD203B41FA5}">
                      <a16:colId xmlns:a16="http://schemas.microsoft.com/office/drawing/2014/main" val="3266368102"/>
                    </a:ext>
                  </a:extLst>
                </a:gridCol>
                <a:gridCol w="301846">
                  <a:extLst>
                    <a:ext uri="{9D8B030D-6E8A-4147-A177-3AD203B41FA5}">
                      <a16:colId xmlns:a16="http://schemas.microsoft.com/office/drawing/2014/main" val="2983189950"/>
                    </a:ext>
                  </a:extLst>
                </a:gridCol>
                <a:gridCol w="2734905">
                  <a:extLst>
                    <a:ext uri="{9D8B030D-6E8A-4147-A177-3AD203B41FA5}">
                      <a16:colId xmlns:a16="http://schemas.microsoft.com/office/drawing/2014/main" val="3422512261"/>
                    </a:ext>
                  </a:extLst>
                </a:gridCol>
                <a:gridCol w="817118">
                  <a:extLst>
                    <a:ext uri="{9D8B030D-6E8A-4147-A177-3AD203B41FA5}">
                      <a16:colId xmlns:a16="http://schemas.microsoft.com/office/drawing/2014/main" val="3671766168"/>
                    </a:ext>
                  </a:extLst>
                </a:gridCol>
                <a:gridCol w="817118">
                  <a:extLst>
                    <a:ext uri="{9D8B030D-6E8A-4147-A177-3AD203B41FA5}">
                      <a16:colId xmlns:a16="http://schemas.microsoft.com/office/drawing/2014/main" val="1001658416"/>
                    </a:ext>
                  </a:extLst>
                </a:gridCol>
                <a:gridCol w="817118">
                  <a:extLst>
                    <a:ext uri="{9D8B030D-6E8A-4147-A177-3AD203B41FA5}">
                      <a16:colId xmlns:a16="http://schemas.microsoft.com/office/drawing/2014/main" val="3164123156"/>
                    </a:ext>
                  </a:extLst>
                </a:gridCol>
                <a:gridCol w="817118">
                  <a:extLst>
                    <a:ext uri="{9D8B030D-6E8A-4147-A177-3AD203B41FA5}">
                      <a16:colId xmlns:a16="http://schemas.microsoft.com/office/drawing/2014/main" val="484647015"/>
                    </a:ext>
                  </a:extLst>
                </a:gridCol>
                <a:gridCol w="731746">
                  <a:extLst>
                    <a:ext uri="{9D8B030D-6E8A-4147-A177-3AD203B41FA5}">
                      <a16:colId xmlns:a16="http://schemas.microsoft.com/office/drawing/2014/main" val="3055294535"/>
                    </a:ext>
                  </a:extLst>
                </a:gridCol>
              </a:tblGrid>
              <a:tr h="1245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406462"/>
                  </a:ext>
                </a:extLst>
              </a:tr>
              <a:tr h="3814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612062"/>
                  </a:ext>
                </a:extLst>
              </a:tr>
              <a:tr h="1634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300.186.409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-4.513.223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228.050.846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434422"/>
                  </a:ext>
                </a:extLst>
              </a:tr>
              <a:tr h="124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42.708.109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43.556.110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848.001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35.706.254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182792"/>
                  </a:ext>
                </a:extLst>
              </a:tr>
              <a:tr h="124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6.964.268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6.136.653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-827.615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4.658.999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987855"/>
                  </a:ext>
                </a:extLst>
              </a:tr>
              <a:tr h="124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1.199.837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11998370,0%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0947"/>
                  </a:ext>
                </a:extLst>
              </a:tr>
              <a:tr h="124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1.199.837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11998370,0%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715940"/>
                  </a:ext>
                </a:extLst>
              </a:tr>
              <a:tr h="124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86.963.176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84.251.139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-2.712.037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62.696.061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285827"/>
                  </a:ext>
                </a:extLst>
              </a:tr>
              <a:tr h="124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86.959.742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84.247.705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-2.712.037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62.692.627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439043"/>
                  </a:ext>
                </a:extLst>
              </a:tr>
              <a:tr h="124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Contratación del Seguro Agrícola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963.048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1.663.048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1.264.086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957396"/>
                  </a:ext>
                </a:extLst>
              </a:tr>
              <a:tr h="124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21.868.884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20.468.884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-1.400.000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13.289.035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9074"/>
                  </a:ext>
                </a:extLst>
              </a:tr>
              <a:tr h="124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1.626.384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1.626.384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2.212.132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939325"/>
                  </a:ext>
                </a:extLst>
              </a:tr>
              <a:tr h="249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Desarrollo de Capacidades Productivas y Empresariales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2.116.467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2.016.467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1.165.841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408375"/>
                  </a:ext>
                </a:extLst>
              </a:tr>
              <a:tr h="124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Asesoría Técnica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12.080.054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12.080.054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5.802.857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357955"/>
                  </a:ext>
                </a:extLst>
              </a:tr>
              <a:tr h="124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19.661.807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19.661.807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17.590.774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48915"/>
                  </a:ext>
                </a:extLst>
              </a:tr>
              <a:tr h="249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1.826.151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1.826.151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1.826.151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617079"/>
                  </a:ext>
                </a:extLst>
              </a:tr>
              <a:tr h="124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19.143.452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19.143.452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17.489.853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999681"/>
                  </a:ext>
                </a:extLst>
              </a:tr>
              <a:tr h="249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2.677.487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2.677.487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486.720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936944"/>
                  </a:ext>
                </a:extLst>
              </a:tr>
              <a:tr h="124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3.361.125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2.149.088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-1.212.037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1.163.237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025369"/>
                  </a:ext>
                </a:extLst>
              </a:tr>
              <a:tr h="124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para Comercialización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1.634.883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934.883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401.941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392103"/>
                  </a:ext>
                </a:extLst>
              </a:tr>
              <a:tr h="124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097311"/>
                  </a:ext>
                </a:extLst>
              </a:tr>
              <a:tr h="249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Latinoamericana de Instituciones Financieras para el Desarrollo - ALIDE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409939"/>
                  </a:ext>
                </a:extLst>
              </a:tr>
              <a:tr h="124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431.332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431.322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10.761.402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2494,9%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021420"/>
                  </a:ext>
                </a:extLst>
              </a:tr>
              <a:tr h="124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575864"/>
                  </a:ext>
                </a:extLst>
              </a:tr>
              <a:tr h="155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431.322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431.322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10.761.402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2495,0%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420762"/>
                  </a:ext>
                </a:extLst>
              </a:tr>
              <a:tr h="124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131.635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1316350,0%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960818"/>
                  </a:ext>
                </a:extLst>
              </a:tr>
              <a:tr h="256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131.635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1316350,0%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75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5844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…..2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798" y="712611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27BB68B-A336-4590-9BA7-59E5CBDEF8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985018"/>
              </p:ext>
            </p:extLst>
          </p:nvPr>
        </p:nvGraphicFramePr>
        <p:xfrm>
          <a:off x="534985" y="1855111"/>
          <a:ext cx="8120961" cy="4327379"/>
        </p:xfrm>
        <a:graphic>
          <a:graphicData uri="http://schemas.openxmlformats.org/drawingml/2006/table">
            <a:tbl>
              <a:tblPr/>
              <a:tblGrid>
                <a:gridCol w="813614">
                  <a:extLst>
                    <a:ext uri="{9D8B030D-6E8A-4147-A177-3AD203B41FA5}">
                      <a16:colId xmlns:a16="http://schemas.microsoft.com/office/drawing/2014/main" val="991349422"/>
                    </a:ext>
                  </a:extLst>
                </a:gridCol>
                <a:gridCol w="300552">
                  <a:extLst>
                    <a:ext uri="{9D8B030D-6E8A-4147-A177-3AD203B41FA5}">
                      <a16:colId xmlns:a16="http://schemas.microsoft.com/office/drawing/2014/main" val="919979004"/>
                    </a:ext>
                  </a:extLst>
                </a:gridCol>
                <a:gridCol w="300552">
                  <a:extLst>
                    <a:ext uri="{9D8B030D-6E8A-4147-A177-3AD203B41FA5}">
                      <a16:colId xmlns:a16="http://schemas.microsoft.com/office/drawing/2014/main" val="1651154902"/>
                    </a:ext>
                  </a:extLst>
                </a:gridCol>
                <a:gridCol w="2723178">
                  <a:extLst>
                    <a:ext uri="{9D8B030D-6E8A-4147-A177-3AD203B41FA5}">
                      <a16:colId xmlns:a16="http://schemas.microsoft.com/office/drawing/2014/main" val="4219890241"/>
                    </a:ext>
                  </a:extLst>
                </a:gridCol>
                <a:gridCol w="813614">
                  <a:extLst>
                    <a:ext uri="{9D8B030D-6E8A-4147-A177-3AD203B41FA5}">
                      <a16:colId xmlns:a16="http://schemas.microsoft.com/office/drawing/2014/main" val="2392276274"/>
                    </a:ext>
                  </a:extLst>
                </a:gridCol>
                <a:gridCol w="813614">
                  <a:extLst>
                    <a:ext uri="{9D8B030D-6E8A-4147-A177-3AD203B41FA5}">
                      <a16:colId xmlns:a16="http://schemas.microsoft.com/office/drawing/2014/main" val="1024693877"/>
                    </a:ext>
                  </a:extLst>
                </a:gridCol>
                <a:gridCol w="813614">
                  <a:extLst>
                    <a:ext uri="{9D8B030D-6E8A-4147-A177-3AD203B41FA5}">
                      <a16:colId xmlns:a16="http://schemas.microsoft.com/office/drawing/2014/main" val="2769880353"/>
                    </a:ext>
                  </a:extLst>
                </a:gridCol>
                <a:gridCol w="813614">
                  <a:extLst>
                    <a:ext uri="{9D8B030D-6E8A-4147-A177-3AD203B41FA5}">
                      <a16:colId xmlns:a16="http://schemas.microsoft.com/office/drawing/2014/main" val="2021534186"/>
                    </a:ext>
                  </a:extLst>
                </a:gridCol>
                <a:gridCol w="728609">
                  <a:extLst>
                    <a:ext uri="{9D8B030D-6E8A-4147-A177-3AD203B41FA5}">
                      <a16:colId xmlns:a16="http://schemas.microsoft.com/office/drawing/2014/main" val="1359013103"/>
                    </a:ext>
                  </a:extLst>
                </a:gridCol>
              </a:tblGrid>
              <a:tr h="1393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015983"/>
                  </a:ext>
                </a:extLst>
              </a:tr>
              <a:tr h="2786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0808"/>
                  </a:ext>
                </a:extLst>
              </a:tr>
              <a:tr h="13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1.661.207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689.380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-971.827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618.694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328742"/>
                  </a:ext>
                </a:extLst>
              </a:tr>
              <a:tr h="13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592.319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21.448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-570.871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21.447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758903"/>
                  </a:ext>
                </a:extLst>
              </a:tr>
              <a:tr h="13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79.171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-46.695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32.472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258255"/>
                  </a:ext>
                </a:extLst>
              </a:tr>
              <a:tr h="13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22.727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-32.677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22.369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866850"/>
                  </a:ext>
                </a:extLst>
              </a:tr>
              <a:tr h="13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326.434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172.714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-153.720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161.036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985258"/>
                  </a:ext>
                </a:extLst>
              </a:tr>
              <a:tr h="13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607.879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440.015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-167.864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381.370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129312"/>
                  </a:ext>
                </a:extLst>
              </a:tr>
              <a:tr h="13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87.903.253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-100.021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68.673.329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990467"/>
                  </a:ext>
                </a:extLst>
              </a:tr>
              <a:tr h="13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87.903.253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-100.021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68.673.329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997866"/>
                  </a:ext>
                </a:extLst>
              </a:tr>
              <a:tr h="13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58.266.420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58.266.420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49.040.043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48799"/>
                  </a:ext>
                </a:extLst>
              </a:tr>
              <a:tr h="13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24.839.414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24.839.414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18.462.869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628525"/>
                  </a:ext>
                </a:extLst>
              </a:tr>
              <a:tr h="13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 financiamiento art. 3°, Ley N° 18.450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1.938.456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1.938.456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957.617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197360"/>
                  </a:ext>
                </a:extLst>
              </a:tr>
              <a:tr h="13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- COBIN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2.958.984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2.858.963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-100.021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212.800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391734"/>
                  </a:ext>
                </a:extLst>
              </a:tr>
              <a:tr h="13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72.938.616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-5.460.952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52.406.420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873467"/>
                  </a:ext>
                </a:extLst>
              </a:tr>
              <a:tr h="13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72.938.616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-5.460.952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52.406.420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352505"/>
                  </a:ext>
                </a:extLst>
              </a:tr>
              <a:tr h="13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20.638.597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20.638.597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12.232.469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297163"/>
                  </a:ext>
                </a:extLst>
              </a:tr>
              <a:tr h="13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Inversiones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10.377.004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10.377.004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4.722.521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50149"/>
                  </a:ext>
                </a:extLst>
              </a:tr>
              <a:tr h="13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23.259.173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21.081.096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-2.178.077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16.117.654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3789"/>
                  </a:ext>
                </a:extLst>
              </a:tr>
              <a:tr h="13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15.142.835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14.859.960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-282.875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13.689.565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326379"/>
                  </a:ext>
                </a:extLst>
              </a:tr>
              <a:tr h="13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Praderas Suplementarias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4.769.510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3.669.510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-1.100.000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3.602.021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973851"/>
                  </a:ext>
                </a:extLst>
              </a:tr>
              <a:tr h="13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1.603.868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303.868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-1.300.000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281.749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035711"/>
                  </a:ext>
                </a:extLst>
              </a:tr>
              <a:tr h="278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1.240.302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1.240.302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1.197.685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797211"/>
                  </a:ext>
                </a:extLst>
              </a:tr>
              <a:tr h="278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676.865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676.865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523.205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909048"/>
                  </a:ext>
                </a:extLst>
              </a:tr>
              <a:tr h="13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para Comercialización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691.414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91.414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-600.000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39.551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894599"/>
                  </a:ext>
                </a:extLst>
              </a:tr>
              <a:tr h="13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1.959.617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212621"/>
                  </a:ext>
                </a:extLst>
              </a:tr>
              <a:tr h="13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1.959.617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601119"/>
                  </a:ext>
                </a:extLst>
              </a:tr>
              <a:tr h="148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2.278.077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2.278.077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147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9457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477574"/>
              </p:ext>
            </p:extLst>
          </p:nvPr>
        </p:nvGraphicFramePr>
        <p:xfrm>
          <a:off x="518868" y="1754334"/>
          <a:ext cx="8167931" cy="4564756"/>
        </p:xfrm>
        <a:graphic>
          <a:graphicData uri="http://schemas.openxmlformats.org/drawingml/2006/table">
            <a:tbl>
              <a:tblPr/>
              <a:tblGrid>
                <a:gridCol w="818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12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17" marR="8417" marT="8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17" marR="8417" marT="8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27.620.242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2.404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23.430.273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22.699.072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22.910.648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211.576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18.822.081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2.452.606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2.206.591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-246.015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1.492.332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1.132.283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11322830,0%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22.386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1.109.897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11098970,0%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17.876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17.876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207.843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1162,7%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190.214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1902140,0%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Sanitarias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190.214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1902140,0%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17.629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Oficial de Agencias Certificadoras de Semillas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2.132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1.931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Análisis de Semillas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8.559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para la Protección de las Obtenciones Vegetales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7.154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7.154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7.139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115.197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115.197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32.882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328820,0%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32.353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323530,0%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2.302.414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1.153.842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-1.148.572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442.301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394.879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202.666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-192.213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87.207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38.368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-38.368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66.748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-87.152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45.013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1.715.267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884.428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-830.839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310.081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1.185.354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0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1.185.354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198" y="566124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7927" y="15905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2" y="649183"/>
            <a:ext cx="816793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990458"/>
              </p:ext>
            </p:extLst>
          </p:nvPr>
        </p:nvGraphicFramePr>
        <p:xfrm>
          <a:off x="546198" y="2053445"/>
          <a:ext cx="8140600" cy="2167642"/>
        </p:xfrm>
        <a:graphic>
          <a:graphicData uri="http://schemas.openxmlformats.org/drawingml/2006/table">
            <a:tbl>
              <a:tblPr/>
              <a:tblGrid>
                <a:gridCol w="815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9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55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55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55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55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3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5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5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1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22.794.180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635.599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18.671.228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19.226.186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19.406.930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180.744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15.985.516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2.714.729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2.489.151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-225.578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1.804.468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794.771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794.771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0" y="715786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633754"/>
              </p:ext>
            </p:extLst>
          </p:nvPr>
        </p:nvGraphicFramePr>
        <p:xfrm>
          <a:off x="592988" y="2114368"/>
          <a:ext cx="8093813" cy="2970812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09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6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4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14.927.951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-90.791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11.478.226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11.122.160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11.152.659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8.654.016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3.559.363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3.215.161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-344.202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2.342.442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Tuberculosis Bovina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131.588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Veterinario Permanente del Cono Sur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Mundial de Sanidad Animal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110.553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0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60794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8040" y="76470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365680"/>
              </p:ext>
            </p:extLst>
          </p:nvPr>
        </p:nvGraphicFramePr>
        <p:xfrm>
          <a:off x="508040" y="1982665"/>
          <a:ext cx="8178759" cy="3597508"/>
        </p:xfrm>
        <a:graphic>
          <a:graphicData uri="http://schemas.openxmlformats.org/drawingml/2006/table">
            <a:tbl>
              <a:tblPr/>
              <a:tblGrid>
                <a:gridCol w="812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8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4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4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4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4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75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6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6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7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32.654.182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-765.412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25.899.820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20.202.012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19.866.165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-335.847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15.666.896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12.809.578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11.793.888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-1.015.690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9.288.216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Sanidad Vegetal del Cono Sur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la Viña y el Vino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46.424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46.424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46.419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321.230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98.540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-222.690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34.884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-34.884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36.587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-36.587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72.774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63.540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-9.234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-5.540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171.445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-136.445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808.815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808.815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808.763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808.815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808.815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808.763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6085" y="566124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38415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6533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586883"/>
              </p:ext>
            </p:extLst>
          </p:nvPr>
        </p:nvGraphicFramePr>
        <p:xfrm>
          <a:off x="486086" y="1861884"/>
          <a:ext cx="8200713" cy="3439328"/>
        </p:xfrm>
        <a:graphic>
          <a:graphicData uri="http://schemas.openxmlformats.org/drawingml/2006/table">
            <a:tbl>
              <a:tblPr/>
              <a:tblGrid>
                <a:gridCol w="821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9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6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6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6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6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7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6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2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8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15.429.682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-2.080.357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11.676.986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14.363.753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11.933.301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-2.430.452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9.359.086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2.454.122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-337.897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1.350.968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412.081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144.388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-267.693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11.317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316.608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-182.296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955.615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955.615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8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7585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75688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228686"/>
              </p:ext>
            </p:extLst>
          </p:nvPr>
        </p:nvGraphicFramePr>
        <p:xfrm>
          <a:off x="518860" y="2058350"/>
          <a:ext cx="8167939" cy="3530889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32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7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4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15.731.319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-46.073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10.830.269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6.271.049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4.743.220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498.377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-82.774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276.585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8.875.954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8.875.954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5.765.530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5.726.665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5.726.665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Agrícola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la Conservación de las Especies Migratorias de Animales Silvestres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el Comercio Internacional de Especies Amenazadas de Fauna y Flora Silvestre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260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310747"/>
              </p:ext>
            </p:extLst>
          </p:nvPr>
        </p:nvGraphicFramePr>
        <p:xfrm>
          <a:off x="518864" y="2276872"/>
          <a:ext cx="8167935" cy="2534930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86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72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7.265.704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-95.377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5.188.397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4.949.637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4.907.145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-42.492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3.876.433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1.815.407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1.650.860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-164.547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1.071.377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317.499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101.415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317.499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101.415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67544" y="824112"/>
            <a:ext cx="82192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942381"/>
              </p:ext>
            </p:extLst>
          </p:nvPr>
        </p:nvGraphicFramePr>
        <p:xfrm>
          <a:off x="452873" y="1844824"/>
          <a:ext cx="406108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1D8CC1D3-0B4E-4BB4-B91E-1B616A47A2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069559"/>
              </p:ext>
            </p:extLst>
          </p:nvPr>
        </p:nvGraphicFramePr>
        <p:xfrm>
          <a:off x="4654613" y="2003869"/>
          <a:ext cx="4002255" cy="3585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7133" y="610669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76650" y="5297358"/>
            <a:ext cx="814848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643B68A-9ED8-4D65-BB5D-094E4176C1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091762"/>
              </p:ext>
            </p:extLst>
          </p:nvPr>
        </p:nvGraphicFramePr>
        <p:xfrm>
          <a:off x="528803" y="1882723"/>
          <a:ext cx="8096330" cy="3401747"/>
        </p:xfrm>
        <a:graphic>
          <a:graphicData uri="http://schemas.openxmlformats.org/drawingml/2006/table">
            <a:tbl>
              <a:tblPr/>
              <a:tblGrid>
                <a:gridCol w="811146">
                  <a:extLst>
                    <a:ext uri="{9D8B030D-6E8A-4147-A177-3AD203B41FA5}">
                      <a16:colId xmlns:a16="http://schemas.microsoft.com/office/drawing/2014/main" val="1874171269"/>
                    </a:ext>
                  </a:extLst>
                </a:gridCol>
                <a:gridCol w="299640">
                  <a:extLst>
                    <a:ext uri="{9D8B030D-6E8A-4147-A177-3AD203B41FA5}">
                      <a16:colId xmlns:a16="http://schemas.microsoft.com/office/drawing/2014/main" val="3600194762"/>
                    </a:ext>
                  </a:extLst>
                </a:gridCol>
                <a:gridCol w="299640">
                  <a:extLst>
                    <a:ext uri="{9D8B030D-6E8A-4147-A177-3AD203B41FA5}">
                      <a16:colId xmlns:a16="http://schemas.microsoft.com/office/drawing/2014/main" val="1613232002"/>
                    </a:ext>
                  </a:extLst>
                </a:gridCol>
                <a:gridCol w="2714920">
                  <a:extLst>
                    <a:ext uri="{9D8B030D-6E8A-4147-A177-3AD203B41FA5}">
                      <a16:colId xmlns:a16="http://schemas.microsoft.com/office/drawing/2014/main" val="3705285202"/>
                    </a:ext>
                  </a:extLst>
                </a:gridCol>
                <a:gridCol w="811146">
                  <a:extLst>
                    <a:ext uri="{9D8B030D-6E8A-4147-A177-3AD203B41FA5}">
                      <a16:colId xmlns:a16="http://schemas.microsoft.com/office/drawing/2014/main" val="2671703210"/>
                    </a:ext>
                  </a:extLst>
                </a:gridCol>
                <a:gridCol w="811146">
                  <a:extLst>
                    <a:ext uri="{9D8B030D-6E8A-4147-A177-3AD203B41FA5}">
                      <a16:colId xmlns:a16="http://schemas.microsoft.com/office/drawing/2014/main" val="3290818237"/>
                    </a:ext>
                  </a:extLst>
                </a:gridCol>
                <a:gridCol w="811146">
                  <a:extLst>
                    <a:ext uri="{9D8B030D-6E8A-4147-A177-3AD203B41FA5}">
                      <a16:colId xmlns:a16="http://schemas.microsoft.com/office/drawing/2014/main" val="2946764897"/>
                    </a:ext>
                  </a:extLst>
                </a:gridCol>
                <a:gridCol w="811146">
                  <a:extLst>
                    <a:ext uri="{9D8B030D-6E8A-4147-A177-3AD203B41FA5}">
                      <a16:colId xmlns:a16="http://schemas.microsoft.com/office/drawing/2014/main" val="1413184002"/>
                    </a:ext>
                  </a:extLst>
                </a:gridCol>
                <a:gridCol w="726400">
                  <a:extLst>
                    <a:ext uri="{9D8B030D-6E8A-4147-A177-3AD203B41FA5}">
                      <a16:colId xmlns:a16="http://schemas.microsoft.com/office/drawing/2014/main" val="959190684"/>
                    </a:ext>
                  </a:extLst>
                </a:gridCol>
              </a:tblGrid>
              <a:tr h="1516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943006"/>
                  </a:ext>
                </a:extLst>
              </a:tr>
              <a:tr h="4643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887224"/>
                  </a:ext>
                </a:extLst>
              </a:tr>
              <a:tr h="1989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23.904.472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3.230.164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19.485.953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009510"/>
                  </a:ext>
                </a:extLst>
              </a:tr>
              <a:tr h="15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15.801.234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16.955.106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1.153.872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13.515.735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112668"/>
                  </a:ext>
                </a:extLst>
              </a:tr>
              <a:tr h="15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3.907.268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3.313.195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-594.073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2.572.529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564222"/>
                  </a:ext>
                </a:extLst>
              </a:tr>
              <a:tr h="15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1.325.725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1.325.705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1.317.722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708162"/>
                  </a:ext>
                </a:extLst>
              </a:tr>
              <a:tr h="15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1.056.783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423661"/>
                  </a:ext>
                </a:extLst>
              </a:tr>
              <a:tr h="15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273.714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260.939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088207"/>
                  </a:ext>
                </a:extLst>
              </a:tr>
              <a:tr h="15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899483"/>
                  </a:ext>
                </a:extLst>
              </a:tr>
              <a:tr h="15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071835"/>
                  </a:ext>
                </a:extLst>
              </a:tr>
              <a:tr h="15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368751"/>
                  </a:ext>
                </a:extLst>
              </a:tr>
              <a:tr h="15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925196"/>
                  </a:ext>
                </a:extLst>
              </a:tr>
              <a:tr h="15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029178"/>
                  </a:ext>
                </a:extLst>
              </a:tr>
              <a:tr h="15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965.776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-578.774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166.534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378199"/>
                  </a:ext>
                </a:extLst>
              </a:tr>
              <a:tr h="15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287.182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-180.424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321323"/>
                  </a:ext>
                </a:extLst>
              </a:tr>
              <a:tr h="15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179.550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-121.721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64520"/>
                  </a:ext>
                </a:extLst>
              </a:tr>
              <a:tr h="15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499.044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222.415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-276.629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166.534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160373"/>
                  </a:ext>
                </a:extLst>
              </a:tr>
              <a:tr h="15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1.913.434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1.913.434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1.913.433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535665"/>
                  </a:ext>
                </a:extLst>
              </a:tr>
              <a:tr h="15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1.913.434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1.913.434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1.913.433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645088"/>
                  </a:ext>
                </a:extLst>
              </a:tr>
              <a:tr h="161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015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995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2292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942538"/>
              </p:ext>
            </p:extLst>
          </p:nvPr>
        </p:nvGraphicFramePr>
        <p:xfrm>
          <a:off x="518864" y="2114368"/>
          <a:ext cx="8167935" cy="2826803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197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6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99.720.332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68.166.133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70.714.896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16.423.083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22.918.348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6.495.265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17.028.433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14.703.785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72.687.555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57.983.770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50.300.688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311.708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311.708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455.893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391.433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441.167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3.296.828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3.296.828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443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5892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083009"/>
              </p:ext>
            </p:extLst>
          </p:nvPr>
        </p:nvGraphicFramePr>
        <p:xfrm>
          <a:off x="547135" y="1975134"/>
          <a:ext cx="8167935" cy="3614103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68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5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0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19.595.721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1.247.148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14.036.917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13.717.454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13.948.880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231.426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10.098.351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3.925.953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3.353.222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-572.731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2.006.356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771.009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771.009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530.766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555.405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555.405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473.997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Jardín Botánico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504.925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-393.760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-223.340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-151.915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6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1.201.203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7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957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7216" y="595478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99743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68716"/>
              </p:ext>
            </p:extLst>
          </p:nvPr>
        </p:nvGraphicFramePr>
        <p:xfrm>
          <a:off x="518866" y="1840387"/>
          <a:ext cx="8148812" cy="4114396"/>
        </p:xfrm>
        <a:graphic>
          <a:graphicData uri="http://schemas.openxmlformats.org/drawingml/2006/table">
            <a:tbl>
              <a:tblPr/>
              <a:tblGrid>
                <a:gridCol w="816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2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4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4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4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1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83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6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9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24.664.243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2.405.324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18.460.965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13.377.607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13.743.523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365.916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10.761.304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6.140.985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5.266.876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2.943.374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651.416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498.867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498.867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600.503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191.657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191.657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1.045.429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942.007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533.259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916.887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533.259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Investigación Ley Bosque Nativo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916.887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533.259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Naciones Unidas contra la Desertificación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8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8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1.236.288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-422.712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1.224.024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8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1.236.288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-422.712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1.224.024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8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1.236.288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-422.712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1.224.024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8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8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8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422.712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422.712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814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44871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655346"/>
              </p:ext>
            </p:extLst>
          </p:nvPr>
        </p:nvGraphicFramePr>
        <p:xfrm>
          <a:off x="518864" y="2105306"/>
          <a:ext cx="8167935" cy="2115781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41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5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2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1.348.565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-135.616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1.006.642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897.628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816.175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-81.453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654.438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586.553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-139.037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267.331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407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1" y="65016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1" y="132364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1720" y="6167951"/>
            <a:ext cx="8138449" cy="333704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67328F6-B66F-4B66-880C-1346FB86C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471257"/>
              </p:ext>
            </p:extLst>
          </p:nvPr>
        </p:nvGraphicFramePr>
        <p:xfrm>
          <a:off x="548351" y="1595001"/>
          <a:ext cx="8138449" cy="4549522"/>
        </p:xfrm>
        <a:graphic>
          <a:graphicData uri="http://schemas.openxmlformats.org/drawingml/2006/table">
            <a:tbl>
              <a:tblPr/>
              <a:tblGrid>
                <a:gridCol w="815366">
                  <a:extLst>
                    <a:ext uri="{9D8B030D-6E8A-4147-A177-3AD203B41FA5}">
                      <a16:colId xmlns:a16="http://schemas.microsoft.com/office/drawing/2014/main" val="2090402552"/>
                    </a:ext>
                  </a:extLst>
                </a:gridCol>
                <a:gridCol w="301199">
                  <a:extLst>
                    <a:ext uri="{9D8B030D-6E8A-4147-A177-3AD203B41FA5}">
                      <a16:colId xmlns:a16="http://schemas.microsoft.com/office/drawing/2014/main" val="572043628"/>
                    </a:ext>
                  </a:extLst>
                </a:gridCol>
                <a:gridCol w="301199">
                  <a:extLst>
                    <a:ext uri="{9D8B030D-6E8A-4147-A177-3AD203B41FA5}">
                      <a16:colId xmlns:a16="http://schemas.microsoft.com/office/drawing/2014/main" val="4194734026"/>
                    </a:ext>
                  </a:extLst>
                </a:gridCol>
                <a:gridCol w="2729043">
                  <a:extLst>
                    <a:ext uri="{9D8B030D-6E8A-4147-A177-3AD203B41FA5}">
                      <a16:colId xmlns:a16="http://schemas.microsoft.com/office/drawing/2014/main" val="3348894868"/>
                    </a:ext>
                  </a:extLst>
                </a:gridCol>
                <a:gridCol w="815366">
                  <a:extLst>
                    <a:ext uri="{9D8B030D-6E8A-4147-A177-3AD203B41FA5}">
                      <a16:colId xmlns:a16="http://schemas.microsoft.com/office/drawing/2014/main" val="2405923185"/>
                    </a:ext>
                  </a:extLst>
                </a:gridCol>
                <a:gridCol w="815366">
                  <a:extLst>
                    <a:ext uri="{9D8B030D-6E8A-4147-A177-3AD203B41FA5}">
                      <a16:colId xmlns:a16="http://schemas.microsoft.com/office/drawing/2014/main" val="3466992611"/>
                    </a:ext>
                  </a:extLst>
                </a:gridCol>
                <a:gridCol w="815366">
                  <a:extLst>
                    <a:ext uri="{9D8B030D-6E8A-4147-A177-3AD203B41FA5}">
                      <a16:colId xmlns:a16="http://schemas.microsoft.com/office/drawing/2014/main" val="2229497126"/>
                    </a:ext>
                  </a:extLst>
                </a:gridCol>
                <a:gridCol w="815366">
                  <a:extLst>
                    <a:ext uri="{9D8B030D-6E8A-4147-A177-3AD203B41FA5}">
                      <a16:colId xmlns:a16="http://schemas.microsoft.com/office/drawing/2014/main" val="4060376016"/>
                    </a:ext>
                  </a:extLst>
                </a:gridCol>
                <a:gridCol w="730178">
                  <a:extLst>
                    <a:ext uri="{9D8B030D-6E8A-4147-A177-3AD203B41FA5}">
                      <a16:colId xmlns:a16="http://schemas.microsoft.com/office/drawing/2014/main" val="85369662"/>
                    </a:ext>
                  </a:extLst>
                </a:gridCol>
              </a:tblGrid>
              <a:tr h="1293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75" marR="7975" marT="79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75" marR="7975" marT="79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076397"/>
                  </a:ext>
                </a:extLst>
              </a:tr>
              <a:tr h="3873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991312"/>
                  </a:ext>
                </a:extLst>
              </a:tr>
              <a:tr h="1660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79.510.097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-928.786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61.551.862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666265"/>
                  </a:ext>
                </a:extLst>
              </a:tr>
              <a:tr h="12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5.454.160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5.601.860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147.700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4.561.763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51506"/>
                  </a:ext>
                </a:extLst>
              </a:tr>
              <a:tr h="12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876.184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719.026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-157.158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421.711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503428"/>
                  </a:ext>
                </a:extLst>
              </a:tr>
              <a:tr h="12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46.568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46.558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46.558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192885"/>
                  </a:ext>
                </a:extLst>
              </a:tr>
              <a:tr h="12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46.568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46.558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46.558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135056"/>
                  </a:ext>
                </a:extLst>
              </a:tr>
              <a:tr h="12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1.847.078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152559"/>
                  </a:ext>
                </a:extLst>
              </a:tr>
              <a:tr h="12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1.847.078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440656"/>
                  </a:ext>
                </a:extLst>
              </a:tr>
              <a:tr h="249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1.847.078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065772"/>
                  </a:ext>
                </a:extLst>
              </a:tr>
              <a:tr h="12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1.158.105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11581050,0%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648896"/>
                  </a:ext>
                </a:extLst>
              </a:tr>
              <a:tr h="12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090071"/>
                  </a:ext>
                </a:extLst>
              </a:tr>
              <a:tr h="12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1.158.105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093735"/>
                  </a:ext>
                </a:extLst>
              </a:tr>
              <a:tr h="12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28.827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28.827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15.288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395776"/>
                  </a:ext>
                </a:extLst>
              </a:tr>
              <a:tr h="249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28.827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28.827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15.288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75560"/>
                  </a:ext>
                </a:extLst>
              </a:tr>
              <a:tr h="12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338.453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218.971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-119.482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201.084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571829"/>
                  </a:ext>
                </a:extLst>
              </a:tr>
              <a:tr h="12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8.788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-5.788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2.164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36755"/>
                  </a:ext>
                </a:extLst>
              </a:tr>
              <a:tr h="12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16.849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-16.849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696314"/>
                  </a:ext>
                </a:extLst>
              </a:tr>
              <a:tr h="12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51.044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32.731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-18.313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28.350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767616"/>
                  </a:ext>
                </a:extLst>
              </a:tr>
              <a:tr h="12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261.772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183.240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-78.532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170.570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48409"/>
                  </a:ext>
                </a:extLst>
              </a:tr>
              <a:tr h="12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3.644.127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2.930.015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-714.112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1.224.150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703643"/>
                  </a:ext>
                </a:extLst>
              </a:tr>
              <a:tr h="12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1.360.220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1.192.728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-167.492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593.126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775488"/>
                  </a:ext>
                </a:extLst>
              </a:tr>
              <a:tr h="12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454.794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-154.794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082749"/>
                  </a:ext>
                </a:extLst>
              </a:tr>
              <a:tr h="12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1.829.113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1.437.287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-391.826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631.024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059191"/>
                  </a:ext>
                </a:extLst>
              </a:tr>
              <a:tr h="12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67.795.349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53.195.349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774900"/>
                  </a:ext>
                </a:extLst>
              </a:tr>
              <a:tr h="12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67.795.349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53.195.349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782038"/>
                  </a:ext>
                </a:extLst>
              </a:tr>
              <a:tr h="12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INDAP - Pre financiamiento art. 3°, Ley N° 18.450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1.193.998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1.193.998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1.193.998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532879"/>
                  </a:ext>
                </a:extLst>
              </a:tr>
              <a:tr h="249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66.601.351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52.001.351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825008"/>
                  </a:ext>
                </a:extLst>
              </a:tr>
              <a:tr h="12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23915"/>
                  </a:ext>
                </a:extLst>
              </a:tr>
              <a:tr h="12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366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91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10159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9188296"/>
              </p:ext>
            </p:extLst>
          </p:nvPr>
        </p:nvGraphicFramePr>
        <p:xfrm>
          <a:off x="611560" y="1700808"/>
          <a:ext cx="7992888" cy="371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66600" y="683558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463659"/>
              </p:ext>
            </p:extLst>
          </p:nvPr>
        </p:nvGraphicFramePr>
        <p:xfrm>
          <a:off x="539552" y="1628800"/>
          <a:ext cx="806489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E09F1E0-B8A7-4F4B-919A-65467147E0EE}"/>
              </a:ext>
            </a:extLst>
          </p:cNvPr>
          <p:cNvSpPr txBox="1">
            <a:spLocks/>
          </p:cNvSpPr>
          <p:nvPr/>
        </p:nvSpPr>
        <p:spPr>
          <a:xfrm>
            <a:off x="539552" y="4830902"/>
            <a:ext cx="7699607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1CCE5F9-B72E-4939-84EC-668084212F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64858"/>
              </p:ext>
            </p:extLst>
          </p:nvPr>
        </p:nvGraphicFramePr>
        <p:xfrm>
          <a:off x="611560" y="1909495"/>
          <a:ext cx="7627599" cy="2887876"/>
        </p:xfrm>
        <a:graphic>
          <a:graphicData uri="http://schemas.openxmlformats.org/drawingml/2006/table">
            <a:tbl>
              <a:tblPr/>
              <a:tblGrid>
                <a:gridCol w="888781">
                  <a:extLst>
                    <a:ext uri="{9D8B030D-6E8A-4147-A177-3AD203B41FA5}">
                      <a16:colId xmlns:a16="http://schemas.microsoft.com/office/drawing/2014/main" val="1596862042"/>
                    </a:ext>
                  </a:extLst>
                </a:gridCol>
                <a:gridCol w="2374505">
                  <a:extLst>
                    <a:ext uri="{9D8B030D-6E8A-4147-A177-3AD203B41FA5}">
                      <a16:colId xmlns:a16="http://schemas.microsoft.com/office/drawing/2014/main" val="3764437267"/>
                    </a:ext>
                  </a:extLst>
                </a:gridCol>
                <a:gridCol w="888781">
                  <a:extLst>
                    <a:ext uri="{9D8B030D-6E8A-4147-A177-3AD203B41FA5}">
                      <a16:colId xmlns:a16="http://schemas.microsoft.com/office/drawing/2014/main" val="1216280531"/>
                    </a:ext>
                  </a:extLst>
                </a:gridCol>
                <a:gridCol w="888781">
                  <a:extLst>
                    <a:ext uri="{9D8B030D-6E8A-4147-A177-3AD203B41FA5}">
                      <a16:colId xmlns:a16="http://schemas.microsoft.com/office/drawing/2014/main" val="606293309"/>
                    </a:ext>
                  </a:extLst>
                </a:gridCol>
                <a:gridCol w="888781">
                  <a:extLst>
                    <a:ext uri="{9D8B030D-6E8A-4147-A177-3AD203B41FA5}">
                      <a16:colId xmlns:a16="http://schemas.microsoft.com/office/drawing/2014/main" val="670348250"/>
                    </a:ext>
                  </a:extLst>
                </a:gridCol>
                <a:gridCol w="888781">
                  <a:extLst>
                    <a:ext uri="{9D8B030D-6E8A-4147-A177-3AD203B41FA5}">
                      <a16:colId xmlns:a16="http://schemas.microsoft.com/office/drawing/2014/main" val="679101112"/>
                    </a:ext>
                  </a:extLst>
                </a:gridCol>
                <a:gridCol w="809189">
                  <a:extLst>
                    <a:ext uri="{9D8B030D-6E8A-4147-A177-3AD203B41FA5}">
                      <a16:colId xmlns:a16="http://schemas.microsoft.com/office/drawing/2014/main" val="32863910"/>
                    </a:ext>
                  </a:extLst>
                </a:gridCol>
              </a:tblGrid>
              <a:tr h="16802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733992"/>
                  </a:ext>
                </a:extLst>
              </a:tr>
              <a:tr h="51456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336124"/>
                  </a:ext>
                </a:extLst>
              </a:tr>
              <a:tr h="178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706.755.055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766.013.156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59.258.101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582.387.772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177485"/>
                  </a:ext>
                </a:extLst>
              </a:tr>
              <a:tr h="168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217.919.140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235.671.455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17.752.315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185.743.789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394856"/>
                  </a:ext>
                </a:extLst>
              </a:tr>
              <a:tr h="168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65.581.107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120.205.777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54.624.670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83.270.522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442851"/>
                  </a:ext>
                </a:extLst>
              </a:tr>
              <a:tr h="168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3.201.218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3.201.148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5.022.802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33622"/>
                  </a:ext>
                </a:extLst>
              </a:tr>
              <a:tr h="168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175.846.987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149.938.882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-25.908.105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113.589.876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079459"/>
                  </a:ext>
                </a:extLst>
              </a:tr>
              <a:tr h="168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526.117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16.390.186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150860"/>
                  </a:ext>
                </a:extLst>
              </a:tr>
              <a:tr h="168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455359"/>
                  </a:ext>
                </a:extLst>
              </a:tr>
              <a:tr h="168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8.223.430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4.497.543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-3.725.887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2.102.151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909411"/>
                  </a:ext>
                </a:extLst>
              </a:tr>
              <a:tr h="168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3.895.155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3.181.043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-714.112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41566"/>
                  </a:ext>
                </a:extLst>
              </a:tr>
              <a:tr h="168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87.903.253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68.673.329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577098"/>
                  </a:ext>
                </a:extLst>
              </a:tr>
              <a:tr h="168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147.140.002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140.776.255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-6.363.747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105.631.795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730090"/>
                  </a:ext>
                </a:extLst>
              </a:tr>
              <a:tr h="168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16.886.024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16.886.024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16.834.356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815552"/>
                  </a:ext>
                </a:extLst>
              </a:tr>
              <a:tr h="178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3.050.872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3.050.872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385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8091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611740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8CF76B3-4559-4B03-8EE4-09F9A7EDE7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405707"/>
              </p:ext>
            </p:extLst>
          </p:nvPr>
        </p:nvGraphicFramePr>
        <p:xfrm>
          <a:off x="589111" y="1825439"/>
          <a:ext cx="7805590" cy="4112765"/>
        </p:xfrm>
        <a:graphic>
          <a:graphicData uri="http://schemas.openxmlformats.org/drawingml/2006/table">
            <a:tbl>
              <a:tblPr/>
              <a:tblGrid>
                <a:gridCol w="324018">
                  <a:extLst>
                    <a:ext uri="{9D8B030D-6E8A-4147-A177-3AD203B41FA5}">
                      <a16:colId xmlns:a16="http://schemas.microsoft.com/office/drawing/2014/main" val="3695718695"/>
                    </a:ext>
                  </a:extLst>
                </a:gridCol>
                <a:gridCol w="324018">
                  <a:extLst>
                    <a:ext uri="{9D8B030D-6E8A-4147-A177-3AD203B41FA5}">
                      <a16:colId xmlns:a16="http://schemas.microsoft.com/office/drawing/2014/main" val="2980194962"/>
                    </a:ext>
                  </a:extLst>
                </a:gridCol>
                <a:gridCol w="2906439">
                  <a:extLst>
                    <a:ext uri="{9D8B030D-6E8A-4147-A177-3AD203B41FA5}">
                      <a16:colId xmlns:a16="http://schemas.microsoft.com/office/drawing/2014/main" val="994503190"/>
                    </a:ext>
                  </a:extLst>
                </a:gridCol>
                <a:gridCol w="868368">
                  <a:extLst>
                    <a:ext uri="{9D8B030D-6E8A-4147-A177-3AD203B41FA5}">
                      <a16:colId xmlns:a16="http://schemas.microsoft.com/office/drawing/2014/main" val="1496892619"/>
                    </a:ext>
                  </a:extLst>
                </a:gridCol>
                <a:gridCol w="868368">
                  <a:extLst>
                    <a:ext uri="{9D8B030D-6E8A-4147-A177-3AD203B41FA5}">
                      <a16:colId xmlns:a16="http://schemas.microsoft.com/office/drawing/2014/main" val="190893874"/>
                    </a:ext>
                  </a:extLst>
                </a:gridCol>
                <a:gridCol w="868368">
                  <a:extLst>
                    <a:ext uri="{9D8B030D-6E8A-4147-A177-3AD203B41FA5}">
                      <a16:colId xmlns:a16="http://schemas.microsoft.com/office/drawing/2014/main" val="997610443"/>
                    </a:ext>
                  </a:extLst>
                </a:gridCol>
                <a:gridCol w="868368">
                  <a:extLst>
                    <a:ext uri="{9D8B030D-6E8A-4147-A177-3AD203B41FA5}">
                      <a16:colId xmlns:a16="http://schemas.microsoft.com/office/drawing/2014/main" val="703644247"/>
                    </a:ext>
                  </a:extLst>
                </a:gridCol>
                <a:gridCol w="777643">
                  <a:extLst>
                    <a:ext uri="{9D8B030D-6E8A-4147-A177-3AD203B41FA5}">
                      <a16:colId xmlns:a16="http://schemas.microsoft.com/office/drawing/2014/main" val="2315288960"/>
                    </a:ext>
                  </a:extLst>
                </a:gridCol>
              </a:tblGrid>
              <a:tr h="1519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797956"/>
                  </a:ext>
                </a:extLst>
              </a:tr>
              <a:tr h="4654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566411"/>
                  </a:ext>
                </a:extLst>
              </a:tr>
              <a:tr h="199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68.511.177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58.471.711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-10.039.466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46.093.905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508607"/>
                  </a:ext>
                </a:extLst>
              </a:tr>
              <a:tr h="15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25.505.013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-6.927.785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20.473.942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577586"/>
                  </a:ext>
                </a:extLst>
              </a:tr>
              <a:tr h="294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e Innovación Tecnológica Silvoagropecuaria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32.966.698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-3.111.681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25.619.963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652866"/>
                  </a:ext>
                </a:extLst>
              </a:tr>
              <a:tr h="189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ESTUDIOS Y POLÍTICAS AGRARIAS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9.625.904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-11.490.010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7.888.688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817435"/>
                  </a:ext>
                </a:extLst>
              </a:tr>
              <a:tr h="189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300.186.409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-4.513.223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228.050.846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522997"/>
                  </a:ext>
                </a:extLst>
              </a:tr>
              <a:tr h="15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138.863.267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136.423.260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-2.440.007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107.175.199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87066"/>
                  </a:ext>
                </a:extLst>
              </a:tr>
              <a:tr h="15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27.620.242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23.430.273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158702"/>
                  </a:ext>
                </a:extLst>
              </a:tr>
              <a:tr h="15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Inspecciones Exportaciones Silvoagropecuarias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22.794.180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18.671.228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484054"/>
                  </a:ext>
                </a:extLst>
              </a:tr>
              <a:tr h="15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14.927.951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11.478.226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427837"/>
                  </a:ext>
                </a:extLst>
              </a:tr>
              <a:tr h="15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Vigilancia y Control Silvoagrícola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32.654.182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-765.412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25.899.820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490869"/>
                  </a:ext>
                </a:extLst>
              </a:tr>
              <a:tr h="15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Controles Fronterizos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15.429.682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-2.080.357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11.676.986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847524"/>
                  </a:ext>
                </a:extLst>
              </a:tr>
              <a:tr h="303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y Conservación de Recursos Naturales Renovables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15.731.319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-46.073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10.830.269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22109"/>
                  </a:ext>
                </a:extLst>
              </a:tr>
              <a:tr h="15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7.265.704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-95.377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5.188.397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743600"/>
                  </a:ext>
                </a:extLst>
              </a:tr>
              <a:tr h="15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94.320.180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169.233.333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74.913.153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123.705.373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09291"/>
                  </a:ext>
                </a:extLst>
              </a:tr>
              <a:tr h="15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23.904.472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3.230.164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19.485.953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944554"/>
                  </a:ext>
                </a:extLst>
              </a:tr>
              <a:tr h="15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Manejo del Fuego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99.720.332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68.166.133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70.714.896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482544"/>
                  </a:ext>
                </a:extLst>
              </a:tr>
              <a:tr h="15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19.595.721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1.247.148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195752"/>
                  </a:ext>
                </a:extLst>
              </a:tr>
              <a:tr h="15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24.664.243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2.405.324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18.460.965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277368"/>
                  </a:ext>
                </a:extLst>
              </a:tr>
              <a:tr h="15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Arborización Urbana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-135.616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241196"/>
                  </a:ext>
                </a:extLst>
              </a:tr>
              <a:tr h="189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79.510.097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-928.786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61.551.862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684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3100" y="6291048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7518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762296"/>
            <a:ext cx="82817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374FEF4-FCB2-4D98-885D-33ABEDB233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305056"/>
              </p:ext>
            </p:extLst>
          </p:nvPr>
        </p:nvGraphicFramePr>
        <p:xfrm>
          <a:off x="467542" y="1825627"/>
          <a:ext cx="8281780" cy="4351329"/>
        </p:xfrm>
        <a:graphic>
          <a:graphicData uri="http://schemas.openxmlformats.org/drawingml/2006/table">
            <a:tbl>
              <a:tblPr/>
              <a:tblGrid>
                <a:gridCol w="829726">
                  <a:extLst>
                    <a:ext uri="{9D8B030D-6E8A-4147-A177-3AD203B41FA5}">
                      <a16:colId xmlns:a16="http://schemas.microsoft.com/office/drawing/2014/main" val="579956397"/>
                    </a:ext>
                  </a:extLst>
                </a:gridCol>
                <a:gridCol w="306503">
                  <a:extLst>
                    <a:ext uri="{9D8B030D-6E8A-4147-A177-3AD203B41FA5}">
                      <a16:colId xmlns:a16="http://schemas.microsoft.com/office/drawing/2014/main" val="1042925833"/>
                    </a:ext>
                  </a:extLst>
                </a:gridCol>
                <a:gridCol w="306503">
                  <a:extLst>
                    <a:ext uri="{9D8B030D-6E8A-4147-A177-3AD203B41FA5}">
                      <a16:colId xmlns:a16="http://schemas.microsoft.com/office/drawing/2014/main" val="1026061799"/>
                    </a:ext>
                  </a:extLst>
                </a:gridCol>
                <a:gridCol w="2777106">
                  <a:extLst>
                    <a:ext uri="{9D8B030D-6E8A-4147-A177-3AD203B41FA5}">
                      <a16:colId xmlns:a16="http://schemas.microsoft.com/office/drawing/2014/main" val="501310785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3865213343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191320306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4181904202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455394491"/>
                    </a:ext>
                  </a:extLst>
                </a:gridCol>
                <a:gridCol w="743038">
                  <a:extLst>
                    <a:ext uri="{9D8B030D-6E8A-4147-A177-3AD203B41FA5}">
                      <a16:colId xmlns:a16="http://schemas.microsoft.com/office/drawing/2014/main" val="3175159980"/>
                    </a:ext>
                  </a:extLst>
                </a:gridCol>
              </a:tblGrid>
              <a:tr h="1301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92581"/>
                  </a:ext>
                </a:extLst>
              </a:tr>
              <a:tr h="3985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66615"/>
                  </a:ext>
                </a:extLst>
              </a:tr>
              <a:tr h="170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25.505.013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-6.927.785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20.473.942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303316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6.418.476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6.518.516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100.040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5.239.481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834272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1.128.855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976.912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-151.943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671.679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190895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29.725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29.715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29.725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367445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29.725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29.715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29.725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939723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24.629.156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16.491.428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-8.137.728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13.119.907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650009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1.300.138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957.157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-342.981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749.627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967564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Comunicaciones del Agro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635.936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598.912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-37.024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492.854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39809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Agrícolas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245747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Educación Agrícola y Rural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305.957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-305.957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554862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Agroclimática Nacional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304.384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304.384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202.922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692339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 Lechero S.A.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669886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Cinco al Día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36.914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36.914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36.914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735012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20.010.901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12.948.077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-7.062.824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9.984.262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848585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- PROCHILE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9.218.234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5.764.405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-3.453.829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5.434.256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400189"/>
                  </a:ext>
                </a:extLst>
              </a:tr>
              <a:tr h="260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Fomento Productivo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4.400.766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2.200.766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-2.200.000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1.615.759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61845"/>
                  </a:ext>
                </a:extLst>
              </a:tr>
              <a:tr h="260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Seguro Agrícola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6.391.901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4.982.906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-1.408.995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2.934.247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697682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1.261.788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1.021.683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-240.105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851.517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903575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para la Inocuidad Alimentaria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727.669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627.649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-100.020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511.517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283835"/>
                  </a:ext>
                </a:extLst>
              </a:tr>
              <a:tr h="260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Comercialización de Pequeños Productores de Trigo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534.119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394.034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340.000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915957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2.056.329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1.564.511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-491.818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1.534.501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758447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Latinoamericano de Arroces para Riego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13.562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13.562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430591"/>
                  </a:ext>
                </a:extLst>
              </a:tr>
              <a:tr h="260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de las Naciones Unidas para la Alimentación y la Agricultura - FAO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1.756.400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1.264.582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-491.818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1.264.582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000512"/>
                  </a:ext>
                </a:extLst>
              </a:tr>
              <a:tr h="268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para la Agricultura - IICA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286.367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286.367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256.357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206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93224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              …..2 de 2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798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1527" y="3878727"/>
            <a:ext cx="8260592" cy="393154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AEA2718-329C-483B-9895-F4603EDF9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684345"/>
              </p:ext>
            </p:extLst>
          </p:nvPr>
        </p:nvGraphicFramePr>
        <p:xfrm>
          <a:off x="561321" y="2029967"/>
          <a:ext cx="8210798" cy="1834606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543844562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128024167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3958139806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89880875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186920961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4177539529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4108381042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411187813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3810581526"/>
                    </a:ext>
                  </a:extLst>
                </a:gridCol>
              </a:tblGrid>
              <a:tr h="1528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114339"/>
                  </a:ext>
                </a:extLst>
              </a:tr>
              <a:tr h="3057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489250"/>
                  </a:ext>
                </a:extLst>
              </a:tr>
              <a:tr h="152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1.443.354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704746"/>
                  </a:ext>
                </a:extLst>
              </a:tr>
              <a:tr h="152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1.443.354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459494"/>
                  </a:ext>
                </a:extLst>
              </a:tr>
              <a:tr h="152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256.301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-121.256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647851"/>
                  </a:ext>
                </a:extLst>
              </a:tr>
              <a:tr h="152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527267"/>
                  </a:ext>
                </a:extLst>
              </a:tr>
              <a:tr h="152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247156"/>
                  </a:ext>
                </a:extLst>
              </a:tr>
              <a:tr h="152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-67.455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815759"/>
                  </a:ext>
                </a:extLst>
              </a:tr>
              <a:tr h="152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162.645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-45.507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682355"/>
                  </a:ext>
                </a:extLst>
              </a:tr>
              <a:tr h="152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1.335.230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1.335.230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1.326.613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441842"/>
                  </a:ext>
                </a:extLst>
              </a:tr>
              <a:tr h="152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1.335.230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1.335.230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1.326.613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183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3744" y="1602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95537" y="638980"/>
            <a:ext cx="82895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710750"/>
              </p:ext>
            </p:extLst>
          </p:nvPr>
        </p:nvGraphicFramePr>
        <p:xfrm>
          <a:off x="474239" y="2204867"/>
          <a:ext cx="8210797" cy="3500664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075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8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4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32.966.698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-3.111.681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25.619.963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32.396.585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-3.681.794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25.126.488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32.396.585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-3.681.794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25.126.488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Investigaciones Agropecuarias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18.352.799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17.102.799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14.511.748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para la Innovación Agraria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9.446.206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7.734.153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-1.712.053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4.363.978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Forestal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4.552.856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4.257.112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-295.744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3.457.916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3.542.944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3.212.243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-330.701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2.707.846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Investigación para la Competitividad Agroalimentaria y Forestal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183.574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-93.296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3973</TotalTime>
  <Words>6216</Words>
  <Application>Microsoft Office PowerPoint</Application>
  <PresentationFormat>Presentación en pantalla (4:3)</PresentationFormat>
  <Paragraphs>3331</Paragraphs>
  <Slides>25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Calibri</vt:lpstr>
      <vt:lpstr>1_Tema de Office</vt:lpstr>
      <vt:lpstr>Tema de Office</vt:lpstr>
      <vt:lpstr>EJECUCIÓN PRESUPUESTARIA DE GASTOS ACUMULADA AL MES DE OCTUBRE DE 2020 PARTIDA 13: MINISTERIO DE AGRICULTURA</vt:lpstr>
      <vt:lpstr>COMPORTAMIENTO DE LA EJECUCIÓN ACUMULADA DE GASTOS A OCTUBRE DE 2020  PARTIDA 13 MINISTERIO DE AGRICULTURA</vt:lpstr>
      <vt:lpstr>COMPORTAMIENTO DE LA EJECUCIÓN ACUMULADA DE GASTOS A OCTUBRE DE 2020  PARTIDA 13 MINISTERIO DE AGRICULTURA</vt:lpstr>
      <vt:lpstr>COMPORTAMIENTO DE LA EJECUCIÓN ACUMULADA DE GASTOS A OCTUBRE DE 2020  PARTIDA 13 MINISTERIO DE AGRICULTURA</vt:lpstr>
      <vt:lpstr>EJECUCIÓN ACUMULADA DE GASTOS A OCTUBRE DE 2019  PARTIDA 13 MINISTERIO DE AGRICULTURA</vt:lpstr>
      <vt:lpstr>EJECUCIÓN ACUMULADA DE GASTOS A OCTUBRE DE 2020  PARTIDA 13 MINISTERIO DE AGRICULTURA RESUMEN POR CAPÍTULOS</vt:lpstr>
      <vt:lpstr>EJECUCIÓN ACUMULADA DE GASTOS A OCTUBRE DE 2020  PARTIDA 13. CAPÍTULO 01. PROGRAMA 01:  SUBSECRETARÍA DE AGRICULTURA</vt:lpstr>
      <vt:lpstr>EJECUCIÓN ACUMULADA DE GASTOS A OCTUBRE DE 2020  PARTIDA 13. CAPÍTULO 01. PROGRAMA 01:  SUBSECRETARÍA DE AGRICULTURA</vt:lpstr>
      <vt:lpstr>EJECUCIÓN ACUMULADA DE GASTOS A OCTUBRE DE 2020  PARTIDA 13. CAPÍTULO 01. PROGRAMA 02:  INVESTIGACIÓN E INNOVACIÓN TECNOLÓGICA SILVOAGROPECUARIA</vt:lpstr>
      <vt:lpstr>EJECUCIÓN ACUMULADA DE GASTOS A OCTUBRE DE 2020  PARTIDA 13. CAPÍTULO 02. PROGRAMA 01:  OFICINA DE ESTUDIOS Y POLÍTICAS AGRARIAS</vt:lpstr>
      <vt:lpstr>EJECUCIÓN ACUMULADA DE GASTOS A OCTUBRE DE 2020  PARTIDA 13. CAPÍTULO 03. PROGRAMA 01:  INSTITUTO DE DESARROLLO AGROPECUARIO</vt:lpstr>
      <vt:lpstr>EJECUCIÓN ACUMULADA DE GASTOS A OCTUBRE DE 2020  PARTIDA 13. CAPÍTULO 03. PROGRAMA 01:  INSTITUTO DE DESARROLLO AGROPECUARIO</vt:lpstr>
      <vt:lpstr>EJECUCIÓN ACUMULADA DE GASTOS A OCTUBRE DE 2020  PARTIDA 13. CAPÍTULO 04. PROGRAMA 01:  SERVICIO AGRÍCOLA Y GANADERO</vt:lpstr>
      <vt:lpstr>EJECUCIÓN ACUMULADA DE GASTOS A OCTUBRE DE 2020  PARTIDA 13. CAPÍTULO 04. PROGRAMA 04:  INSPECCIONES EXPORTACIONES SILVOAGROPECUARIAS</vt:lpstr>
      <vt:lpstr>EJECUCIÓN ACUMULADA DE GASTOS A OCTUBRE DE 2020  PARTIDA 13. CAPÍTULO 04. PROGRAMA 05:  PROGRAMA DESARROLLO GANADERO</vt:lpstr>
      <vt:lpstr>EJECUCIÓN ACUMULADA DE GASTOS A OCTUBRE DE 2020  PARTIDA 13. CAPÍTULO 04. PROGRAMA 06:  VIGILANCIA Y CONTROL SILVOAGRÍCOLA</vt:lpstr>
      <vt:lpstr>EJECUCIÓN ACUMULADA DE GASTOS A OCTUBRE DE 2020  PARTIDA 13. CAPÍTULO 04. PROGRAMA 07:  PROGRAMA DE CONTROLES FRONTERIZOS</vt:lpstr>
      <vt:lpstr>EJECUCIÓN ACUMULADA DE GASTOS A OCTUBRE DE 2020  PARTIDA 13. CAPÍTULO 04. PROGRAMA 08:  PROGRAMA GESTIÓN Y CONSERVACIÓN DE RECURSOS NATURALES RENOVABLES</vt:lpstr>
      <vt:lpstr>EJECUCIÓN ACUMULADA DE GASTOS A OCTUBRE DE 2020  PARTIDA 13. CAPÍTULO 04. PROGRAMA 09:  LABORATORIOS</vt:lpstr>
      <vt:lpstr>EJECUCIÓN ACUMULADA DE GASTOS A OCTUBRE DE 2020  PARTIDA 13. CAPÍTULO 05. PROGRAMA 01:  CORPORACIÓN NACIONAL FORESTAL</vt:lpstr>
      <vt:lpstr>EJECUCIÓN ACUMULADA DE GASTOS A OCTUBRE DE 2020  PARTIDA 13. CAPÍTULO 05. PROGRAMA 03:  PROGRAMA DE MANEJO DEL FUEGO</vt:lpstr>
      <vt:lpstr>EJECUCIÓN ACUMULADA DE GASTOS A OCTUBRE DE 2020  PARTIDA 13. CAPÍTULO 05. PROGRAMA 04:  ÁREAS SILVESTRES PROTEGIDAS</vt:lpstr>
      <vt:lpstr>EJECUCIÓN ACUMULADA DE GASTOS A OCTUBRE DE 2020  PARTIDA 13. CAPÍTULO 05. PROGRAMA 05:  GESTIÓN FORESTAL</vt:lpstr>
      <vt:lpstr>EJECUCIÓN ACUMULADA DE GASTOS A OCTUBRE DE 2020  PARTIDA 13. CAPÍTULO 05. PROGRAMA 06:  PROGRAMA  DE ARBORIZACIÓN URBANA</vt:lpstr>
      <vt:lpstr>EJECUCIÓN ACUMULADA DE GASTOS A OCTUBRE DE 2020  PARTIDA 13. CAPÍTULO 06. PROGRAMA 01:  COMISIÓN NACIONAL DE RIEGO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322</cp:revision>
  <cp:lastPrinted>2019-06-03T14:10:49Z</cp:lastPrinted>
  <dcterms:created xsi:type="dcterms:W3CDTF">2016-06-23T13:38:47Z</dcterms:created>
  <dcterms:modified xsi:type="dcterms:W3CDTF">2020-12-28T14:45:12Z</dcterms:modified>
</cp:coreProperties>
</file>