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1200" b="1" i="0" u="none" strike="noStrike" kern="1200" baseline="0" dirty="0" err="1" smtClean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Distribución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Presupuesto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Inicial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por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Subtítulos</a:t>
            </a:r>
            <a:r>
              <a:rPr lang="en-US" sz="1200" b="1" i="0" u="none" strike="noStrike" kern="1200" baseline="0" dirty="0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  de </a:t>
            </a:r>
            <a:r>
              <a:rPr lang="en-US" sz="1200" b="1" i="0" u="none" strike="noStrike" kern="1200" baseline="0" dirty="0" err="1">
                <a:solidFill>
                  <a:prstClr val="black">
                    <a:lumMod val="65000"/>
                    <a:lumOff val="35000"/>
                  </a:prstClr>
                </a:solidFill>
                <a:effectLst/>
                <a:latin typeface="+mn-lt"/>
                <a:ea typeface="+mn-ea"/>
                <a:cs typeface="+mn-cs"/>
              </a:rPr>
              <a:t>Gasto</a:t>
            </a:r>
            <a:endParaRPr lang="en-US" sz="1200" b="1" i="0" u="none" strike="noStrike" kern="1200" baseline="0" dirty="0">
              <a:solidFill>
                <a:prstClr val="black">
                  <a:lumMod val="65000"/>
                  <a:lumOff val="35000"/>
                </a:prstClr>
              </a:solidFill>
              <a:effectLst/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14409303502623996"/>
          <c:y val="3.80404355943021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6323528165575004E-2"/>
          <c:y val="0.18341926654614132"/>
          <c:w val="0.74893014613931352"/>
          <c:h val="0.4700381775762289"/>
        </c:manualLayout>
      </c:layout>
      <c:pie3DChart>
        <c:varyColors val="1"/>
        <c:ser>
          <c:idx val="0"/>
          <c:order val="0"/>
          <c:tx>
            <c:strRef>
              <c:f>'[17.xlsx]Partida 17'!$D$58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'[17.xlsx]Partida 17'!$C$59:$C$62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'[17.xlsx]Partida 17'!$D$59:$D$62</c:f>
              <c:numCache>
                <c:formatCode>#,##0</c:formatCode>
                <c:ptCount val="4"/>
                <c:pt idx="0">
                  <c:v>24352757</c:v>
                </c:pt>
                <c:pt idx="1">
                  <c:v>7126252</c:v>
                </c:pt>
                <c:pt idx="2">
                  <c:v>16512039</c:v>
                </c:pt>
                <c:pt idx="3">
                  <c:v>1450741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444756138206867"/>
          <c:y val="0.69019151128801781"/>
          <c:w val="0.35525556082994147"/>
          <c:h val="0.242313114634772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16650477867527952"/>
          <c:y val="9.535108717525045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'[17.xlsx]Partida 17'!$L$58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6.3066794190704345E-3"/>
                  <c:y val="4.16729409349236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B5-4444-89E3-08DEE7018230}"/>
                </c:ext>
              </c:extLst>
            </c:dLbl>
            <c:dLbl>
              <c:idx val="1"/>
              <c:layout>
                <c:manualLayout>
                  <c:x val="1.2613358838140753E-2"/>
                  <c:y val="1.45419611715149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B5-4444-89E3-08DEE7018230}"/>
                </c:ext>
              </c:extLst>
            </c:dLbl>
            <c:dLbl>
              <c:idx val="2"/>
              <c:layout>
                <c:manualLayout>
                  <c:x val="-9.4600191286056089E-3"/>
                  <c:y val="4.16729409349232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B5-4444-89E3-08DEE70182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'[17.xlsx]Partida 17'!$K$59:$K$61</c:f>
              <c:strCache>
                <c:ptCount val="3"/>
                <c:pt idx="0">
                  <c:v>SEC. Y ADM. GRAL</c:v>
                </c:pt>
                <c:pt idx="1">
                  <c:v>COCHILCO</c:v>
                </c:pt>
                <c:pt idx="2">
                  <c:v>SER. NAC. DE GEO. Y MIN.</c:v>
                </c:pt>
              </c:strCache>
            </c:strRef>
          </c:cat>
          <c:val>
            <c:numRef>
              <c:f>'[17.xlsx]Partida 17'!$L$59:$L$61</c:f>
              <c:numCache>
                <c:formatCode>#,##0</c:formatCode>
                <c:ptCount val="3"/>
                <c:pt idx="0">
                  <c:v>15448832</c:v>
                </c:pt>
                <c:pt idx="1">
                  <c:v>5340044</c:v>
                </c:pt>
                <c:pt idx="2">
                  <c:v>28885108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09331672"/>
        <c:axId val="409330104"/>
      </c:barChart>
      <c:catAx>
        <c:axId val="409331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09330104"/>
        <c:crosses val="autoZero"/>
        <c:auto val="1"/>
        <c:lblAlgn val="ctr"/>
        <c:lblOffset val="100"/>
        <c:noMultiLvlLbl val="0"/>
      </c:catAx>
      <c:valAx>
        <c:axId val="40933010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09331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% Ejecución Mensual 2018-2019-2020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17'!$C$27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-4.8879833931726423E-3"/>
                  <c:y val="9.5207851484147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D7D-4FD4-B241-D242E23919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17'!$D$27:$P$27</c:f>
              <c:numCache>
                <c:formatCode>0.0%</c:formatCode>
                <c:ptCount val="13"/>
                <c:pt idx="0">
                  <c:v>9.2351552571117004E-2</c:v>
                </c:pt>
                <c:pt idx="1">
                  <c:v>5.3160478386391895E-2</c:v>
                </c:pt>
                <c:pt idx="2">
                  <c:v>8.1144682528944204E-2</c:v>
                </c:pt>
                <c:pt idx="3">
                  <c:v>0.152430451134484</c:v>
                </c:pt>
                <c:pt idx="4">
                  <c:v>-6.4376318909534802E-5</c:v>
                </c:pt>
                <c:pt idx="5">
                  <c:v>7.6446520607736129E-2</c:v>
                </c:pt>
                <c:pt idx="6">
                  <c:v>0.10658946644540759</c:v>
                </c:pt>
                <c:pt idx="7">
                  <c:v>6.1076786007794086E-2</c:v>
                </c:pt>
                <c:pt idx="8">
                  <c:v>7.8809967545149656E-2</c:v>
                </c:pt>
                <c:pt idx="9">
                  <c:v>0.10486097776175277</c:v>
                </c:pt>
                <c:pt idx="10">
                  <c:v>6.1937836437948299E-2</c:v>
                </c:pt>
                <c:pt idx="11">
                  <c:v>0.13530479219754493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7D-4FD4-B241-D242E2391940}"/>
            </c:ext>
          </c:extLst>
        </c:ser>
        <c:ser>
          <c:idx val="1"/>
          <c:order val="1"/>
          <c:tx>
            <c:strRef>
              <c:f>'Partida 17'!$C$28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D7D-4FD4-B241-D242E23919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17'!$D$28:$O$28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4.6722886442805762E-2</c:v>
                </c:pt>
                <c:pt idx="2">
                  <c:v>8.0788699446576295E-2</c:v>
                </c:pt>
                <c:pt idx="3">
                  <c:v>0.10706124250791542</c:v>
                </c:pt>
                <c:pt idx="4">
                  <c:v>5.2963856100835677E-2</c:v>
                </c:pt>
                <c:pt idx="5">
                  <c:v>8.4901031546769812E-2</c:v>
                </c:pt>
                <c:pt idx="6">
                  <c:v>9.8633025253322029E-2</c:v>
                </c:pt>
                <c:pt idx="7">
                  <c:v>5.3194739571472506E-2</c:v>
                </c:pt>
                <c:pt idx="8">
                  <c:v>8.0650999280387436E-2</c:v>
                </c:pt>
                <c:pt idx="9">
                  <c:v>0.10933483108861181</c:v>
                </c:pt>
                <c:pt idx="10">
                  <c:v>7.7354794048851358E-2</c:v>
                </c:pt>
                <c:pt idx="11">
                  <c:v>0.1313580914815726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D7D-4FD4-B241-D242E2391940}"/>
            </c:ext>
          </c:extLst>
        </c:ser>
        <c:ser>
          <c:idx val="2"/>
          <c:order val="2"/>
          <c:tx>
            <c:strRef>
              <c:f>'Partida 17'!$C$29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17'!$D$26:$O$26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17'!$D$29:$M$29</c:f>
              <c:numCache>
                <c:formatCode>0.0%</c:formatCode>
                <c:ptCount val="10"/>
                <c:pt idx="0">
                  <c:v>4.6279738705878717E-2</c:v>
                </c:pt>
                <c:pt idx="1">
                  <c:v>5.1316318819927952E-2</c:v>
                </c:pt>
                <c:pt idx="2">
                  <c:v>8.4960769712486825E-2</c:v>
                </c:pt>
                <c:pt idx="3">
                  <c:v>7.9705586498226941E-2</c:v>
                </c:pt>
                <c:pt idx="4">
                  <c:v>0.15907857250553428</c:v>
                </c:pt>
                <c:pt idx="5">
                  <c:v>0.1127698465417401</c:v>
                </c:pt>
                <c:pt idx="6">
                  <c:v>7.7519777246331967E-2</c:v>
                </c:pt>
                <c:pt idx="7">
                  <c:v>6.8168580544463911E-2</c:v>
                </c:pt>
                <c:pt idx="8">
                  <c:v>8.6289316828959836E-2</c:v>
                </c:pt>
                <c:pt idx="9">
                  <c:v>5.3690442348120121E-2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D7D-4FD4-B241-D242E23919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2821056"/>
        <c:axId val="432823408"/>
      </c:barChart>
      <c:catAx>
        <c:axId val="43282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2823408"/>
        <c:crosses val="autoZero"/>
        <c:auto val="1"/>
        <c:lblAlgn val="ctr"/>
        <c:lblOffset val="100"/>
        <c:noMultiLvlLbl val="0"/>
      </c:catAx>
      <c:valAx>
        <c:axId val="432823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282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 2018 - 2019 -2020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17'!$C$20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17'!$D$19:$O$19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17'!$D$20:$O$20</c:f>
              <c:numCache>
                <c:formatCode>0.0%</c:formatCode>
                <c:ptCount val="12"/>
                <c:pt idx="0">
                  <c:v>9.2351552571117004E-2</c:v>
                </c:pt>
                <c:pt idx="1">
                  <c:v>0.14487213106501362</c:v>
                </c:pt>
                <c:pt idx="2">
                  <c:v>0.22022634992342635</c:v>
                </c:pt>
                <c:pt idx="3">
                  <c:v>0.37265680105791038</c:v>
                </c:pt>
                <c:pt idx="4">
                  <c:v>0.36527651140290585</c:v>
                </c:pt>
                <c:pt idx="5">
                  <c:v>0.44172303201064195</c:v>
                </c:pt>
                <c:pt idx="6">
                  <c:v>0.55533962744311827</c:v>
                </c:pt>
                <c:pt idx="7">
                  <c:v>0.61641641345091236</c:v>
                </c:pt>
                <c:pt idx="8">
                  <c:v>0.69522638099606204</c:v>
                </c:pt>
                <c:pt idx="9">
                  <c:v>0.80008735875781478</c:v>
                </c:pt>
                <c:pt idx="10">
                  <c:v>0.86167905148134971</c:v>
                </c:pt>
                <c:pt idx="11">
                  <c:v>0.97253837123986331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670-46B7-A29E-E6CA420A901B}"/>
            </c:ext>
          </c:extLst>
        </c:ser>
        <c:ser>
          <c:idx val="2"/>
          <c:order val="1"/>
          <c:tx>
            <c:strRef>
              <c:f>'Partida 17'!$C$21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'Partida 17'!$D$19:$O$19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17'!$D$21:$O$21</c:f>
              <c:numCache>
                <c:formatCode>0.0%</c:formatCode>
                <c:ptCount val="12"/>
                <c:pt idx="0">
                  <c:v>8.1199275365686191E-2</c:v>
                </c:pt>
                <c:pt idx="1">
                  <c:v>0.12792216180849195</c:v>
                </c:pt>
                <c:pt idx="2">
                  <c:v>0.20811060457261907</c:v>
                </c:pt>
                <c:pt idx="3">
                  <c:v>0.31517184708053447</c:v>
                </c:pt>
                <c:pt idx="4">
                  <c:v>0.36747166203687814</c:v>
                </c:pt>
                <c:pt idx="5">
                  <c:v>0.44107703673653409</c:v>
                </c:pt>
                <c:pt idx="6">
                  <c:v>0.52622528566459892</c:v>
                </c:pt>
                <c:pt idx="7">
                  <c:v>0.57942002523607139</c:v>
                </c:pt>
                <c:pt idx="8">
                  <c:v>0.66007102451645883</c:v>
                </c:pt>
                <c:pt idx="9">
                  <c:v>0.76940585560507058</c:v>
                </c:pt>
                <c:pt idx="10">
                  <c:v>0.84676064965392195</c:v>
                </c:pt>
                <c:pt idx="11">
                  <c:v>0.97535974099589673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70-46B7-A29E-E6CA420A901B}"/>
            </c:ext>
          </c:extLst>
        </c:ser>
        <c:ser>
          <c:idx val="1"/>
          <c:order val="2"/>
          <c:tx>
            <c:strRef>
              <c:f>'Partida 17'!$C$22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4887658513889993E-2"/>
                  <c:y val="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670-46B7-A29E-E6CA420A901B}"/>
                </c:ext>
              </c:extLst>
            </c:dLbl>
            <c:dLbl>
              <c:idx val="1"/>
              <c:layout>
                <c:manualLayout>
                  <c:x val="-2.4887658513889976E-2"/>
                  <c:y val="1.8001795076636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70-46B7-A29E-E6CA420A901B}"/>
                </c:ext>
              </c:extLst>
            </c:dLbl>
            <c:dLbl>
              <c:idx val="2"/>
              <c:layout>
                <c:manualLayout>
                  <c:x val="-4.5627373942131622E-2"/>
                  <c:y val="2.5202513107291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70-46B7-A29E-E6CA420A901B}"/>
                </c:ext>
              </c:extLst>
            </c:dLbl>
            <c:dLbl>
              <c:idx val="3"/>
              <c:layout>
                <c:manualLayout>
                  <c:x val="-3.9405459313659165E-2"/>
                  <c:y val="3.6003590153273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70-46B7-A29E-E6CA420A901B}"/>
                </c:ext>
              </c:extLst>
            </c:dLbl>
            <c:dLbl>
              <c:idx val="4"/>
              <c:layout>
                <c:manualLayout>
                  <c:x val="-3.7331487770834962E-2"/>
                  <c:y val="4.3204308183927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670-46B7-A29E-E6CA420A901B}"/>
                </c:ext>
              </c:extLst>
            </c:dLbl>
            <c:dLbl>
              <c:idx val="5"/>
              <c:layout>
                <c:manualLayout>
                  <c:x val="-5.1849288570604113E-2"/>
                  <c:y val="4.6804667199255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670-46B7-A29E-E6CA420A901B}"/>
                </c:ext>
              </c:extLst>
            </c:dLbl>
            <c:dLbl>
              <c:idx val="6"/>
              <c:layout>
                <c:manualLayout>
                  <c:x val="-5.8071203199076687E-2"/>
                  <c:y val="2.8802872122618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670-46B7-A29E-E6CA420A901B}"/>
                </c:ext>
              </c:extLst>
            </c:dLbl>
            <c:dLbl>
              <c:idx val="7"/>
              <c:layout>
                <c:manualLayout>
                  <c:x val="-3.7331487770834962E-2"/>
                  <c:y val="2.52025131072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670-46B7-A29E-E6CA420A901B}"/>
                </c:ext>
              </c:extLst>
            </c:dLbl>
            <c:dLbl>
              <c:idx val="8"/>
              <c:layout>
                <c:manualLayout>
                  <c:x val="-3.7331487770834962E-2"/>
                  <c:y val="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670-46B7-A29E-E6CA420A901B}"/>
                </c:ext>
              </c:extLst>
            </c:dLbl>
            <c:dLbl>
              <c:idx val="9"/>
              <c:layout>
                <c:manualLayout>
                  <c:x val="-2.6961630056714293E-2"/>
                  <c:y val="-1.4401436061309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670-46B7-A29E-E6CA420A90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17'!$D$19:$O$19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17'!$D$22:$M$22</c:f>
              <c:numCache>
                <c:formatCode>0.0%</c:formatCode>
                <c:ptCount val="10"/>
                <c:pt idx="0">
                  <c:v>4.6279738705878717E-2</c:v>
                </c:pt>
                <c:pt idx="1">
                  <c:v>9.7596057525806662E-2</c:v>
                </c:pt>
                <c:pt idx="2">
                  <c:v>0.1824392599855692</c:v>
                </c:pt>
                <c:pt idx="3">
                  <c:v>0.2621434782150609</c:v>
                </c:pt>
                <c:pt idx="4">
                  <c:v>0.4259799415263999</c:v>
                </c:pt>
                <c:pt idx="5">
                  <c:v>0.56248501040154131</c:v>
                </c:pt>
                <c:pt idx="6">
                  <c:v>0.6400047754911834</c:v>
                </c:pt>
                <c:pt idx="7">
                  <c:v>0.70817335603564724</c:v>
                </c:pt>
                <c:pt idx="8">
                  <c:v>0.77307840453530929</c:v>
                </c:pt>
                <c:pt idx="9">
                  <c:v>0.82369587880686501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9670-46B7-A29E-E6CA420A90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9703912"/>
        <c:axId val="329705480"/>
      </c:lineChart>
      <c:catAx>
        <c:axId val="329703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9705480"/>
        <c:crosses val="autoZero"/>
        <c:auto val="1"/>
        <c:lblAlgn val="ctr"/>
        <c:lblOffset val="100"/>
        <c:noMultiLvlLbl val="0"/>
      </c:catAx>
      <c:valAx>
        <c:axId val="3297054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970391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28-12-2020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OCTUBRE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17: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MINERÍA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425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6002" y="764077"/>
            <a:ext cx="821079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NACIONAL DE GEOLOGÍA Y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50425" y="5669688"/>
            <a:ext cx="8236370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3BCFEDD-D763-4EBA-B1C0-1E072C07B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2378188"/>
              </p:ext>
            </p:extLst>
          </p:nvPr>
        </p:nvGraphicFramePr>
        <p:xfrm>
          <a:off x="476002" y="1978254"/>
          <a:ext cx="8210793" cy="3682998"/>
        </p:xfrm>
        <a:graphic>
          <a:graphicData uri="http://schemas.openxmlformats.org/drawingml/2006/table">
            <a:tbl>
              <a:tblPr/>
              <a:tblGrid>
                <a:gridCol w="822614">
                  <a:extLst>
                    <a:ext uri="{9D8B030D-6E8A-4147-A177-3AD203B41FA5}">
                      <a16:colId xmlns:a16="http://schemas.microsoft.com/office/drawing/2014/main" val="4167467838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1315340673"/>
                    </a:ext>
                  </a:extLst>
                </a:gridCol>
                <a:gridCol w="303876">
                  <a:extLst>
                    <a:ext uri="{9D8B030D-6E8A-4147-A177-3AD203B41FA5}">
                      <a16:colId xmlns:a16="http://schemas.microsoft.com/office/drawing/2014/main" val="2681998629"/>
                    </a:ext>
                  </a:extLst>
                </a:gridCol>
                <a:gridCol w="2753302">
                  <a:extLst>
                    <a:ext uri="{9D8B030D-6E8A-4147-A177-3AD203B41FA5}">
                      <a16:colId xmlns:a16="http://schemas.microsoft.com/office/drawing/2014/main" val="3685467117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3114019369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126787396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1573187031"/>
                    </a:ext>
                  </a:extLst>
                </a:gridCol>
                <a:gridCol w="822614">
                  <a:extLst>
                    <a:ext uri="{9D8B030D-6E8A-4147-A177-3AD203B41FA5}">
                      <a16:colId xmlns:a16="http://schemas.microsoft.com/office/drawing/2014/main" val="204573888"/>
                    </a:ext>
                  </a:extLst>
                </a:gridCol>
                <a:gridCol w="736669">
                  <a:extLst>
                    <a:ext uri="{9D8B030D-6E8A-4147-A177-3AD203B41FA5}">
                      <a16:colId xmlns:a16="http://schemas.microsoft.com/office/drawing/2014/main" val="2174455482"/>
                    </a:ext>
                  </a:extLst>
                </a:gridCol>
              </a:tblGrid>
              <a:tr h="1507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496551"/>
                  </a:ext>
                </a:extLst>
              </a:tr>
              <a:tr h="46155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412787"/>
                  </a:ext>
                </a:extLst>
              </a:tr>
              <a:tr h="1978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15.530.088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-696.123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12.652.814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206786"/>
                  </a:ext>
                </a:extLst>
              </a:tr>
              <a:tr h="150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5.547.597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5.220.490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-327.107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4.583.179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035610"/>
                  </a:ext>
                </a:extLst>
              </a:tr>
              <a:tr h="150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1.728.394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1.602.862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1.098.713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727653"/>
                  </a:ext>
                </a:extLst>
              </a:tr>
              <a:tr h="150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8.153.724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-297.215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6.091.304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122125"/>
                  </a:ext>
                </a:extLst>
              </a:tr>
              <a:tr h="150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8.450.939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8.153.724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-297.215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6.091.304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048024"/>
                  </a:ext>
                </a:extLst>
              </a:tr>
              <a:tr h="150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Propiedad Minera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2.565.016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2.540.971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-24.045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1.867.908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260461"/>
                  </a:ext>
                </a:extLst>
              </a:tr>
              <a:tr h="150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Proyectos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2.600.636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2.471.155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-129.481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1.910.322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816020"/>
                  </a:ext>
                </a:extLst>
              </a:tr>
              <a:tr h="150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Geología Aplicada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1.882.020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1.755.992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-126.028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1.387.030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227277"/>
                  </a:ext>
                </a:extLst>
              </a:tr>
              <a:tr h="150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1.403.267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1.385.606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926.044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911473"/>
                  </a:ext>
                </a:extLst>
              </a:tr>
              <a:tr h="150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916.921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78075"/>
                  </a:ext>
                </a:extLst>
              </a:tr>
              <a:tr h="150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26.930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48252"/>
                  </a:ext>
                </a:extLst>
              </a:tr>
              <a:tr h="150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889.991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68347"/>
                  </a:ext>
                </a:extLst>
              </a:tr>
              <a:tr h="150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843170"/>
                  </a:ext>
                </a:extLst>
              </a:tr>
              <a:tr h="150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472.306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437.903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-34.403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355.148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0571127"/>
                  </a:ext>
                </a:extLst>
              </a:tr>
              <a:tr h="150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20.315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-6.094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357169"/>
                  </a:ext>
                </a:extLst>
              </a:tr>
              <a:tr h="150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939533"/>
                  </a:ext>
                </a:extLst>
              </a:tr>
              <a:tr h="150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79.247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79.247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67.111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538618"/>
                  </a:ext>
                </a:extLst>
              </a:tr>
              <a:tr h="150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365.049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339.049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285.953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517393"/>
                  </a:ext>
                </a:extLst>
              </a:tr>
              <a:tr h="1507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497.540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795285"/>
                  </a:ext>
                </a:extLst>
              </a:tr>
              <a:tr h="1601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497.540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325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2878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0870" y="663862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RED NACIONAL DE VIGILANCIA VOLCÁNICA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127887"/>
              </p:ext>
            </p:extLst>
          </p:nvPr>
        </p:nvGraphicFramePr>
        <p:xfrm>
          <a:off x="602879" y="2018265"/>
          <a:ext cx="8083923" cy="3066918"/>
        </p:xfrm>
        <a:graphic>
          <a:graphicData uri="http://schemas.openxmlformats.org/drawingml/2006/table">
            <a:tbl>
              <a:tblPr/>
              <a:tblGrid>
                <a:gridCol w="875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4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57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57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57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57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42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44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8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4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-370.696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2.492.526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2.124.848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2.058.561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1.547.157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1.213.225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1.167.792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-45.433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868.369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9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-258.234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8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5698" y="508492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9462" y="742715"/>
            <a:ext cx="81773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NACIONAL DE GEOLOGÍA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752813"/>
              </p:ext>
            </p:extLst>
          </p:nvPr>
        </p:nvGraphicFramePr>
        <p:xfrm>
          <a:off x="518863" y="2151240"/>
          <a:ext cx="8129377" cy="2645911"/>
        </p:xfrm>
        <a:graphic>
          <a:graphicData uri="http://schemas.openxmlformats.org/drawingml/2006/table">
            <a:tbl>
              <a:tblPr/>
              <a:tblGrid>
                <a:gridCol w="814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6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4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44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4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4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93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27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150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3.829.725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-448.532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3.217.675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3.032.259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2.989.282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-42.977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2.509.159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1.068.359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782.543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-285.816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420.894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177.639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-119.739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65.664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-65.664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111.975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-54.075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15.355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272.267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0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272.267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4" y="5373216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090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2647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03.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SEGURIDAD MINERA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495978"/>
              </p:ext>
            </p:extLst>
          </p:nvPr>
        </p:nvGraphicFramePr>
        <p:xfrm>
          <a:off x="518864" y="2080286"/>
          <a:ext cx="8167935" cy="2716870"/>
        </p:xfrm>
        <a:graphic>
          <a:graphicData uri="http://schemas.openxmlformats.org/drawingml/2006/table">
            <a:tbl>
              <a:tblPr/>
              <a:tblGrid>
                <a:gridCol w="81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8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83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8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218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19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3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4.688.126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-85.161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3.761.620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4.249.741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4.288.056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3.372.391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400.426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338.871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-61.555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269.361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61.199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-61.921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32.225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123.120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-123.120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1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116.091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F5B96EF4-D210-450E-9229-FF58BFC9CF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994537"/>
              </p:ext>
            </p:extLst>
          </p:nvPr>
        </p:nvGraphicFramePr>
        <p:xfrm>
          <a:off x="563553" y="1916832"/>
          <a:ext cx="388834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2D9FA7FC-368D-46C1-9480-6A13614D7F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164418"/>
              </p:ext>
            </p:extLst>
          </p:nvPr>
        </p:nvGraphicFramePr>
        <p:xfrm>
          <a:off x="4623127" y="1916832"/>
          <a:ext cx="4027476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CC7380C6-7E82-4D34-B39B-768B7DDE1F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404202"/>
              </p:ext>
            </p:extLst>
          </p:nvPr>
        </p:nvGraphicFramePr>
        <p:xfrm>
          <a:off x="467544" y="1772816"/>
          <a:ext cx="806489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3853225"/>
              </p:ext>
            </p:extLst>
          </p:nvPr>
        </p:nvGraphicFramePr>
        <p:xfrm>
          <a:off x="611561" y="2060848"/>
          <a:ext cx="7776864" cy="3533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67544" y="4721040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BD29AE12-FF8F-4348-B6C2-CF3DCCCBD1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150000"/>
              </p:ext>
            </p:extLst>
          </p:nvPr>
        </p:nvGraphicFramePr>
        <p:xfrm>
          <a:off x="606312" y="2053598"/>
          <a:ext cx="7638095" cy="2599534"/>
        </p:xfrm>
        <a:graphic>
          <a:graphicData uri="http://schemas.openxmlformats.org/drawingml/2006/table">
            <a:tbl>
              <a:tblPr/>
              <a:tblGrid>
                <a:gridCol w="890004">
                  <a:extLst>
                    <a:ext uri="{9D8B030D-6E8A-4147-A177-3AD203B41FA5}">
                      <a16:colId xmlns:a16="http://schemas.microsoft.com/office/drawing/2014/main" val="2172998645"/>
                    </a:ext>
                  </a:extLst>
                </a:gridCol>
                <a:gridCol w="2377773">
                  <a:extLst>
                    <a:ext uri="{9D8B030D-6E8A-4147-A177-3AD203B41FA5}">
                      <a16:colId xmlns:a16="http://schemas.microsoft.com/office/drawing/2014/main" val="1778300216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1602469336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960216392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2046118374"/>
                    </a:ext>
                  </a:extLst>
                </a:gridCol>
                <a:gridCol w="890004">
                  <a:extLst>
                    <a:ext uri="{9D8B030D-6E8A-4147-A177-3AD203B41FA5}">
                      <a16:colId xmlns:a16="http://schemas.microsoft.com/office/drawing/2014/main" val="885477995"/>
                    </a:ext>
                  </a:extLst>
                </a:gridCol>
                <a:gridCol w="810302">
                  <a:extLst>
                    <a:ext uri="{9D8B030D-6E8A-4147-A177-3AD203B41FA5}">
                      <a16:colId xmlns:a16="http://schemas.microsoft.com/office/drawing/2014/main" val="2790063618"/>
                    </a:ext>
                  </a:extLst>
                </a:gridCol>
              </a:tblGrid>
              <a:tr h="17187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197201"/>
                  </a:ext>
                </a:extLst>
              </a:tr>
              <a:tr h="52635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359981"/>
                  </a:ext>
                </a:extLst>
              </a:tr>
              <a:tr h="182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49.673.984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47.900.667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-1.773.317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39.455.582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138773"/>
                  </a:ext>
                </a:extLst>
              </a:tr>
              <a:tr h="171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24.352.757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23.671.313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-681.444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19.308.219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93455"/>
                  </a:ext>
                </a:extLst>
              </a:tr>
              <a:tr h="171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7.126.252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6.310.898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-815.354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3.978.340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123011"/>
                  </a:ext>
                </a:extLst>
              </a:tr>
              <a:tr h="171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768703"/>
                  </a:ext>
                </a:extLst>
              </a:tr>
              <a:tr h="171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16.512.039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16.214.824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-297.215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14.152.404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04723"/>
                  </a:ext>
                </a:extLst>
              </a:tr>
              <a:tr h="171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82.525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1.203.498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822310"/>
                  </a:ext>
                </a:extLst>
              </a:tr>
              <a:tr h="171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187066"/>
                  </a:ext>
                </a:extLst>
              </a:tr>
              <a:tr h="171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1.450.741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-716.191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442177"/>
                  </a:ext>
                </a:extLst>
              </a:tr>
              <a:tr h="171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326951"/>
                  </a:ext>
                </a:extLst>
              </a:tr>
              <a:tr h="171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1.531.531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901149"/>
                  </a:ext>
                </a:extLst>
              </a:tr>
              <a:tr h="1718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57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6500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17 MINISTERIO DE MINERÍA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5138971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4C42E64-640B-4B92-AFEC-93B5C7963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558436"/>
              </p:ext>
            </p:extLst>
          </p:nvPr>
        </p:nvGraphicFramePr>
        <p:xfrm>
          <a:off x="585598" y="2101038"/>
          <a:ext cx="7650047" cy="2192056"/>
        </p:xfrm>
        <a:graphic>
          <a:graphicData uri="http://schemas.openxmlformats.org/drawingml/2006/table">
            <a:tbl>
              <a:tblPr/>
              <a:tblGrid>
                <a:gridCol w="317561">
                  <a:extLst>
                    <a:ext uri="{9D8B030D-6E8A-4147-A177-3AD203B41FA5}">
                      <a16:colId xmlns:a16="http://schemas.microsoft.com/office/drawing/2014/main" val="2980922116"/>
                    </a:ext>
                  </a:extLst>
                </a:gridCol>
                <a:gridCol w="317561">
                  <a:extLst>
                    <a:ext uri="{9D8B030D-6E8A-4147-A177-3AD203B41FA5}">
                      <a16:colId xmlns:a16="http://schemas.microsoft.com/office/drawing/2014/main" val="344270550"/>
                    </a:ext>
                  </a:extLst>
                </a:gridCol>
                <a:gridCol w="2848522">
                  <a:extLst>
                    <a:ext uri="{9D8B030D-6E8A-4147-A177-3AD203B41FA5}">
                      <a16:colId xmlns:a16="http://schemas.microsoft.com/office/drawing/2014/main" val="1115077779"/>
                    </a:ext>
                  </a:extLst>
                </a:gridCol>
                <a:gridCol w="851064">
                  <a:extLst>
                    <a:ext uri="{9D8B030D-6E8A-4147-A177-3AD203B41FA5}">
                      <a16:colId xmlns:a16="http://schemas.microsoft.com/office/drawing/2014/main" val="4059341630"/>
                    </a:ext>
                  </a:extLst>
                </a:gridCol>
                <a:gridCol w="851064">
                  <a:extLst>
                    <a:ext uri="{9D8B030D-6E8A-4147-A177-3AD203B41FA5}">
                      <a16:colId xmlns:a16="http://schemas.microsoft.com/office/drawing/2014/main" val="1879616924"/>
                    </a:ext>
                  </a:extLst>
                </a:gridCol>
                <a:gridCol w="851064">
                  <a:extLst>
                    <a:ext uri="{9D8B030D-6E8A-4147-A177-3AD203B41FA5}">
                      <a16:colId xmlns:a16="http://schemas.microsoft.com/office/drawing/2014/main" val="1566540609"/>
                    </a:ext>
                  </a:extLst>
                </a:gridCol>
                <a:gridCol w="851064">
                  <a:extLst>
                    <a:ext uri="{9D8B030D-6E8A-4147-A177-3AD203B41FA5}">
                      <a16:colId xmlns:a16="http://schemas.microsoft.com/office/drawing/2014/main" val="1435466492"/>
                    </a:ext>
                  </a:extLst>
                </a:gridCol>
                <a:gridCol w="762147">
                  <a:extLst>
                    <a:ext uri="{9D8B030D-6E8A-4147-A177-3AD203B41FA5}">
                      <a16:colId xmlns:a16="http://schemas.microsoft.com/office/drawing/2014/main" val="641031792"/>
                    </a:ext>
                  </a:extLst>
                </a:gridCol>
              </a:tblGrid>
              <a:tr h="1638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607911"/>
                  </a:ext>
                </a:extLst>
              </a:tr>
              <a:tr h="5019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969966"/>
                  </a:ext>
                </a:extLst>
              </a:tr>
              <a:tr h="2151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15.448.832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15.328.887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-119.945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13.281.570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920621"/>
                  </a:ext>
                </a:extLst>
              </a:tr>
              <a:tr h="16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6.918.537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-171.381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5.109.344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762829"/>
                  </a:ext>
                </a:extLst>
              </a:tr>
              <a:tr h="16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 la Pequeña y Mediana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8.410.350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8.172.226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267009"/>
                  </a:ext>
                </a:extLst>
              </a:tr>
              <a:tr h="16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DEL COBRE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5.287.184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-52.860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4.049.377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005615"/>
                  </a:ext>
                </a:extLst>
              </a:tr>
              <a:tr h="16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28.885.108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27.284.596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-1.600.512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22.124.635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602803"/>
                  </a:ext>
                </a:extLst>
              </a:tr>
              <a:tr h="16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Geología y Minería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16.226.211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15.530.088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-696.123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12.652.814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963957"/>
                  </a:ext>
                </a:extLst>
              </a:tr>
              <a:tr h="16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Nacional de Vigilancia Volcánica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3.607.353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3.236.657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-370.696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2.492.526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554679"/>
                  </a:ext>
                </a:extLst>
              </a:tr>
              <a:tr h="16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Geología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4.278.257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3.829.725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-448.532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3.217.675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070758"/>
                  </a:ext>
                </a:extLst>
              </a:tr>
              <a:tr h="1638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Seguridad Minera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4.773.287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4.688.126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-85.161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3.761.620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947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76544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59751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4" y="92611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01: SECRETARÍA Y ADMINISTRACIÓN GENERAL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05024" y="5901836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BE9704F-14E6-46BC-8B03-F0A7086990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197820"/>
              </p:ext>
            </p:extLst>
          </p:nvPr>
        </p:nvGraphicFramePr>
        <p:xfrm>
          <a:off x="406592" y="1885870"/>
          <a:ext cx="8208597" cy="4014460"/>
        </p:xfrm>
        <a:graphic>
          <a:graphicData uri="http://schemas.openxmlformats.org/drawingml/2006/table">
            <a:tbl>
              <a:tblPr/>
              <a:tblGrid>
                <a:gridCol w="822394">
                  <a:extLst>
                    <a:ext uri="{9D8B030D-6E8A-4147-A177-3AD203B41FA5}">
                      <a16:colId xmlns:a16="http://schemas.microsoft.com/office/drawing/2014/main" val="544783321"/>
                    </a:ext>
                  </a:extLst>
                </a:gridCol>
                <a:gridCol w="303795">
                  <a:extLst>
                    <a:ext uri="{9D8B030D-6E8A-4147-A177-3AD203B41FA5}">
                      <a16:colId xmlns:a16="http://schemas.microsoft.com/office/drawing/2014/main" val="2426680148"/>
                    </a:ext>
                  </a:extLst>
                </a:gridCol>
                <a:gridCol w="303795">
                  <a:extLst>
                    <a:ext uri="{9D8B030D-6E8A-4147-A177-3AD203B41FA5}">
                      <a16:colId xmlns:a16="http://schemas.microsoft.com/office/drawing/2014/main" val="2517310357"/>
                    </a:ext>
                  </a:extLst>
                </a:gridCol>
                <a:gridCol w="2752565">
                  <a:extLst>
                    <a:ext uri="{9D8B030D-6E8A-4147-A177-3AD203B41FA5}">
                      <a16:colId xmlns:a16="http://schemas.microsoft.com/office/drawing/2014/main" val="520145075"/>
                    </a:ext>
                  </a:extLst>
                </a:gridCol>
                <a:gridCol w="822394">
                  <a:extLst>
                    <a:ext uri="{9D8B030D-6E8A-4147-A177-3AD203B41FA5}">
                      <a16:colId xmlns:a16="http://schemas.microsoft.com/office/drawing/2014/main" val="1073381995"/>
                    </a:ext>
                  </a:extLst>
                </a:gridCol>
                <a:gridCol w="822394">
                  <a:extLst>
                    <a:ext uri="{9D8B030D-6E8A-4147-A177-3AD203B41FA5}">
                      <a16:colId xmlns:a16="http://schemas.microsoft.com/office/drawing/2014/main" val="3544326221"/>
                    </a:ext>
                  </a:extLst>
                </a:gridCol>
                <a:gridCol w="822394">
                  <a:extLst>
                    <a:ext uri="{9D8B030D-6E8A-4147-A177-3AD203B41FA5}">
                      <a16:colId xmlns:a16="http://schemas.microsoft.com/office/drawing/2014/main" val="2538381370"/>
                    </a:ext>
                  </a:extLst>
                </a:gridCol>
                <a:gridCol w="822394">
                  <a:extLst>
                    <a:ext uri="{9D8B030D-6E8A-4147-A177-3AD203B41FA5}">
                      <a16:colId xmlns:a16="http://schemas.microsoft.com/office/drawing/2014/main" val="2107221923"/>
                    </a:ext>
                  </a:extLst>
                </a:gridCol>
                <a:gridCol w="736472">
                  <a:extLst>
                    <a:ext uri="{9D8B030D-6E8A-4147-A177-3AD203B41FA5}">
                      <a16:colId xmlns:a16="http://schemas.microsoft.com/office/drawing/2014/main" val="3714881531"/>
                    </a:ext>
                  </a:extLst>
                </a:gridCol>
              </a:tblGrid>
              <a:tr h="1514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042582"/>
                  </a:ext>
                </a:extLst>
              </a:tr>
              <a:tr h="4639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531007"/>
                  </a:ext>
                </a:extLst>
              </a:tr>
              <a:tr h="1988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7.089.918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6.918.537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-171.381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5.109.344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555351"/>
                  </a:ext>
                </a:extLst>
              </a:tr>
              <a:tr h="151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4.828.058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4.597.306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-230.752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3.730.298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90796"/>
                  </a:ext>
                </a:extLst>
              </a:tr>
              <a:tr h="151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1.976.371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1.833.395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-142.976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989.423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676173"/>
                  </a:ext>
                </a:extLst>
              </a:tr>
              <a:tr h="151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776968"/>
                  </a:ext>
                </a:extLst>
              </a:tr>
              <a:tr h="151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823141"/>
                  </a:ext>
                </a:extLst>
              </a:tr>
              <a:tr h="151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140.100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140.100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272234"/>
                  </a:ext>
                </a:extLst>
              </a:tr>
              <a:tr h="151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247831"/>
                  </a:ext>
                </a:extLst>
              </a:tr>
              <a:tr h="151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100.100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478040"/>
                  </a:ext>
                </a:extLst>
              </a:tr>
              <a:tr h="151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334623"/>
                  </a:ext>
                </a:extLst>
              </a:tr>
              <a:tr h="151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Internacional de Estudios del Cobre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8109867"/>
                  </a:ext>
                </a:extLst>
              </a:tr>
              <a:tr h="151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515,9%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824992"/>
                  </a:ext>
                </a:extLst>
              </a:tr>
              <a:tr h="151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100737"/>
                  </a:ext>
                </a:extLst>
              </a:tr>
              <a:tr h="151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55.540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286.577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555094"/>
                  </a:ext>
                </a:extLst>
              </a:tr>
              <a:tr h="151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145.369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70.583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-74.786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27.934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571748"/>
                  </a:ext>
                </a:extLst>
              </a:tr>
              <a:tr h="151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21.546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-21.546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110950"/>
                  </a:ext>
                </a:extLst>
              </a:tr>
              <a:tr h="151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5.399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-3.510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798689"/>
                  </a:ext>
                </a:extLst>
              </a:tr>
              <a:tr h="151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22.201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6.532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-15.669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923110"/>
                  </a:ext>
                </a:extLst>
              </a:tr>
              <a:tr h="151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25.997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-23.850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1.088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87072"/>
                  </a:ext>
                </a:extLst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60.015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-10.211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25.927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520815"/>
                  </a:ext>
                </a:extLst>
              </a:tr>
              <a:tr h="151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6223996"/>
                  </a:ext>
                </a:extLst>
              </a:tr>
              <a:tr h="1514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197.014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3775169"/>
                  </a:ext>
                </a:extLst>
              </a:tr>
              <a:tr h="1609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231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4" y="623734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61321" y="767764"/>
            <a:ext cx="8125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FOMENTO DE LA PEQUEÑA Y MEDIANA MINERÍA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477721"/>
              </p:ext>
            </p:extLst>
          </p:nvPr>
        </p:nvGraphicFramePr>
        <p:xfrm>
          <a:off x="561324" y="1930062"/>
          <a:ext cx="7954028" cy="3974085"/>
        </p:xfrm>
        <a:graphic>
          <a:graphicData uri="http://schemas.openxmlformats.org/drawingml/2006/table">
            <a:tbl>
              <a:tblPr/>
              <a:tblGrid>
                <a:gridCol w="796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7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68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68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68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68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36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538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72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31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8.358.914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8.410.350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51.436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8.172.226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99.112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92.638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-6.474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59.714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112.009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-112.009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7.921.000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7.921.000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7.921.000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Capacitación y Transferencia Tecnológica Pequeña Minería Artesanal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 Minería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5.356.000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5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21.593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-21.593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5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5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5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Equipamiento para Pequeña Minería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205.200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5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69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191.512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494515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257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39" y="691405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17.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DEL COBRE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724472"/>
              </p:ext>
            </p:extLst>
          </p:nvPr>
        </p:nvGraphicFramePr>
        <p:xfrm>
          <a:off x="474241" y="2175158"/>
          <a:ext cx="8212557" cy="2549985"/>
        </p:xfrm>
        <a:graphic>
          <a:graphicData uri="http://schemas.openxmlformats.org/drawingml/2006/table">
            <a:tbl>
              <a:tblPr/>
              <a:tblGrid>
                <a:gridCol w="822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7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7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7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7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68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502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34" marR="9434" marT="94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88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0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5.340.044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5.287.184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-52.860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4.049.377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4.471.142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4.424.980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-46.162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3.506.321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627.468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585.435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-42.033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331.580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96.661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-144.773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53.085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241.434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43.576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-197.858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31.369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0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8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34" marR="9434" marT="94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180.108 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180.107</a:t>
                      </a:r>
                    </a:p>
                  </a:txBody>
                  <a:tcPr marL="9434" marR="9434" marT="94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34" marR="9434" marT="943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3986</TotalTime>
  <Words>2225</Words>
  <Application>Microsoft Office PowerPoint</Application>
  <PresentationFormat>Presentación en pantalla (4:3)</PresentationFormat>
  <Paragraphs>1125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1_Tema de Office</vt:lpstr>
      <vt:lpstr>Tema de Office</vt:lpstr>
      <vt:lpstr>EJECUCIÓN PRESUPUESTARIA DE GASTOS ACUMULADA AL MES DE OCTUBRE DE 2020 PARTIDA 17: MINISTERIO DE MINERÍA</vt:lpstr>
      <vt:lpstr>EJECUCIÓN ACUMULADA DE GASTOS A OCTUBRE DE 2020  PARTIDA 17 MINISTERIO DE MINERÍA</vt:lpstr>
      <vt:lpstr>EJECUCIÓN ACUMULADA DE GASTOS A OCTUBRE DE 2020  PARTIDA 17 MINISTERIO DE MINERÍA</vt:lpstr>
      <vt:lpstr>EJECUCIÓN ACUMULADA DE GASTOS A OCTUBRE DE 2020  PARTIDA 17 MINISTERIO DE MINERÍA</vt:lpstr>
      <vt:lpstr>EJECUCIÓN ACUMULADA DE GASTOS A OCTUBRE DE 2019  PARTIDA 17 MINISTERIO DE MINERÍA</vt:lpstr>
      <vt:lpstr>EJECUCIÓN ACUMULADA DE GASTOS A OCTUBRE DE 2020  PARTIDA 17 MINISTERIO DE MINERÍA RESUMEN POR CAPÍTULOS</vt:lpstr>
      <vt:lpstr>EJECUCIÓN ACUMULADA DE GASTOS A OCTUBRE DE 2020  PARTIDA 17. CAPÍTULO 01. PROGRAMA 01: SECRETARÍA Y ADMINISTRACIÓN GENERAL</vt:lpstr>
      <vt:lpstr>EJECUCIÓN ACUMULADA DE GASTOS A OCTUBRE 2020  PARTIDA 17. CAPÍTULO 01. PROGRAMA 02:  FOMENTO DE LA PEQUEÑA Y MEDIANA MINERÍA</vt:lpstr>
      <vt:lpstr>EJECUCIÓN ACUMULADA DE GASTOS A OCTUBRE 2020  PARTIDA 17. CAPÍTULO 02. PROGRAMA 01:  COMISIÓN CHILENA DEL COBRE</vt:lpstr>
      <vt:lpstr>EJECUCIÓN ACUMULADA DE GASTOS A OCTUBRE 2020  PARTIDA 17. CAPÍTULO 03. PROGRAMA 01:  SERVICIO NACIONAL DE GEOLOGÍA Y MINERÍA</vt:lpstr>
      <vt:lpstr>EJECUCIÓN ACUMULADA DE GASTOS A OCTUBRE 2020  PARTIDA 17. CAPÍTULO 03. PROGRAMA 02:  RED NACIONAL DE VIGILANCIA VOLCÁNICA</vt:lpstr>
      <vt:lpstr>EJECUCIÓN ACUMULADA DE GASTOS A OCTUBRE 2020  PARTIDA 17. CAPÍTULO 03. PROGRAMA 03:  PLAN NACIONAL DE GEOLOGÍA</vt:lpstr>
      <vt:lpstr>EJECUCIÓN ACUMULADA DE GASTOS A OCTUBRE 2020  PARTIDA 17. CAPÍTULO 03. PROGRAMA 04:  PROGRAMA DE SEGURIDAD MINERA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319</cp:revision>
  <cp:lastPrinted>2019-06-03T14:10:49Z</cp:lastPrinted>
  <dcterms:created xsi:type="dcterms:W3CDTF">2016-06-23T13:38:47Z</dcterms:created>
  <dcterms:modified xsi:type="dcterms:W3CDTF">2020-12-28T18:57:49Z</dcterms:modified>
</cp:coreProperties>
</file>