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6"/>
  </p:notesMasterIdLst>
  <p:handoutMasterIdLst>
    <p:handoutMasterId r:id="rId17"/>
  </p:handoutMasterIdLst>
  <p:sldIdLst>
    <p:sldId id="256" r:id="rId3"/>
    <p:sldId id="309" r:id="rId4"/>
    <p:sldId id="304" r:id="rId5"/>
    <p:sldId id="312" r:id="rId6"/>
    <p:sldId id="263" r:id="rId7"/>
    <p:sldId id="302" r:id="rId8"/>
    <p:sldId id="316" r:id="rId9"/>
    <p:sldId id="317" r:id="rId10"/>
    <p:sldId id="299" r:id="rId11"/>
    <p:sldId id="318" r:id="rId12"/>
    <p:sldId id="320" r:id="rId13"/>
    <p:sldId id="321" r:id="rId14"/>
    <p:sldId id="322" r:id="rId15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56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/>
              <a:t>Distribución Presupuesto</a:t>
            </a:r>
            <a:r>
              <a:rPr lang="es-CL" baseline="0"/>
              <a:t> Incial por Subtítulo de Gasto </a:t>
            </a:r>
            <a:endParaRPr lang="es-CL"/>
          </a:p>
        </c:rich>
      </c:tx>
      <c:layout>
        <c:manualLayout>
          <c:xMode val="edge"/>
          <c:yMode val="edge"/>
          <c:x val="0.10471853257432005"/>
          <c:y val="6.097562927329533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0269466316710411"/>
          <c:w val="1"/>
          <c:h val="0.4615526250708023"/>
        </c:manualLayout>
      </c:layout>
      <c:pie3DChart>
        <c:varyColors val="1"/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523709536307964"/>
          <c:y val="0.70893744664895608"/>
          <c:w val="0.41174803149606293"/>
          <c:h val="0.258683289588801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 sz="1100"/>
              <a:t>Distribución presupuesto inicial por Subtítulo de gasto</a:t>
            </a:r>
          </a:p>
        </c:rich>
      </c:tx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0-ACC0-40E4-B9B3-B5863F65B1A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CC0-40E4-B9B3-B5863F65B1A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ACC0-40E4-B9B3-B5863F65B1A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CC0-40E4-B9B3-B5863F65B1A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ACC0-40E4-B9B3-B5863F65B1A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ACC0-40E4-B9B3-B5863F65B1A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ACC0-40E4-B9B3-B5863F65B1A3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multiLvlStrRef>
              <c:f>'[06.xlsx]Partida 06'!$B$50:$C$56</c:f>
              <c:multiLvlStrCache>
                <c:ptCount val="7"/>
                <c:lvl>
                  <c:pt idx="0">
                    <c:v>GASTOS EN PERSONAL</c:v>
                  </c:pt>
                  <c:pt idx="1">
                    <c:v>BIENES Y SERVICIOS DE CONSUMO</c:v>
                  </c:pt>
                  <c:pt idx="2">
                    <c:v>TRANSFERENCIAS CORRIENTES</c:v>
                  </c:pt>
                  <c:pt idx="3">
                    <c:v>INTEGROS AL FISCO</c:v>
                  </c:pt>
                  <c:pt idx="4">
                    <c:v>ADQUISICIÓN DE ACTIVOS NO FINANCIEROS</c:v>
                  </c:pt>
                  <c:pt idx="5">
                    <c:v>INICIATIVAS DE INVERSIÓN</c:v>
                  </c:pt>
                  <c:pt idx="6">
                    <c:v>SERVICIO DE LA DEUDA</c:v>
                  </c:pt>
                </c:lvl>
                <c:lvl>
                  <c:pt idx="0">
                    <c:v>21</c:v>
                  </c:pt>
                  <c:pt idx="1">
                    <c:v>22</c:v>
                  </c:pt>
                  <c:pt idx="2">
                    <c:v>24</c:v>
                  </c:pt>
                  <c:pt idx="3">
                    <c:v>25</c:v>
                  </c:pt>
                  <c:pt idx="4">
                    <c:v>29</c:v>
                  </c:pt>
                  <c:pt idx="5">
                    <c:v>31</c:v>
                  </c:pt>
                  <c:pt idx="6">
                    <c:v>34</c:v>
                  </c:pt>
                </c:lvl>
              </c:multiLvlStrCache>
            </c:multiLvlStrRef>
          </c:cat>
          <c:val>
            <c:numRef>
              <c:f>'[06.xlsx]Partida 06'!$D$50:$D$56</c:f>
              <c:numCache>
                <c:formatCode>0.00%</c:formatCode>
                <c:ptCount val="7"/>
                <c:pt idx="0">
                  <c:v>0.52950270786585585</c:v>
                </c:pt>
                <c:pt idx="1">
                  <c:v>9.9930660655570089E-2</c:v>
                </c:pt>
                <c:pt idx="2">
                  <c:v>0.30943097932286562</c:v>
                </c:pt>
                <c:pt idx="3">
                  <c:v>2.0202598680076938E-2</c:v>
                </c:pt>
                <c:pt idx="4">
                  <c:v>3.4951186877545191E-2</c:v>
                </c:pt>
                <c:pt idx="5">
                  <c:v>5.5989399816553601E-3</c:v>
                </c:pt>
                <c:pt idx="6">
                  <c:v>3.8292661643098879E-4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CC0-40E4-B9B3-B5863F65B1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4166797900262473"/>
          <c:y val="0.15483904834476334"/>
          <c:w val="0.33958398950131241"/>
          <c:h val="0.7870981288629243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Distribución presupuesto inicial por Capítulo (millones de $)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spPr>
            <a:solidFill>
              <a:srgbClr val="C0504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'[06.xlsx]Información de tendencia'!$AE$14:$AE$19</c:f>
              <c:numCache>
                <c:formatCode>#,##0_ ;[Red]\-#,##0\ </c:formatCode>
                <c:ptCount val="6"/>
                <c:pt idx="0">
                  <c:v>35024593000</c:v>
                </c:pt>
                <c:pt idx="1">
                  <c:v>7494121000</c:v>
                </c:pt>
                <c:pt idx="2">
                  <c:v>6426241000</c:v>
                </c:pt>
                <c:pt idx="3">
                  <c:v>8946265000</c:v>
                </c:pt>
                <c:pt idx="4">
                  <c:v>11139399000</c:v>
                </c:pt>
                <c:pt idx="5">
                  <c:v>31706316000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CategoryTitle>
                <c15:cat>
                  <c:multiLvlStrRef>
                    <c:extLst xmlns:c16="http://schemas.microsoft.com/office/drawing/2014/chart">
                      <c:ext uri="{02D57815-91ED-43cb-92C2-25804820EDAC}">
                        <c15:formulaRef>
                          <c15:sqref>'Información de tendencia'!#REF!</c15:sqref>
                        </c15:formulaRef>
                      </c:ext>
                    </c:extLst>
                  </c:multiLvlStrRef>
                </c15:cat>
              </c15:filteredCategoryTitle>
            </c:ext>
            <c:ext xmlns:c16="http://schemas.microsoft.com/office/drawing/2014/chart" uri="{C3380CC4-5D6E-409C-BE32-E72D297353CC}">
              <c16:uniqueId val="{00000000-0FC1-4290-9193-CB1E30EB68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8930024"/>
        <c:axId val="398929632"/>
      </c:barChart>
      <c:catAx>
        <c:axId val="398930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398929632"/>
        <c:crosses val="autoZero"/>
        <c:auto val="1"/>
        <c:lblAlgn val="ctr"/>
        <c:lblOffset val="100"/>
        <c:noMultiLvlLbl val="0"/>
      </c:catAx>
      <c:valAx>
        <c:axId val="39892963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;[Red]\-#,##0\ " sourceLinked="1"/>
        <c:majorTickMark val="out"/>
        <c:minorTickMark val="none"/>
        <c:tickLblPos val="nextTo"/>
        <c:crossAx val="398930024"/>
        <c:crosses val="autoZero"/>
        <c:crossBetween val="between"/>
        <c:dispUnits>
          <c:builtInUnit val="millions"/>
          <c:dispUnitsLbl>
            <c:spPr>
              <a:noFill/>
              <a:ln w="25400">
                <a:noFill/>
              </a:ln>
            </c:spPr>
            <c:txPr>
              <a:bodyPr rot="-5400000" vert="horz"/>
              <a:lstStyle/>
              <a:p>
                <a:pPr algn="ctr">
                  <a:defRPr sz="10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</c:dispUnitsLbl>
        </c:dispUnits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% de Ejecución Mensual 2018 - 2019 - 2020 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'Partida 06'!$C$26</c:f>
              <c:strCache>
                <c:ptCount val="1"/>
                <c:pt idx="0">
                  <c:v>EJECUCIÓN PRESUPUESTARIA 2018</c:v>
                </c:pt>
              </c:strCache>
            </c:strRef>
          </c:tx>
          <c:spPr>
            <a:solidFill>
              <a:schemeClr val="accent3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06'!$D$23:$O$23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06'!$D$26:$O$26</c:f>
              <c:numCache>
                <c:formatCode>0.0%</c:formatCode>
                <c:ptCount val="12"/>
                <c:pt idx="0">
                  <c:v>5.4934342445954673E-2</c:v>
                </c:pt>
                <c:pt idx="1">
                  <c:v>5.0425788887009541E-2</c:v>
                </c:pt>
                <c:pt idx="2">
                  <c:v>8.7166864770953201E-2</c:v>
                </c:pt>
                <c:pt idx="3">
                  <c:v>0.12389634781469246</c:v>
                </c:pt>
                <c:pt idx="4">
                  <c:v>6.9975134160390889E-2</c:v>
                </c:pt>
                <c:pt idx="5">
                  <c:v>7.3272498877404099E-2</c:v>
                </c:pt>
                <c:pt idx="6">
                  <c:v>5.5377261104157055E-2</c:v>
                </c:pt>
                <c:pt idx="7">
                  <c:v>7.8542991645181512E-2</c:v>
                </c:pt>
                <c:pt idx="8">
                  <c:v>7.3524766874465478E-2</c:v>
                </c:pt>
                <c:pt idx="9">
                  <c:v>9.7206929015016111E-2</c:v>
                </c:pt>
                <c:pt idx="10">
                  <c:v>6.0968047492984824E-2</c:v>
                </c:pt>
                <c:pt idx="11">
                  <c:v>0.12861638491361149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75-48AB-A7D2-3A8CD920223A}"/>
            </c:ext>
          </c:extLst>
        </c:ser>
        <c:ser>
          <c:idx val="1"/>
          <c:order val="1"/>
          <c:tx>
            <c:strRef>
              <c:f>'Partida 06'!$C$25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06'!$D$23:$O$23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06'!$D$25:$O$25</c:f>
              <c:numCache>
                <c:formatCode>0.0%</c:formatCode>
                <c:ptCount val="12"/>
                <c:pt idx="0">
                  <c:v>6.7426249958755485E-2</c:v>
                </c:pt>
                <c:pt idx="1">
                  <c:v>3.9338769615076104E-2</c:v>
                </c:pt>
                <c:pt idx="2">
                  <c:v>6.7807533480099644E-2</c:v>
                </c:pt>
                <c:pt idx="3">
                  <c:v>9.5960572561099772E-2</c:v>
                </c:pt>
                <c:pt idx="4">
                  <c:v>5.7657877104288345E-2</c:v>
                </c:pt>
                <c:pt idx="5">
                  <c:v>6.7365634542631128E-2</c:v>
                </c:pt>
                <c:pt idx="6">
                  <c:v>2.8966492860787438E-2</c:v>
                </c:pt>
                <c:pt idx="7">
                  <c:v>2.7600669122489645E-2</c:v>
                </c:pt>
                <c:pt idx="8">
                  <c:v>3.8727327755952459E-2</c:v>
                </c:pt>
                <c:pt idx="9">
                  <c:v>4.9301221801803595E-2</c:v>
                </c:pt>
                <c:pt idx="10">
                  <c:v>0.11063953992620409</c:v>
                </c:pt>
                <c:pt idx="11">
                  <c:v>0.21065016884573584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C75-48AB-A7D2-3A8CD920223A}"/>
            </c:ext>
          </c:extLst>
        </c:ser>
        <c:ser>
          <c:idx val="2"/>
          <c:order val="2"/>
          <c:tx>
            <c:strRef>
              <c:f>'Partida 06'!$C$24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solidFill>
              <a:schemeClr val="accent2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 algn="ctr">
                  <a:defRPr sz="7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06'!$D$23:$O$23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06'!$D$24:$L$24</c:f>
              <c:numCache>
                <c:formatCode>0.0%</c:formatCode>
                <c:ptCount val="9"/>
                <c:pt idx="0">
                  <c:v>5.4462743608583788E-2</c:v>
                </c:pt>
                <c:pt idx="1">
                  <c:v>4.8904152220822415E-2</c:v>
                </c:pt>
                <c:pt idx="2">
                  <c:v>9.895423394691967E-2</c:v>
                </c:pt>
                <c:pt idx="3">
                  <c:v>6.5141144994470351E-2</c:v>
                </c:pt>
                <c:pt idx="4">
                  <c:v>7.4740363346872257E-2</c:v>
                </c:pt>
                <c:pt idx="5">
                  <c:v>7.7038588503579322E-2</c:v>
                </c:pt>
                <c:pt idx="6">
                  <c:v>5.7755669126523801E-2</c:v>
                </c:pt>
                <c:pt idx="7">
                  <c:v>7.9924524039447234E-2</c:v>
                </c:pt>
                <c:pt idx="8">
                  <c:v>7.2450408081152315E-2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C75-48AB-A7D2-3A8CD92022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29435648"/>
        <c:axId val="429438000"/>
      </c:barChart>
      <c:catAx>
        <c:axId val="429435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29438000"/>
        <c:crosses val="autoZero"/>
        <c:auto val="1"/>
        <c:lblAlgn val="ctr"/>
        <c:lblOffset val="100"/>
        <c:noMultiLvlLbl val="0"/>
      </c:catAx>
      <c:valAx>
        <c:axId val="429438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2943564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% de Ejecución Acumulada 2018 - 2019 - 2020 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'Partida 06'!$C$20</c:f>
              <c:strCache>
                <c:ptCount val="1"/>
                <c:pt idx="0">
                  <c:v>EJECUCIÓN PRESUPUESTARIA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'Partida 06'!$D$17:$O$17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06'!$D$20:$O$20</c:f>
              <c:numCache>
                <c:formatCode>0.0%</c:formatCode>
                <c:ptCount val="12"/>
                <c:pt idx="0">
                  <c:v>5.4934342445954673E-2</c:v>
                </c:pt>
                <c:pt idx="1">
                  <c:v>0.10536013133296421</c:v>
                </c:pt>
                <c:pt idx="2">
                  <c:v>0.19161340018174242</c:v>
                </c:pt>
                <c:pt idx="3">
                  <c:v>0.31480646973331167</c:v>
                </c:pt>
                <c:pt idx="4">
                  <c:v>0.38478160389370258</c:v>
                </c:pt>
                <c:pt idx="5">
                  <c:v>0.4513485605422396</c:v>
                </c:pt>
                <c:pt idx="6">
                  <c:v>0.51337254364050833</c:v>
                </c:pt>
                <c:pt idx="7">
                  <c:v>0.5868217600079263</c:v>
                </c:pt>
                <c:pt idx="8">
                  <c:v>0.65960569242568212</c:v>
                </c:pt>
                <c:pt idx="9">
                  <c:v>0.75681262144069816</c:v>
                </c:pt>
                <c:pt idx="10">
                  <c:v>0.81615673305035752</c:v>
                </c:pt>
                <c:pt idx="11">
                  <c:v>0.93942113643526182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8AE-439E-8411-384DC5F32A27}"/>
            </c:ext>
          </c:extLst>
        </c:ser>
        <c:ser>
          <c:idx val="1"/>
          <c:order val="1"/>
          <c:tx>
            <c:strRef>
              <c:f>'Partida 06'!$C$19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'Partida 06'!$D$17:$O$17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06'!$D$19:$O$19</c:f>
              <c:numCache>
                <c:formatCode>0.0%</c:formatCode>
                <c:ptCount val="12"/>
                <c:pt idx="0">
                  <c:v>6.7426249958755485E-2</c:v>
                </c:pt>
                <c:pt idx="1">
                  <c:v>0.1067650195738316</c:v>
                </c:pt>
                <c:pt idx="2">
                  <c:v>0.17457255305393124</c:v>
                </c:pt>
                <c:pt idx="3">
                  <c:v>0.27000665424535403</c:v>
                </c:pt>
                <c:pt idx="4">
                  <c:v>0.3275342132804035</c:v>
                </c:pt>
                <c:pt idx="5">
                  <c:v>0.39404606231816441</c:v>
                </c:pt>
                <c:pt idx="6">
                  <c:v>0.42246811662387229</c:v>
                </c:pt>
                <c:pt idx="7">
                  <c:v>0.44006388160713372</c:v>
                </c:pt>
                <c:pt idx="8">
                  <c:v>0.47879120936308617</c:v>
                </c:pt>
                <c:pt idx="9">
                  <c:v>0.5280924311648898</c:v>
                </c:pt>
                <c:pt idx="10">
                  <c:v>0.63852961340719916</c:v>
                </c:pt>
                <c:pt idx="11">
                  <c:v>0.91828003051538198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8AE-439E-8411-384DC5F32A27}"/>
            </c:ext>
          </c:extLst>
        </c:ser>
        <c:ser>
          <c:idx val="2"/>
          <c:order val="2"/>
          <c:tx>
            <c:strRef>
              <c:f>'Partida 06'!$C$18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0555555555555582E-2"/>
                  <c:y val="-4.1666666666666755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7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s-CL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8AE-439E-8411-384DC5F32A27}"/>
                </c:ext>
              </c:extLst>
            </c:dLbl>
            <c:dLbl>
              <c:idx val="1"/>
              <c:layout>
                <c:manualLayout>
                  <c:x val="-3.0555555555555555E-2"/>
                  <c:y val="-5.55555555555556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8AE-439E-8411-384DC5F32A27}"/>
                </c:ext>
              </c:extLst>
            </c:dLbl>
            <c:dLbl>
              <c:idx val="2"/>
              <c:layout>
                <c:manualLayout>
                  <c:x val="-4.1666666666666664E-2"/>
                  <c:y val="-6.01851851851852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8AE-439E-8411-384DC5F32A27}"/>
                </c:ext>
              </c:extLst>
            </c:dLbl>
            <c:dLbl>
              <c:idx val="3"/>
              <c:layout>
                <c:manualLayout>
                  <c:x val="-5.2777777777777826E-2"/>
                  <c:y val="-5.55555555555556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8AE-439E-8411-384DC5F32A27}"/>
                </c:ext>
              </c:extLst>
            </c:dLbl>
            <c:dLbl>
              <c:idx val="4"/>
              <c:layout>
                <c:manualLayout>
                  <c:x val="-5.256245738241113E-2"/>
                  <c:y val="-3.97559993334074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8AE-439E-8411-384DC5F32A27}"/>
                </c:ext>
              </c:extLst>
            </c:dLbl>
            <c:dLbl>
              <c:idx val="5"/>
              <c:layout>
                <c:manualLayout>
                  <c:x val="-3.3603936973363814E-2"/>
                  <c:y val="-2.69692256415954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8AE-439E-8411-384DC5F32A27}"/>
                </c:ext>
              </c:extLst>
            </c:dLbl>
            <c:dLbl>
              <c:idx val="6"/>
              <c:layout>
                <c:manualLayout>
                  <c:x val="-3.0826212989586273E-2"/>
                  <c:y val="-4.62963605895641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8AE-439E-8411-384DC5F32A27}"/>
                </c:ext>
              </c:extLst>
            </c:dLbl>
            <c:dLbl>
              <c:idx val="7"/>
              <c:layout>
                <c:manualLayout>
                  <c:x val="-3.3979404938696924E-2"/>
                  <c:y val="-2.93948820501425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8AE-439E-8411-384DC5F32A27}"/>
                </c:ext>
              </c:extLst>
            </c:dLbl>
            <c:dLbl>
              <c:idx val="8"/>
              <c:layout>
                <c:manualLayout>
                  <c:x val="-4.5305873251596018E-2"/>
                  <c:y val="-2.2046161537606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8AE-439E-8411-384DC5F32A27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06'!$D$17:$O$17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06'!$D$18:$L$18</c:f>
              <c:numCache>
                <c:formatCode>0.0%</c:formatCode>
                <c:ptCount val="9"/>
                <c:pt idx="0">
                  <c:v>5.4462743608583788E-2</c:v>
                </c:pt>
                <c:pt idx="1">
                  <c:v>0.10299116080658458</c:v>
                </c:pt>
                <c:pt idx="2">
                  <c:v>0.2018226404063436</c:v>
                </c:pt>
                <c:pt idx="3">
                  <c:v>0.27488417042755481</c:v>
                </c:pt>
                <c:pt idx="4">
                  <c:v>0.35432208519529901</c:v>
                </c:pt>
                <c:pt idx="5">
                  <c:v>0.44211528314627041</c:v>
                </c:pt>
                <c:pt idx="6">
                  <c:v>0.49946770167726179</c:v>
                </c:pt>
                <c:pt idx="7">
                  <c:v>0.57516255334460598</c:v>
                </c:pt>
                <c:pt idx="8">
                  <c:v>0.64645300912761094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98AE-439E-8411-384DC5F32A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26363128"/>
        <c:axId val="326361952"/>
      </c:lineChart>
      <c:catAx>
        <c:axId val="326363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326361952"/>
        <c:crosses val="autoZero"/>
        <c:auto val="1"/>
        <c:lblAlgn val="ctr"/>
        <c:lblOffset val="100"/>
        <c:noMultiLvlLbl val="0"/>
      </c:catAx>
      <c:valAx>
        <c:axId val="326361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32636312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29-12-2020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29-12-2020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390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29-12-2020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29-12-2020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29-12-2020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29-12-2020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29-12-2020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29-12-2020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29-12-2020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29-12-2020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29-12-2020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29-12-2020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29-12-2020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29-12-2020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29-12-2020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29-12-2020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29-12-2020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29-12-2020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29-12-2020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29-12-2020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29-12-2020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29-12-2020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29-12-2020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29-12-2020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29-12-2020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29-12-2020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SEPTIEMBRE 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06: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RELACIONES EXTERIORES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Octubre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29643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70" y="146017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 txBox="1">
            <a:spLocks noGrp="1"/>
          </p:cNvSpPr>
          <p:nvPr>
            <p:ph type="title"/>
          </p:nvPr>
        </p:nvSpPr>
        <p:spPr>
          <a:xfrm>
            <a:off x="557012" y="663862"/>
            <a:ext cx="809592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02. PROGRAMA 02: PROMOCIÓN DE EXPORTACIONES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952458"/>
              </p:ext>
            </p:extLst>
          </p:nvPr>
        </p:nvGraphicFramePr>
        <p:xfrm>
          <a:off x="530870" y="1749158"/>
          <a:ext cx="8122069" cy="4342061"/>
        </p:xfrm>
        <a:graphic>
          <a:graphicData uri="http://schemas.openxmlformats.org/drawingml/2006/table">
            <a:tbl>
              <a:tblPr/>
              <a:tblGrid>
                <a:gridCol w="632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7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39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38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64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64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58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58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848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5848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6007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23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00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31.706.316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25.728.762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-5.977.554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17.493.121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0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11.824.372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12.251.178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426.806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8.975.834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0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2.161.917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1.951.917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890.469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0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15.608.174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8.770.797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-6.837.377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5.099.469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0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4.901.234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2.211.074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-2.690.160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2.211.074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0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Imagen de Chile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4.901.234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2.211.074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-2.690.160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2.211.074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0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10.706.940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6.559.723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-4.147.217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2.888.395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01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Estrategia de Fomento y Promoción de Inversión Extranjera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86.909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86.909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0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Exportaciones Agricultura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5.094.827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2.092.998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-3.001.829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1.277.287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0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Exportación de Servicios Hacienda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895.092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895.092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284.090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0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Exportaciones PROCHILE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3.026.561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2.213.725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-812.836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423.935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0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Pymes Estrategias Sectoriales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626.297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293.745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-332.552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0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Certificación de Origen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977.254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977.254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825.563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0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2.036.158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2.036.158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1.893.575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0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2.036.158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2.036.158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1.893.575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0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75.695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75.695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48.722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0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23.598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0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0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0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0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643.017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643.017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585.052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0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643.017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643.017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585.052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72218" y="565743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 txBox="1">
            <a:spLocks noGrp="1"/>
          </p:cNvSpPr>
          <p:nvPr>
            <p:ph type="title"/>
          </p:nvPr>
        </p:nvSpPr>
        <p:spPr>
          <a:xfrm>
            <a:off x="518864" y="756679"/>
            <a:ext cx="816793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03. PROGRAMA 01: DIRECCIÓN DE FRONTERAS Y LÍMITES DE ESTADO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3974265"/>
              </p:ext>
            </p:extLst>
          </p:nvPr>
        </p:nvGraphicFramePr>
        <p:xfrm>
          <a:off x="572219" y="2073476"/>
          <a:ext cx="8114582" cy="3515768"/>
        </p:xfrm>
        <a:graphic>
          <a:graphicData uri="http://schemas.openxmlformats.org/drawingml/2006/table">
            <a:tbl>
              <a:tblPr/>
              <a:tblGrid>
                <a:gridCol w="630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3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833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44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44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39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148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660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5660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0455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64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73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7.494.121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6.480.222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-1.013.899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3.684.945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45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2.669.651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2.755.243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85.592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1.954.456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45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484.426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429.156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-55.270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143.899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45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4.221.921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3.124.921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-1.097.000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1.473.291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45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4.221.921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3.124.921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-1.097.000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1.473.291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45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Especiales de Fronteras y Límites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4.221.921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3.124.921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-1.097.000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1.473.291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45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118.123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101.026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-17.097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43.423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45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45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29.477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45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45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-17.097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73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45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49009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37551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 txBox="1">
            <a:spLocks noGrp="1"/>
          </p:cNvSpPr>
          <p:nvPr>
            <p:ph type="title"/>
          </p:nvPr>
        </p:nvSpPr>
        <p:spPr>
          <a:xfrm>
            <a:off x="518863" y="747173"/>
            <a:ext cx="816793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04. PROGRAMA 01: INSTITUTO ANTÁRTICO CHILENO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498622" y="6110827"/>
            <a:ext cx="8167936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C0CE9EA-1263-4164-BBC0-EBADF31B0B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1158695"/>
              </p:ext>
            </p:extLst>
          </p:nvPr>
        </p:nvGraphicFramePr>
        <p:xfrm>
          <a:off x="518863" y="1769234"/>
          <a:ext cx="8159356" cy="4324838"/>
        </p:xfrm>
        <a:graphic>
          <a:graphicData uri="http://schemas.openxmlformats.org/drawingml/2006/table">
            <a:tbl>
              <a:tblPr/>
              <a:tblGrid>
                <a:gridCol w="722333">
                  <a:extLst>
                    <a:ext uri="{9D8B030D-6E8A-4147-A177-3AD203B41FA5}">
                      <a16:colId xmlns:a16="http://schemas.microsoft.com/office/drawing/2014/main" val="286450253"/>
                    </a:ext>
                  </a:extLst>
                </a:gridCol>
                <a:gridCol w="300972">
                  <a:extLst>
                    <a:ext uri="{9D8B030D-6E8A-4147-A177-3AD203B41FA5}">
                      <a16:colId xmlns:a16="http://schemas.microsoft.com/office/drawing/2014/main" val="1090979100"/>
                    </a:ext>
                  </a:extLst>
                </a:gridCol>
                <a:gridCol w="279904">
                  <a:extLst>
                    <a:ext uri="{9D8B030D-6E8A-4147-A177-3AD203B41FA5}">
                      <a16:colId xmlns:a16="http://schemas.microsoft.com/office/drawing/2014/main" val="1241171199"/>
                    </a:ext>
                  </a:extLst>
                </a:gridCol>
                <a:gridCol w="2627487">
                  <a:extLst>
                    <a:ext uri="{9D8B030D-6E8A-4147-A177-3AD203B41FA5}">
                      <a16:colId xmlns:a16="http://schemas.microsoft.com/office/drawing/2014/main" val="3570191596"/>
                    </a:ext>
                  </a:extLst>
                </a:gridCol>
                <a:gridCol w="722333">
                  <a:extLst>
                    <a:ext uri="{9D8B030D-6E8A-4147-A177-3AD203B41FA5}">
                      <a16:colId xmlns:a16="http://schemas.microsoft.com/office/drawing/2014/main" val="3196630160"/>
                    </a:ext>
                  </a:extLst>
                </a:gridCol>
                <a:gridCol w="710295">
                  <a:extLst>
                    <a:ext uri="{9D8B030D-6E8A-4147-A177-3AD203B41FA5}">
                      <a16:colId xmlns:a16="http://schemas.microsoft.com/office/drawing/2014/main" val="4031001466"/>
                    </a:ext>
                  </a:extLst>
                </a:gridCol>
                <a:gridCol w="710295">
                  <a:extLst>
                    <a:ext uri="{9D8B030D-6E8A-4147-A177-3AD203B41FA5}">
                      <a16:colId xmlns:a16="http://schemas.microsoft.com/office/drawing/2014/main" val="3349306507"/>
                    </a:ext>
                  </a:extLst>
                </a:gridCol>
                <a:gridCol w="641071">
                  <a:extLst>
                    <a:ext uri="{9D8B030D-6E8A-4147-A177-3AD203B41FA5}">
                      <a16:colId xmlns:a16="http://schemas.microsoft.com/office/drawing/2014/main" val="1494239073"/>
                    </a:ext>
                  </a:extLst>
                </a:gridCol>
                <a:gridCol w="722333">
                  <a:extLst>
                    <a:ext uri="{9D8B030D-6E8A-4147-A177-3AD203B41FA5}">
                      <a16:colId xmlns:a16="http://schemas.microsoft.com/office/drawing/2014/main" val="4260785467"/>
                    </a:ext>
                  </a:extLst>
                </a:gridCol>
                <a:gridCol w="722333">
                  <a:extLst>
                    <a:ext uri="{9D8B030D-6E8A-4147-A177-3AD203B41FA5}">
                      <a16:colId xmlns:a16="http://schemas.microsoft.com/office/drawing/2014/main" val="1530840796"/>
                    </a:ext>
                  </a:extLst>
                </a:gridCol>
              </a:tblGrid>
              <a:tr h="14954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0027780"/>
                  </a:ext>
                </a:extLst>
              </a:tr>
              <a:tr h="45798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27" marR="9427" marT="94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27" marR="9427" marT="94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427" marR="9427" marT="94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27" marR="9427" marT="94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8641388"/>
                  </a:ext>
                </a:extLst>
              </a:tr>
              <a:tr h="158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6.426.241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6.591.689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165.448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4.284.853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4663099"/>
                  </a:ext>
                </a:extLst>
              </a:tr>
              <a:tr h="1495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2.456.061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2.330.953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-125.108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1.499.790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9382188"/>
                  </a:ext>
                </a:extLst>
              </a:tr>
              <a:tr h="1495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349.491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279.593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-69.898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194.769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7620459"/>
                  </a:ext>
                </a:extLst>
              </a:tr>
              <a:tr h="1495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3.501.923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3.464.776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-37.147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2.096.050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59,9%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867027"/>
                  </a:ext>
                </a:extLst>
              </a:tr>
              <a:tr h="1495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3.501.923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3.464.776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-37.147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2.096.050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59,9%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7351439"/>
                  </a:ext>
                </a:extLst>
              </a:tr>
              <a:tr h="1495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Feria Antártica Escolar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124.093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124.093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6.490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7300883"/>
                  </a:ext>
                </a:extLst>
              </a:tr>
              <a:tr h="1495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de la Ciencia Antártica Concursable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607.649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607.649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311.775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333188"/>
                  </a:ext>
                </a:extLst>
              </a:tr>
              <a:tr h="2813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Plataforma Logística para Apoyo de Actividades Antárticas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1.756.673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1.756.673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1.364.116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77,7%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77,7%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50495"/>
                  </a:ext>
                </a:extLst>
              </a:tr>
              <a:tr h="1495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Tésis Antárticas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44.008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44.008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4.500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5770887"/>
                  </a:ext>
                </a:extLst>
              </a:tr>
              <a:tr h="1495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Aligamiento Científico Internacional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37.147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-37.147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0813918"/>
                  </a:ext>
                </a:extLst>
              </a:tr>
              <a:tr h="1495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Antártico Internacional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262.403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262.403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80.568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507038"/>
                  </a:ext>
                </a:extLst>
              </a:tr>
              <a:tr h="1495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Áreas Marinas Protegidas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209.455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209.455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38.813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7510485"/>
                  </a:ext>
                </a:extLst>
              </a:tr>
              <a:tr h="2813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Inversión Infraestructura en Plataformas Científico-Logísticas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460.495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460.495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289.788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62,9%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62,9%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2712508"/>
                  </a:ext>
                </a:extLst>
              </a:tr>
              <a:tr h="1495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28.746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586843"/>
                  </a:ext>
                </a:extLst>
              </a:tr>
              <a:tr h="1495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118.766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104.433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-14.333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83.310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8599668"/>
                  </a:ext>
                </a:extLst>
              </a:tr>
              <a:tr h="1495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40.061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40.061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40.061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2857226"/>
                  </a:ext>
                </a:extLst>
              </a:tr>
              <a:tr h="1495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9.743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9.743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1.938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8523137"/>
                  </a:ext>
                </a:extLst>
              </a:tr>
              <a:tr h="1495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7.777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7.777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1.940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5230801"/>
                  </a:ext>
                </a:extLst>
              </a:tr>
              <a:tr h="1495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19.186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19.186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11.708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61,0%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61,0%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597927"/>
                  </a:ext>
                </a:extLst>
              </a:tr>
              <a:tr h="1495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41.999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27.666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-14.333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27.663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3944698"/>
                  </a:ext>
                </a:extLst>
              </a:tr>
              <a:tr h="1495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410.934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410.934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410.934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3989266"/>
                  </a:ext>
                </a:extLst>
              </a:tr>
              <a:tr h="1495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410.934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410.934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410.934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480477"/>
                  </a:ext>
                </a:extLst>
              </a:tr>
              <a:tr h="1495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64492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2" y="563302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2" y="1608472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 txBox="1">
            <a:spLocks noGrp="1"/>
          </p:cNvSpPr>
          <p:nvPr>
            <p:ph type="title"/>
          </p:nvPr>
        </p:nvSpPr>
        <p:spPr>
          <a:xfrm>
            <a:off x="518862" y="681228"/>
            <a:ext cx="8167937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05. PROGRAMA 01: AGENCIA DE COOPERACIÓN INTERNACIONAL DE CHILE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462616" y="5104193"/>
            <a:ext cx="8224183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2149143"/>
              </p:ext>
            </p:extLst>
          </p:nvPr>
        </p:nvGraphicFramePr>
        <p:xfrm>
          <a:off x="518861" y="2022047"/>
          <a:ext cx="8167938" cy="3018793"/>
        </p:xfrm>
        <a:graphic>
          <a:graphicData uri="http://schemas.openxmlformats.org/drawingml/2006/table">
            <a:tbl>
              <a:tblPr/>
              <a:tblGrid>
                <a:gridCol w="631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4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36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89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51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51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51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250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775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5775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6655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007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69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8.946.265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7.799.635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-1.146.630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5.795.240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5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3.024.828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3.062.041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37.213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2.218.204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5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269.673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247.684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-21.989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69.789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5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65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65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5.552.037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4.410.451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-1.141.586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3.155.627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65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5.552.037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4.410.451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-1.141.586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3.155.627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65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Cooperación Sur-Sur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5.552.037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4.410.451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-1.141.586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3.155.627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65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99.727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-99.727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322.066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65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322.066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31390,4%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65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99.727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59.311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-40.416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65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65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-16.416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65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82.285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58.285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269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4931" y="1844824"/>
            <a:ext cx="4163929" cy="382862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625" y="79319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3F96463B-7E74-4DA9-89AA-2DF1D80A4A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6944272"/>
              </p:ext>
            </p:extLst>
          </p:nvPr>
        </p:nvGraphicFramePr>
        <p:xfrm>
          <a:off x="392322" y="1844824"/>
          <a:ext cx="415156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5799F86A-5B2D-4B9E-9B31-3BC7AC077E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6037991"/>
              </p:ext>
            </p:extLst>
          </p:nvPr>
        </p:nvGraphicFramePr>
        <p:xfrm>
          <a:off x="467544" y="1916832"/>
          <a:ext cx="4018528" cy="3672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DE58294A-50BC-4AA4-A459-F3F393A3B71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3112325"/>
              </p:ext>
            </p:extLst>
          </p:nvPr>
        </p:nvGraphicFramePr>
        <p:xfrm>
          <a:off x="4619108" y="1916831"/>
          <a:ext cx="3987315" cy="3672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37" y="69269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1FBC083C-B7CD-45D8-94E0-797BCAE9C74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2849594"/>
              </p:ext>
            </p:extLst>
          </p:nvPr>
        </p:nvGraphicFramePr>
        <p:xfrm>
          <a:off x="539552" y="1772816"/>
          <a:ext cx="7920880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0" y="76470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4A92460F-D5B6-40AA-A662-AF00F4F69A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5047300"/>
              </p:ext>
            </p:extLst>
          </p:nvPr>
        </p:nvGraphicFramePr>
        <p:xfrm>
          <a:off x="611560" y="1988840"/>
          <a:ext cx="7848872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55131" y="5733256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601" y="1517821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67544" y="780549"/>
            <a:ext cx="813166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ACBAA97-76D1-490B-BC4E-E7D47CDBE7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1303672"/>
              </p:ext>
            </p:extLst>
          </p:nvPr>
        </p:nvGraphicFramePr>
        <p:xfrm>
          <a:off x="467542" y="2220238"/>
          <a:ext cx="8131668" cy="2432903"/>
        </p:xfrm>
        <a:graphic>
          <a:graphicData uri="http://schemas.openxmlformats.org/drawingml/2006/table">
            <a:tbl>
              <a:tblPr/>
              <a:tblGrid>
                <a:gridCol w="815886">
                  <a:extLst>
                    <a:ext uri="{9D8B030D-6E8A-4147-A177-3AD203B41FA5}">
                      <a16:colId xmlns:a16="http://schemas.microsoft.com/office/drawing/2014/main" val="4064451133"/>
                    </a:ext>
                  </a:extLst>
                </a:gridCol>
                <a:gridCol w="2461259">
                  <a:extLst>
                    <a:ext uri="{9D8B030D-6E8A-4147-A177-3AD203B41FA5}">
                      <a16:colId xmlns:a16="http://schemas.microsoft.com/office/drawing/2014/main" val="1264393419"/>
                    </a:ext>
                  </a:extLst>
                </a:gridCol>
                <a:gridCol w="856681">
                  <a:extLst>
                    <a:ext uri="{9D8B030D-6E8A-4147-A177-3AD203B41FA5}">
                      <a16:colId xmlns:a16="http://schemas.microsoft.com/office/drawing/2014/main" val="229573102"/>
                    </a:ext>
                  </a:extLst>
                </a:gridCol>
                <a:gridCol w="856681">
                  <a:extLst>
                    <a:ext uri="{9D8B030D-6E8A-4147-A177-3AD203B41FA5}">
                      <a16:colId xmlns:a16="http://schemas.microsoft.com/office/drawing/2014/main" val="130341316"/>
                    </a:ext>
                  </a:extLst>
                </a:gridCol>
                <a:gridCol w="856681">
                  <a:extLst>
                    <a:ext uri="{9D8B030D-6E8A-4147-A177-3AD203B41FA5}">
                      <a16:colId xmlns:a16="http://schemas.microsoft.com/office/drawing/2014/main" val="2974266613"/>
                    </a:ext>
                  </a:extLst>
                </a:gridCol>
                <a:gridCol w="788690">
                  <a:extLst>
                    <a:ext uri="{9D8B030D-6E8A-4147-A177-3AD203B41FA5}">
                      <a16:colId xmlns:a16="http://schemas.microsoft.com/office/drawing/2014/main" val="1315317457"/>
                    </a:ext>
                  </a:extLst>
                </a:gridCol>
                <a:gridCol w="747895">
                  <a:extLst>
                    <a:ext uri="{9D8B030D-6E8A-4147-A177-3AD203B41FA5}">
                      <a16:colId xmlns:a16="http://schemas.microsoft.com/office/drawing/2014/main" val="3913606627"/>
                    </a:ext>
                  </a:extLst>
                </a:gridCol>
                <a:gridCol w="747895">
                  <a:extLst>
                    <a:ext uri="{9D8B030D-6E8A-4147-A177-3AD203B41FA5}">
                      <a16:colId xmlns:a16="http://schemas.microsoft.com/office/drawing/2014/main" val="3171498818"/>
                    </a:ext>
                  </a:extLst>
                </a:gridCol>
              </a:tblGrid>
              <a:tr h="172241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3746444"/>
                  </a:ext>
                </a:extLst>
              </a:tr>
              <a:tr h="527487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8118331"/>
                  </a:ext>
                </a:extLst>
              </a:tr>
              <a:tr h="183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100.786.935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94.369.710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-6.417.225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61.005.583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0871483"/>
                  </a:ext>
                </a:extLst>
              </a:tr>
              <a:tr h="172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53.366.955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53.276.903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-90.052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38.801.297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0789355"/>
                  </a:ext>
                </a:extLst>
              </a:tr>
              <a:tr h="172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10.071.705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9.481.499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-590.206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4.271.544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225945"/>
                  </a:ext>
                </a:extLst>
              </a:tr>
              <a:tr h="172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175.306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175.306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175.302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815613"/>
                  </a:ext>
                </a:extLst>
              </a:tr>
              <a:tr h="172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31.186.600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21.898.913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-9.287.687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12.549.215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6307974"/>
                  </a:ext>
                </a:extLst>
              </a:tr>
              <a:tr h="172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2.036.158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6.072.715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4.036.557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6.280.945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8783834"/>
                  </a:ext>
                </a:extLst>
              </a:tr>
              <a:tr h="172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3.522.623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1.844.619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-1.678.004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1.565.172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7865617"/>
                  </a:ext>
                </a:extLst>
              </a:tr>
              <a:tr h="172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564.300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128.237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-436.063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6262814"/>
                  </a:ext>
                </a:extLst>
              </a:tr>
              <a:tr h="172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1.490.518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1.451.924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1.427.412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3054126"/>
                  </a:ext>
                </a:extLst>
              </a:tr>
              <a:tr h="172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55463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0299" y="5889051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67544" y="731409"/>
            <a:ext cx="821925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440922" y="1646417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 de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3009073"/>
              </p:ext>
            </p:extLst>
          </p:nvPr>
        </p:nvGraphicFramePr>
        <p:xfrm>
          <a:off x="440920" y="2243687"/>
          <a:ext cx="8245879" cy="3273544"/>
        </p:xfrm>
        <a:graphic>
          <a:graphicData uri="http://schemas.openxmlformats.org/drawingml/2006/table">
            <a:tbl>
              <a:tblPr/>
              <a:tblGrid>
                <a:gridCol w="813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47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4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4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44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66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37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37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91156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413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1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198.878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188.837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83.746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1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106.993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101.626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-5.367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59.882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1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41.068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1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1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1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1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1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-2.351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1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1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1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1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1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150" y="5571187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1322" y="1608651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 noGrp="1"/>
          </p:cNvSpPr>
          <p:nvPr>
            <p:ph type="title"/>
          </p:nvPr>
        </p:nvSpPr>
        <p:spPr>
          <a:xfrm>
            <a:off x="561321" y="792744"/>
            <a:ext cx="812547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RESUMEN POR CAPÍTULOS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0642455"/>
              </p:ext>
            </p:extLst>
          </p:nvPr>
        </p:nvGraphicFramePr>
        <p:xfrm>
          <a:off x="561321" y="2276874"/>
          <a:ext cx="8125479" cy="2747150"/>
        </p:xfrm>
        <a:graphic>
          <a:graphicData uri="http://schemas.openxmlformats.org/drawingml/2006/table">
            <a:tbl>
              <a:tblPr/>
              <a:tblGrid>
                <a:gridCol w="2674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3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33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78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68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78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41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415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232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y Servicio Exterior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35.024.593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32.765.955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-2.258.638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22.840.495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Fronteras y Límites de Estado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7.494.121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6.480.222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-1.013.899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3.684.945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Antártico Chileno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6.426.241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6.591.689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165.448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4.313.599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de Cooperación Internacional de Chile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8.946.265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7.799.635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-1.146.630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5.795.240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64,8%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1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Relaciones Económicas Internacionales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11.189.399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15.003.447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3.814.048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10.943.487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72,9%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1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Promoción de Exportaciones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31.706.316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25.728.762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-5.977.554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17.493.121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42784" y="6300911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4239" y="1485868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</a:t>
            </a:r>
          </a:p>
        </p:txBody>
      </p:sp>
      <p:sp>
        <p:nvSpPr>
          <p:cNvPr id="10" name="1 Título"/>
          <p:cNvSpPr txBox="1">
            <a:spLocks noGrp="1"/>
          </p:cNvSpPr>
          <p:nvPr>
            <p:ph type="title"/>
          </p:nvPr>
        </p:nvSpPr>
        <p:spPr>
          <a:xfrm>
            <a:off x="542899" y="648554"/>
            <a:ext cx="8073477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01. PROGRAMA 01: SECRETARÍA Y ADMINISTRACIÓN GENERAL Y SERVICIO EXTERIOR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4409156"/>
              </p:ext>
            </p:extLst>
          </p:nvPr>
        </p:nvGraphicFramePr>
        <p:xfrm>
          <a:off x="542899" y="1802937"/>
          <a:ext cx="8073476" cy="4497979"/>
        </p:xfrm>
        <a:graphic>
          <a:graphicData uri="http://schemas.openxmlformats.org/drawingml/2006/table">
            <a:tbl>
              <a:tblPr/>
              <a:tblGrid>
                <a:gridCol w="5837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5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4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532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55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55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55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88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051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051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4955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5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35.024.593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32.765.955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-2.258.638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22.840.495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95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25.082.027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24.626.157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-455.870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18.112.392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95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5.518.996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5.435.947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-83.049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2.604.656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95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155.158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155.158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155.154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95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9.699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9.699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9.698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95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145.459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145.459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145.456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95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914.248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814.947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-99.301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384.467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95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222.681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222.681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222.681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95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Chileno de Campos de Hielo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106.113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106.113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106.113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95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Chileno para las Relaciones Internacionales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69.757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69.757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69.757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95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Dignitem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46.811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46.811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46.811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95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691.567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592.266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-99.301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161.786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95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Académico en Relaciones Internacionales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214.796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183.940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-30.856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35.141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95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Reuniones Internacionales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292.410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250.432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-41.978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85.908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95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Integración Vecinal con Zonas Fronterizas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30.118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25.795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-4.323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95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Inserción Internacional de las Regiones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58.070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49.733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-8.337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9.528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95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Oficina de Desarrollo Organizacional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96.173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82.366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-13.807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31.209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95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2.945.022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1.386.166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-1.558.856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1.364.500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95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2.727.762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1.351.403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-1.376.359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1.351.403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95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23.859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21.666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-2.193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95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83.106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11.669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-71.437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11.669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95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110.295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-108.867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95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564.300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128.237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-436.063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495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564.300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128.237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-436.063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495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219.343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219.343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219.326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495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219.343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219.343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219.326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2370" y="642550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 txBox="1">
            <a:spLocks noGrp="1"/>
          </p:cNvSpPr>
          <p:nvPr>
            <p:ph type="title"/>
          </p:nvPr>
        </p:nvSpPr>
        <p:spPr>
          <a:xfrm>
            <a:off x="467545" y="728824"/>
            <a:ext cx="8219256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02. PROGRAMA 01: DIRECCIÓN GENERAL DE RELACIONES ECONÓMICAS INTERNACIONALES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457196" y="5677902"/>
            <a:ext cx="8219254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9599222-67B4-4741-AD80-5EA91402BA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0860486"/>
              </p:ext>
            </p:extLst>
          </p:nvPr>
        </p:nvGraphicFramePr>
        <p:xfrm>
          <a:off x="457196" y="1855109"/>
          <a:ext cx="8219254" cy="3822793"/>
        </p:xfrm>
        <a:graphic>
          <a:graphicData uri="http://schemas.openxmlformats.org/drawingml/2006/table">
            <a:tbl>
              <a:tblPr/>
              <a:tblGrid>
                <a:gridCol w="774792">
                  <a:extLst>
                    <a:ext uri="{9D8B030D-6E8A-4147-A177-3AD203B41FA5}">
                      <a16:colId xmlns:a16="http://schemas.microsoft.com/office/drawing/2014/main" val="1697036713"/>
                    </a:ext>
                  </a:extLst>
                </a:gridCol>
                <a:gridCol w="297004">
                  <a:extLst>
                    <a:ext uri="{9D8B030D-6E8A-4147-A177-3AD203B41FA5}">
                      <a16:colId xmlns:a16="http://schemas.microsoft.com/office/drawing/2014/main" val="2621562090"/>
                    </a:ext>
                  </a:extLst>
                </a:gridCol>
                <a:gridCol w="300232">
                  <a:extLst>
                    <a:ext uri="{9D8B030D-6E8A-4147-A177-3AD203B41FA5}">
                      <a16:colId xmlns:a16="http://schemas.microsoft.com/office/drawing/2014/main" val="496782998"/>
                    </a:ext>
                  </a:extLst>
                </a:gridCol>
                <a:gridCol w="2469650">
                  <a:extLst>
                    <a:ext uri="{9D8B030D-6E8A-4147-A177-3AD203B41FA5}">
                      <a16:colId xmlns:a16="http://schemas.microsoft.com/office/drawing/2014/main" val="1637292595"/>
                    </a:ext>
                  </a:extLst>
                </a:gridCol>
                <a:gridCol w="774792">
                  <a:extLst>
                    <a:ext uri="{9D8B030D-6E8A-4147-A177-3AD203B41FA5}">
                      <a16:colId xmlns:a16="http://schemas.microsoft.com/office/drawing/2014/main" val="2709238836"/>
                    </a:ext>
                  </a:extLst>
                </a:gridCol>
                <a:gridCol w="684400">
                  <a:extLst>
                    <a:ext uri="{9D8B030D-6E8A-4147-A177-3AD203B41FA5}">
                      <a16:colId xmlns:a16="http://schemas.microsoft.com/office/drawing/2014/main" val="1699846934"/>
                    </a:ext>
                  </a:extLst>
                </a:gridCol>
                <a:gridCol w="684400">
                  <a:extLst>
                    <a:ext uri="{9D8B030D-6E8A-4147-A177-3AD203B41FA5}">
                      <a16:colId xmlns:a16="http://schemas.microsoft.com/office/drawing/2014/main" val="169049540"/>
                    </a:ext>
                  </a:extLst>
                </a:gridCol>
                <a:gridCol w="684400">
                  <a:extLst>
                    <a:ext uri="{9D8B030D-6E8A-4147-A177-3AD203B41FA5}">
                      <a16:colId xmlns:a16="http://schemas.microsoft.com/office/drawing/2014/main" val="2916057151"/>
                    </a:ext>
                  </a:extLst>
                </a:gridCol>
                <a:gridCol w="774792">
                  <a:extLst>
                    <a:ext uri="{9D8B030D-6E8A-4147-A177-3AD203B41FA5}">
                      <a16:colId xmlns:a16="http://schemas.microsoft.com/office/drawing/2014/main" val="380387172"/>
                    </a:ext>
                  </a:extLst>
                </a:gridCol>
                <a:gridCol w="774792">
                  <a:extLst>
                    <a:ext uri="{9D8B030D-6E8A-4147-A177-3AD203B41FA5}">
                      <a16:colId xmlns:a16="http://schemas.microsoft.com/office/drawing/2014/main" val="2493694340"/>
                    </a:ext>
                  </a:extLst>
                </a:gridCol>
              </a:tblGrid>
              <a:tr h="15936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506416"/>
                  </a:ext>
                </a:extLst>
              </a:tr>
              <a:tr h="48805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966392"/>
                  </a:ext>
                </a:extLst>
              </a:tr>
              <a:tr h="169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11.189.399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15.003.447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3.814.048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6.906.929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164692"/>
                  </a:ext>
                </a:extLst>
              </a:tr>
              <a:tr h="1593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8.310.016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8.251.331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-58.685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6.040.621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248566"/>
                  </a:ext>
                </a:extLst>
              </a:tr>
              <a:tr h="1593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1.287.202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1.137.202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367.962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4121120"/>
                  </a:ext>
                </a:extLst>
              </a:tr>
              <a:tr h="1593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1.388.297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1.313.021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340.311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0435591"/>
                  </a:ext>
                </a:extLst>
              </a:tr>
              <a:tr h="1593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1.388.297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1.313.021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340.311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760535"/>
                  </a:ext>
                </a:extLst>
              </a:tr>
              <a:tr h="1593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Negociaciones y Administración de Acuerdos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803.698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728.422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5837603"/>
                  </a:ext>
                </a:extLst>
              </a:tr>
              <a:tr h="1593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Defensa Comercial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186.451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186.451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6389203"/>
                  </a:ext>
                </a:extLst>
              </a:tr>
              <a:tr h="1593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Profundización Inserción Económica Asia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62.958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62.958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9869560"/>
                  </a:ext>
                </a:extLst>
              </a:tr>
              <a:tr h="2968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Defensa en Arbitrajes de Inversión Extranjera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2542524"/>
                  </a:ext>
                </a:extLst>
              </a:tr>
              <a:tr h="1593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Cumbre APEC 2019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335.180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335.180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1701821"/>
                  </a:ext>
                </a:extLst>
              </a:tr>
              <a:tr h="1593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4.036.557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4.036.557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4.036.558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515388"/>
                  </a:ext>
                </a:extLst>
              </a:tr>
              <a:tr h="1593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4.036.557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4.036.557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4.036.558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4324215"/>
                  </a:ext>
                </a:extLst>
              </a:tr>
              <a:tr h="1593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165.290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117.988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-47.302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0976695"/>
                  </a:ext>
                </a:extLst>
              </a:tr>
              <a:tr h="1593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19.494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5202229"/>
                  </a:ext>
                </a:extLst>
              </a:tr>
              <a:tr h="1593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113.593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66.590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4895333"/>
                  </a:ext>
                </a:extLst>
              </a:tr>
              <a:tr h="1593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32.203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7305668"/>
                  </a:ext>
                </a:extLst>
              </a:tr>
              <a:tr h="1593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147.348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108.754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142.224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6725920"/>
                  </a:ext>
                </a:extLst>
              </a:tr>
              <a:tr h="1593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342694"/>
                  </a:ext>
                </a:extLst>
              </a:tr>
              <a:tr h="1593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108.754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108.754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106.684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9608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4061</TotalTime>
  <Words>2954</Words>
  <Application>Microsoft Office PowerPoint</Application>
  <PresentationFormat>Presentación en pantalla (4:3)</PresentationFormat>
  <Paragraphs>1552</Paragraphs>
  <Slides>13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Arial</vt:lpstr>
      <vt:lpstr>Calibri</vt:lpstr>
      <vt:lpstr>1_Tema de Office</vt:lpstr>
      <vt:lpstr>Tema de Office</vt:lpstr>
      <vt:lpstr>EJECUCIÓN PRESUPUESTARIA DE GASTOS ACUMULADA AL MES DE SEPTIEMBRE DE 2020 PARTIDA 06: MINISTERIO DE RELACIONES EXTERIORES</vt:lpstr>
      <vt:lpstr>EJECUCIÓN ACUMULADA DE GASTOS A SEPTIEMBRE DE 2020  PARTIDA 06 MINISTERIO DE RELACIONES EXTERIORES</vt:lpstr>
      <vt:lpstr>EJECUCIÓN ACUMULADA DE GASTOS A SEPTIEMBRE DE 2020  PARTIDA 06 MINISTERIO DE RELACIONES EXTERIORES</vt:lpstr>
      <vt:lpstr>EJECUCIÓN ACUMULADA DE GASTOS A SEPTIEMBRE DE 2020  PARTIDA 06 MINISTERIO DE RELACIONES EXTERIORES</vt:lpstr>
      <vt:lpstr>EJECUCIÓN ACUMULADA DE GASTOS A SEPTIEMBRE DE 2020  PARTIDA 06 MINISTERIO DE RELACIONES EXTERIORES</vt:lpstr>
      <vt:lpstr>EJECUCIÓN ACUMULADA DE GASTOS A SEPTIEMBRE DE 2020  PARTIDA 06 MINISTERIO DE RELACIONES EXTERIORES</vt:lpstr>
      <vt:lpstr>EJECUCIÓN ACUMULADA DE GASTOS A SEPTIEMBRE DE 2020  PARTIDA 06 RESUMEN POR CAPÍTULOS</vt:lpstr>
      <vt:lpstr>EJECUCIÓN ACUMULADA DE GASTOS A SEPTIEMBRE DE 2020  PARTIDA 06. CAPÍTULO 01. PROGRAMA 01: SECRETARÍA Y ADMINISTRACIÓN GENERAL Y SERVICIO EXTERIOR</vt:lpstr>
      <vt:lpstr>EJECUCIÓN ACUMULADA DE GASTOS A SEPTIEMBRE DE 2020  PARTIDA 06. CAPÍTULO 02. PROGRAMA 01: DIRECCIÓN GENERAL DE RELACIONES ECONÓMICAS INTERNACIONALES</vt:lpstr>
      <vt:lpstr>EJECUCIÓN ACUMULADA DE GASTOS A SEPTIEMBRE DE 2020  PARTIDA 06. CAPÍTULO 02. PROGRAMA 02: PROMOCIÓN DE EXPORTACIONES</vt:lpstr>
      <vt:lpstr>EJECUCIÓN ACUMULADA DE GASTOS A SEPTIEMBRE DE 2020  PARTIDA 06. CAPÍTULO 03. PROGRAMA 01: DIRECCIÓN DE FRONTERAS Y LÍMITES DE ESTADO</vt:lpstr>
      <vt:lpstr>EJECUCIÓN ACUMULADA DE GASTOS A SEPTIEMBRE DE 2020  PARTIDA 06. CAPÍTULO 04. PROGRAMA 01: INSTITUTO ANTÁRTICO CHILENO</vt:lpstr>
      <vt:lpstr>EJECUCIÓN ACUMULADA DE GASTOS A SEPTIEMBRE DE 2020  PARTIDA 06. CAPÍTULO 05. PROGRAMA 01: AGENCIA DE COOPERACIÓN INTERNACIONAL DE CHILE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327</cp:revision>
  <cp:lastPrinted>2019-06-03T14:10:49Z</cp:lastPrinted>
  <dcterms:created xsi:type="dcterms:W3CDTF">2016-06-23T13:38:47Z</dcterms:created>
  <dcterms:modified xsi:type="dcterms:W3CDTF">2020-12-29T14:20:40Z</dcterms:modified>
</cp:coreProperties>
</file>