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Distribución presupuesto inicial por Subtítulo de gasto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B528-419F-905D-54F121D7F2F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528-419F-905D-54F121D7F2F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528-419F-905D-54F121D7F2F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528-419F-905D-54F121D7F2F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528-419F-905D-54F121D7F2F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528-419F-905D-54F121D7F2F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528-419F-905D-54F121D7F2FA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'[23.xlsx]P. 23 Ministerio Público (1)'!$E$69:$E$75</c:f>
              <c:strCache>
                <c:ptCount val="7"/>
                <c:pt idx="0">
                  <c:v>GASTOS EN PERSONAL</c:v>
                </c:pt>
                <c:pt idx="1">
                  <c:v>BIENES Y SERVICIOS DE CONSUMO</c:v>
                </c:pt>
                <c:pt idx="2">
                  <c:v>PRESTACIONES DE SEGURIDAD SOCIAL</c:v>
                </c:pt>
                <c:pt idx="3">
                  <c:v>TRANSFERENCIAS CORRIENTES</c:v>
                </c:pt>
                <c:pt idx="4">
                  <c:v>ADQUISICIÓN DE ACTIVOS NO FINANCIEROS</c:v>
                </c:pt>
                <c:pt idx="5">
                  <c:v>INICIATIVAS DE INVERSIÓN</c:v>
                </c:pt>
                <c:pt idx="6">
                  <c:v>SERVICIO DE LA DEUDA</c:v>
                </c:pt>
              </c:strCache>
            </c:strRef>
          </c:cat>
          <c:val>
            <c:numRef>
              <c:f>'[23.xlsx]P. 23 Ministerio Público (1)'!$F$69:$F$75</c:f>
              <c:numCache>
                <c:formatCode>0.0%</c:formatCode>
                <c:ptCount val="7"/>
                <c:pt idx="0">
                  <c:v>0.75247764044461363</c:v>
                </c:pt>
                <c:pt idx="1">
                  <c:v>0.18928743415124985</c:v>
                </c:pt>
                <c:pt idx="2">
                  <c:v>2.2224453791295411E-3</c:v>
                </c:pt>
                <c:pt idx="3">
                  <c:v>4.4288266301805617E-3</c:v>
                </c:pt>
                <c:pt idx="4">
                  <c:v>7.5594548161758901E-3</c:v>
                </c:pt>
                <c:pt idx="5">
                  <c:v>4.4024198578650503E-2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528-419F-905D-54F121D7F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753199090622366"/>
          <c:y val="0.15438227148475867"/>
          <c:w val="0.26163672742752592"/>
          <c:h val="0.7877397462599509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Mensual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'[23.xlsx]P. 23 Ministerio Público (1)'!$E$45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chemeClr val="accent3"/>
            </a:solidFill>
            <a:ln w="25400">
              <a:solidFill>
                <a:schemeClr val="accent3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(1)'!$F$45:$Q$45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6.7364727434768359E-2</c:v>
                </c:pt>
                <c:pt idx="2">
                  <c:v>0.14902196026552617</c:v>
                </c:pt>
                <c:pt idx="3">
                  <c:v>7.1526200076358085E-2</c:v>
                </c:pt>
                <c:pt idx="4">
                  <c:v>7.3452690734784859E-2</c:v>
                </c:pt>
                <c:pt idx="5">
                  <c:v>6.8181497811347178E-2</c:v>
                </c:pt>
                <c:pt idx="6">
                  <c:v>6.7491604533494426E-2</c:v>
                </c:pt>
                <c:pt idx="7">
                  <c:v>6.9758225042677105E-2</c:v>
                </c:pt>
                <c:pt idx="8">
                  <c:v>7.026763413392495E-2</c:v>
                </c:pt>
                <c:pt idx="9">
                  <c:v>7.2931900330579627E-2</c:v>
                </c:pt>
                <c:pt idx="10">
                  <c:v>7.7466464243997404E-2</c:v>
                </c:pt>
                <c:pt idx="11">
                  <c:v>0.1114600743198903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0D-4EA6-9E2E-42417F91C17D}"/>
            </c:ext>
          </c:extLst>
        </c:ser>
        <c:ser>
          <c:idx val="1"/>
          <c:order val="1"/>
          <c:tx>
            <c:strRef>
              <c:f>'[23.xlsx]P. 23 Ministerio Público (1)'!$E$44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1"/>
            </a:solidFill>
            <a:ln w="25400">
              <a:solidFill>
                <a:schemeClr val="accent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(1)'!$F$44:$Q$44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6.9336186834987906E-2</c:v>
                </c:pt>
                <c:pt idx="2">
                  <c:v>0.15501514515140552</c:v>
                </c:pt>
                <c:pt idx="3">
                  <c:v>7.5985531244926796E-2</c:v>
                </c:pt>
                <c:pt idx="4">
                  <c:v>7.6962652919910252E-2</c:v>
                </c:pt>
                <c:pt idx="5">
                  <c:v>7.264047567998333E-2</c:v>
                </c:pt>
                <c:pt idx="6">
                  <c:v>6.8080479725167023E-2</c:v>
                </c:pt>
                <c:pt idx="7">
                  <c:v>7.0026221128933017E-2</c:v>
                </c:pt>
                <c:pt idx="8">
                  <c:v>6.9190923604107196E-2</c:v>
                </c:pt>
                <c:pt idx="9">
                  <c:v>7.1453688396099113E-2</c:v>
                </c:pt>
                <c:pt idx="10">
                  <c:v>7.5082507472785998E-2</c:v>
                </c:pt>
                <c:pt idx="11">
                  <c:v>0.11979403116073534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D-4EA6-9E2E-42417F91C17D}"/>
            </c:ext>
          </c:extLst>
        </c:ser>
        <c:ser>
          <c:idx val="2"/>
          <c:order val="2"/>
          <c:tx>
            <c:strRef>
              <c:f>'[23.xlsx]P. 23 Ministerio Público (1)'!$E$43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2"/>
            </a:solidFill>
            <a:ln w="25400">
              <a:solidFill>
                <a:schemeClr val="accent2"/>
              </a:solidFill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(1)'!$F$42:$Q$42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(1)'!$F$43:$N$43</c:f>
              <c:numCache>
                <c:formatCode>0.0%</c:formatCode>
                <c:ptCount val="9"/>
                <c:pt idx="0">
                  <c:v>7.2255848911150972E-2</c:v>
                </c:pt>
                <c:pt idx="1">
                  <c:v>7.2566564009922507E-2</c:v>
                </c:pt>
                <c:pt idx="2">
                  <c:v>0.16061060575448868</c:v>
                </c:pt>
                <c:pt idx="3">
                  <c:v>7.5213408859259354E-2</c:v>
                </c:pt>
                <c:pt idx="4">
                  <c:v>7.7792151053091382E-2</c:v>
                </c:pt>
                <c:pt idx="5">
                  <c:v>7.9053870723753847E-2</c:v>
                </c:pt>
                <c:pt idx="6">
                  <c:v>7.9018198695138209E-2</c:v>
                </c:pt>
                <c:pt idx="7">
                  <c:v>7.6498087097141662E-2</c:v>
                </c:pt>
                <c:pt idx="8">
                  <c:v>7.303735313585015E-2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D-4EA6-9E2E-42417F91C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411272"/>
        <c:axId val="455408920"/>
      </c:barChart>
      <c:catAx>
        <c:axId val="455411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408920"/>
        <c:crosses val="autoZero"/>
        <c:auto val="1"/>
        <c:lblAlgn val="ctr"/>
        <c:lblOffset val="100"/>
        <c:noMultiLvlLbl val="0"/>
      </c:catAx>
      <c:valAx>
        <c:axId val="45540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5411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% de Ejecución Acumulada 2018 - 2019 - 2020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35892388451443"/>
          <c:y val="0.13263888888888889"/>
          <c:w val="0.85341885389326333"/>
          <c:h val="0.6262806211723535"/>
        </c:manualLayout>
      </c:layout>
      <c:lineChart>
        <c:grouping val="standard"/>
        <c:varyColors val="0"/>
        <c:ser>
          <c:idx val="0"/>
          <c:order val="0"/>
          <c:tx>
            <c:strRef>
              <c:f>'[23.xlsx]P. 23 Ministerio Público (1)'!$E$37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1666666666666664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AB-4FAE-9384-0E68DF4C403B}"/>
                </c:ext>
              </c:extLst>
            </c:dLbl>
            <c:dLbl>
              <c:idx val="1"/>
              <c:layout>
                <c:manualLayout>
                  <c:x val="-4.7951221525844731E-2"/>
                  <c:y val="-4.594378044990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AB-4FAE-9384-0E68DF4C403B}"/>
                </c:ext>
              </c:extLst>
            </c:dLbl>
            <c:dLbl>
              <c:idx val="2"/>
              <c:layout>
                <c:manualLayout>
                  <c:x val="-4.6576119472963758E-2"/>
                  <c:y val="-3.0981702812995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AB-4FAE-9384-0E68DF4C403B}"/>
                </c:ext>
              </c:extLst>
            </c:dLbl>
            <c:dLbl>
              <c:idx val="3"/>
              <c:layout>
                <c:manualLayout>
                  <c:x val="-4.312466810517486E-2"/>
                  <c:y val="-3.0629271059121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AB-4FAE-9384-0E68DF4C403B}"/>
                </c:ext>
              </c:extLst>
            </c:dLbl>
            <c:dLbl>
              <c:idx val="4"/>
              <c:layout>
                <c:manualLayout>
                  <c:x val="-3.1798199792275883E-2"/>
                  <c:y val="-4.1666666666666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AB-4FAE-9384-0E68DF4C403B}"/>
                </c:ext>
              </c:extLst>
            </c:dLbl>
            <c:dLbl>
              <c:idx val="5"/>
              <c:layout>
                <c:manualLayout>
                  <c:x val="-4.126363635437047E-2"/>
                  <c:y val="-2.8130209531651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AB-4FAE-9384-0E68DF4C403B}"/>
                </c:ext>
              </c:extLst>
            </c:dLbl>
            <c:dLbl>
              <c:idx val="6"/>
              <c:layout>
                <c:manualLayout>
                  <c:x val="-3.6895365346765754E-2"/>
                  <c:y val="-1.1758152601688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AB-4FAE-9384-0E68DF4C403B}"/>
                </c:ext>
              </c:extLst>
            </c:dLbl>
            <c:dLbl>
              <c:idx val="7"/>
              <c:layout>
                <c:manualLayout>
                  <c:x val="-4.2069739447910474E-2"/>
                  <c:y val="-9.6117751056538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AE-4096-9A31-F7D1E9FD055A}"/>
                </c:ext>
              </c:extLst>
            </c:dLbl>
            <c:dLbl>
              <c:idx val="8"/>
              <c:layout>
                <c:manualLayout>
                  <c:x val="-4.0451672546067886E-2"/>
                  <c:y val="-1.2815700140871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AE-4096-9A31-F7D1E9FD05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(1)'!$F$37:$N$37</c:f>
              <c:numCache>
                <c:formatCode>0.0%</c:formatCode>
                <c:ptCount val="9"/>
                <c:pt idx="0">
                  <c:v>7.2255848911150972E-2</c:v>
                </c:pt>
                <c:pt idx="1">
                  <c:v>0.14482241292107348</c:v>
                </c:pt>
                <c:pt idx="2">
                  <c:v>0.30479539244127429</c:v>
                </c:pt>
                <c:pt idx="3">
                  <c:v>0.38000880130053366</c:v>
                </c:pt>
                <c:pt idx="4">
                  <c:v>0.46360997466219267</c:v>
                </c:pt>
                <c:pt idx="5">
                  <c:v>0.54266384538594659</c:v>
                </c:pt>
                <c:pt idx="6">
                  <c:v>0.62130202684659652</c:v>
                </c:pt>
                <c:pt idx="7">
                  <c:v>0.6978001139437382</c:v>
                </c:pt>
                <c:pt idx="8">
                  <c:v>0.72420607620825783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8F-4BD9-906C-B5A7182B6C39}"/>
            </c:ext>
          </c:extLst>
        </c:ser>
        <c:ser>
          <c:idx val="1"/>
          <c:order val="1"/>
          <c:tx>
            <c:strRef>
              <c:f>'[23.xlsx]P. 23 Ministerio Público (1)'!$E$38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(1)'!$F$38:$Q$38</c:f>
              <c:numCache>
                <c:formatCode>0.0%</c:formatCode>
                <c:ptCount val="12"/>
                <c:pt idx="0">
                  <c:v>6.8586116041518611E-2</c:v>
                </c:pt>
                <c:pt idx="1">
                  <c:v>0.13792230287650653</c:v>
                </c:pt>
                <c:pt idx="2">
                  <c:v>0.29293744802791205</c:v>
                </c:pt>
                <c:pt idx="3">
                  <c:v>0.36806062719112553</c:v>
                </c:pt>
                <c:pt idx="4">
                  <c:v>0.44502328011103576</c:v>
                </c:pt>
                <c:pt idx="5">
                  <c:v>0.48965247630120406</c:v>
                </c:pt>
                <c:pt idx="6">
                  <c:v>0.55482411955238387</c:v>
                </c:pt>
                <c:pt idx="7">
                  <c:v>0.62485034068131695</c:v>
                </c:pt>
                <c:pt idx="8">
                  <c:v>0.69404126428542412</c:v>
                </c:pt>
                <c:pt idx="9">
                  <c:v>0.76549495268152323</c:v>
                </c:pt>
                <c:pt idx="10">
                  <c:v>0.84057746015430923</c:v>
                </c:pt>
                <c:pt idx="11">
                  <c:v>0.98605891209113217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8F-4BD9-906C-B5A7182B6C39}"/>
            </c:ext>
          </c:extLst>
        </c:ser>
        <c:ser>
          <c:idx val="2"/>
          <c:order val="2"/>
          <c:tx>
            <c:strRef>
              <c:f>'[23.xlsx]P. 23 Ministerio Público (1)'!$E$39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'[23.xlsx]P. 23 Ministerio Público (1)'!$F$36:$Q$36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'[23.xlsx]P. 23 Ministerio Público (1)'!$F$39:$Q$39</c:f>
              <c:numCache>
                <c:formatCode>0.0%</c:formatCode>
                <c:ptCount val="12"/>
                <c:pt idx="0">
                  <c:v>6.7615311200146258E-2</c:v>
                </c:pt>
                <c:pt idx="1">
                  <c:v>0.13496328407830949</c:v>
                </c:pt>
                <c:pt idx="2">
                  <c:v>0.28318890146025893</c:v>
                </c:pt>
                <c:pt idx="3">
                  <c:v>0.35471510153661701</c:v>
                </c:pt>
                <c:pt idx="4">
                  <c:v>0.42816779227140184</c:v>
                </c:pt>
                <c:pt idx="5">
                  <c:v>0.47129598144860579</c:v>
                </c:pt>
                <c:pt idx="6">
                  <c:v>0.54700765940741247</c:v>
                </c:pt>
                <c:pt idx="7">
                  <c:v>0.61632958399784377</c:v>
                </c:pt>
                <c:pt idx="8">
                  <c:v>0.68659721813176866</c:v>
                </c:pt>
                <c:pt idx="9">
                  <c:v>0.75952911846234827</c:v>
                </c:pt>
                <c:pt idx="10">
                  <c:v>0.83699558270634578</c:v>
                </c:pt>
                <c:pt idx="11">
                  <c:v>0.9729885187327989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8F-4BD9-906C-B5A7182B6C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8114536"/>
        <c:axId val="458102384"/>
      </c:lineChart>
      <c:catAx>
        <c:axId val="458114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8102384"/>
        <c:crosses val="autoZero"/>
        <c:auto val="1"/>
        <c:lblAlgn val="ctr"/>
        <c:lblOffset val="100"/>
        <c:noMultiLvlLbl val="0"/>
      </c:catAx>
      <c:valAx>
        <c:axId val="45810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581145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Fuente</a:t>
            </a:r>
            <a:r>
              <a:rPr kumimoji="0" lang="es-CL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7945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040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9932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9938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743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398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03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71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56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231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06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69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01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29-12-2020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51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632848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PÚBLICO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79912" y="5373216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400" dirty="0">
                <a:latin typeface="Calibri" panose="020F0502020204030204" pitchFamily="34" charset="0"/>
                <a:cs typeface="Calibri" panose="020F0502020204030204" pitchFamily="34" charset="0"/>
              </a:rPr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41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5175"/>
            <a:ext cx="775977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BC0B9B71-13B3-40E1-809D-20274474B5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6693762"/>
              </p:ext>
            </p:extLst>
          </p:nvPr>
        </p:nvGraphicFramePr>
        <p:xfrm>
          <a:off x="755576" y="1947862"/>
          <a:ext cx="7615758" cy="400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0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743754"/>
            <a:ext cx="799288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61E5A836-FC06-4EAB-8828-3FA486D810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9522379"/>
              </p:ext>
            </p:extLst>
          </p:nvPr>
        </p:nvGraphicFramePr>
        <p:xfrm>
          <a:off x="539552" y="2057400"/>
          <a:ext cx="7992888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022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705655"/>
            <a:ext cx="7848872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E967F739-F06B-49FE-AEEA-6ADC839FCE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66302"/>
              </p:ext>
            </p:extLst>
          </p:nvPr>
        </p:nvGraphicFramePr>
        <p:xfrm>
          <a:off x="611560" y="2057400"/>
          <a:ext cx="7848872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76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824224" y="723269"/>
            <a:ext cx="771186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824224" y="1376762"/>
            <a:ext cx="7711866" cy="2735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824220" y="6001689"/>
            <a:ext cx="7712784" cy="399157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CE9750-2C09-454F-BF1C-8B7CFED585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21508"/>
              </p:ext>
            </p:extLst>
          </p:nvPr>
        </p:nvGraphicFramePr>
        <p:xfrm>
          <a:off x="824220" y="1650359"/>
          <a:ext cx="7711865" cy="4351330"/>
        </p:xfrm>
        <a:graphic>
          <a:graphicData uri="http://schemas.openxmlformats.org/drawingml/2006/table">
            <a:tbl>
              <a:tblPr/>
              <a:tblGrid>
                <a:gridCol w="724119">
                  <a:extLst>
                    <a:ext uri="{9D8B030D-6E8A-4147-A177-3AD203B41FA5}">
                      <a16:colId xmlns:a16="http://schemas.microsoft.com/office/drawing/2014/main" val="4025286030"/>
                    </a:ext>
                  </a:extLst>
                </a:gridCol>
                <a:gridCol w="301716">
                  <a:extLst>
                    <a:ext uri="{9D8B030D-6E8A-4147-A177-3AD203B41FA5}">
                      <a16:colId xmlns:a16="http://schemas.microsoft.com/office/drawing/2014/main" val="1201417856"/>
                    </a:ext>
                  </a:extLst>
                </a:gridCol>
                <a:gridCol w="301716">
                  <a:extLst>
                    <a:ext uri="{9D8B030D-6E8A-4147-A177-3AD203B41FA5}">
                      <a16:colId xmlns:a16="http://schemas.microsoft.com/office/drawing/2014/main" val="1295471835"/>
                    </a:ext>
                  </a:extLst>
                </a:gridCol>
                <a:gridCol w="2244767">
                  <a:extLst>
                    <a:ext uri="{9D8B030D-6E8A-4147-A177-3AD203B41FA5}">
                      <a16:colId xmlns:a16="http://schemas.microsoft.com/office/drawing/2014/main" val="3170326330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3123810899"/>
                    </a:ext>
                  </a:extLst>
                </a:gridCol>
                <a:gridCol w="663776">
                  <a:extLst>
                    <a:ext uri="{9D8B030D-6E8A-4147-A177-3AD203B41FA5}">
                      <a16:colId xmlns:a16="http://schemas.microsoft.com/office/drawing/2014/main" val="595292932"/>
                    </a:ext>
                  </a:extLst>
                </a:gridCol>
                <a:gridCol w="663776">
                  <a:extLst>
                    <a:ext uri="{9D8B030D-6E8A-4147-A177-3AD203B41FA5}">
                      <a16:colId xmlns:a16="http://schemas.microsoft.com/office/drawing/2014/main" val="1871913178"/>
                    </a:ext>
                  </a:extLst>
                </a:gridCol>
                <a:gridCol w="639638">
                  <a:extLst>
                    <a:ext uri="{9D8B030D-6E8A-4147-A177-3AD203B41FA5}">
                      <a16:colId xmlns:a16="http://schemas.microsoft.com/office/drawing/2014/main" val="286111264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1737591602"/>
                    </a:ext>
                  </a:extLst>
                </a:gridCol>
                <a:gridCol w="724119">
                  <a:extLst>
                    <a:ext uri="{9D8B030D-6E8A-4147-A177-3AD203B41FA5}">
                      <a16:colId xmlns:a16="http://schemas.microsoft.com/office/drawing/2014/main" val="2988580887"/>
                    </a:ext>
                  </a:extLst>
                </a:gridCol>
              </a:tblGrid>
              <a:tr h="2290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61" marR="9161" marT="91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31352"/>
                  </a:ext>
                </a:extLst>
              </a:tr>
              <a:tr h="44887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064661"/>
                  </a:ext>
                </a:extLst>
              </a:tr>
              <a:tr h="1557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201.940.621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214.236.337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12.295.716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155.150.797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2477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151.955.802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165.412.421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13.456.619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126.801.773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24049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38.224.822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36.334.394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-1.890.428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21.633.021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59,5%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204256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92.882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595337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440.802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156221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947222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894.360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356655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0032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24640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24537"/>
                  </a:ext>
                </a:extLst>
              </a:tr>
              <a:tr h="2931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845.405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414.634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52373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4921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8658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1.526.561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1.362.529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-164.032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721.268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9267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67.716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67.064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79836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173.439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-62.507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51.255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27369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428.689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161.774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-266.915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90.701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46680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132.414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116.804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-15.610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107.116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07918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884.303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405.132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986157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57473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4.594.181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807102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8.890.274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4.594.181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159280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32276"/>
                  </a:ext>
                </a:extLst>
              </a:tr>
              <a:tr h="1465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61" marR="9161" marT="916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893.039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893.038 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161" marR="9161" marT="916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96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698190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519</Words>
  <Application>Microsoft Office PowerPoint</Application>
  <PresentationFormat>Presentación en pantalla (4:3)</PresentationFormat>
  <Paragraphs>264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1_Tema de Office</vt:lpstr>
      <vt:lpstr>EJECUCIÓN PRESUPUESTARIA DE GASTOS ACUMULADA AL MES DE SEPTIEMBRE DE 2020 PARTIDA 23: MINISTERIO PÚBLICO</vt:lpstr>
      <vt:lpstr>EJECUCIÓN PRESUPUESTARIA DE GASTOS ACUMULADA AL MES DE SEPTIEMBRE DE 2020  MINISTERIO PÚBLICO</vt:lpstr>
      <vt:lpstr>Presentación de PowerPoint</vt:lpstr>
      <vt:lpstr>Presentación de PowerPoint</vt:lpstr>
      <vt:lpstr>EJECUCIÓN PRESUPUESTARIA DE GASTOS ACUMULADA AL MES DE SEPTIEMBRE DE 2020  MINISTERIO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21</cp:revision>
  <dcterms:created xsi:type="dcterms:W3CDTF">2020-01-06T13:12:56Z</dcterms:created>
  <dcterms:modified xsi:type="dcterms:W3CDTF">2020-12-29T15:06:48Z</dcterms:modified>
</cp:coreProperties>
</file>