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265" r:id="rId8"/>
    <p:sldId id="318" r:id="rId9"/>
    <p:sldId id="271" r:id="rId10"/>
    <p:sldId id="273" r:id="rId11"/>
    <p:sldId id="274" r:id="rId12"/>
    <p:sldId id="315" r:id="rId13"/>
    <p:sldId id="316" r:id="rId14"/>
    <p:sldId id="317" r:id="rId15"/>
    <p:sldId id="319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>
                <a:effectLst/>
              </a:rPr>
              <a:t>Distribución Presupuesto Inicial por Subtítulos de Gasto</a:t>
            </a:r>
            <a:endParaRPr lang="es-CL" sz="800" b="1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14-4427-ADE7-9104AFCDF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14-4427-ADE7-9104AFCDFC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14-4427-ADE7-9104AFCDFC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14-4427-ADE7-9104AFCDFC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14-4427-ADE7-9104AFCDFC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714-4427-ADE7-9104AFCDFC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158981296</c:v>
                </c:pt>
                <c:pt idx="1">
                  <c:v>51012284</c:v>
                </c:pt>
                <c:pt idx="2">
                  <c:v>331063121</c:v>
                </c:pt>
                <c:pt idx="3">
                  <c:v>392692810</c:v>
                </c:pt>
                <c:pt idx="4">
                  <c:v>108595634</c:v>
                </c:pt>
                <c:pt idx="5">
                  <c:v>73297852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14-4427-ADE7-9104AFCDFC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14221696466348"/>
          <c:y val="0.73670058673723082"/>
          <c:w val="0.3083617364730816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83270689000</c:v>
                </c:pt>
                <c:pt idx="1">
                  <c:v>15208467000</c:v>
                </c:pt>
                <c:pt idx="2">
                  <c:v>44830065000</c:v>
                </c:pt>
                <c:pt idx="3">
                  <c:v>34116850000</c:v>
                </c:pt>
                <c:pt idx="4">
                  <c:v>804673962000</c:v>
                </c:pt>
                <c:pt idx="5">
                  <c:v>59473866000</c:v>
                </c:pt>
                <c:pt idx="6">
                  <c:v>7426218000</c:v>
                </c:pt>
                <c:pt idx="7">
                  <c:v>30614563000</c:v>
                </c:pt>
                <c:pt idx="8">
                  <c:v>55783946000</c:v>
                </c:pt>
                <c:pt idx="9">
                  <c:v>34687368000</c:v>
                </c:pt>
                <c:pt idx="10">
                  <c:v>5063831000</c:v>
                </c:pt>
                <c:pt idx="11">
                  <c:v>6982315000</c:v>
                </c:pt>
                <c:pt idx="12">
                  <c:v>4799969000</c:v>
                </c:pt>
                <c:pt idx="13">
                  <c:v>6500915000</c:v>
                </c:pt>
                <c:pt idx="14">
                  <c:v>18045740000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0-47A0-8D0B-F62A1D5AF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dirty="0"/>
              <a:t>% Ejecución Mensual 2018- 2019 - 2020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0.10647367903545614</c:v>
                </c:pt>
                <c:pt idx="2">
                  <c:v>5.9254018110409562E-2</c:v>
                </c:pt>
                <c:pt idx="3">
                  <c:v>3.3082092549199221E-2</c:v>
                </c:pt>
                <c:pt idx="4">
                  <c:v>3.5207529596278118E-2</c:v>
                </c:pt>
                <c:pt idx="5">
                  <c:v>8.5634191879720267E-2</c:v>
                </c:pt>
                <c:pt idx="6">
                  <c:v>6.9974308243993699E-2</c:v>
                </c:pt>
                <c:pt idx="7">
                  <c:v>8.1589253078578727E-2</c:v>
                </c:pt>
                <c:pt idx="8">
                  <c:v>5.3660191344413813E-2</c:v>
                </c:pt>
                <c:pt idx="9">
                  <c:v>4.4309980321952665E-2</c:v>
                </c:pt>
                <c:pt idx="10">
                  <c:v>4.2190526668830795E-2</c:v>
                </c:pt>
                <c:pt idx="11">
                  <c:v>0.27945923536695166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E-48FD-B1E3-49E949364669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EE-48FD-B1E3-49E949364669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EE-48FD-B1E3-49E949364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</c:f>
              <c:numCache>
                <c:formatCode>0.0%</c:formatCode>
                <c:ptCount val="1"/>
                <c:pt idx="0">
                  <c:v>5.343508776818099E-2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EE-48FD-B1E3-49E9493646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dirty="0"/>
              <a:t>% Ejecución Acumulada 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0.12384233707309052</c:v>
                </c:pt>
                <c:pt idx="2">
                  <c:v>0.18300671503413626</c:v>
                </c:pt>
                <c:pt idx="3">
                  <c:v>0.21126977709651512</c:v>
                </c:pt>
                <c:pt idx="4">
                  <c:v>0.24595503334921318</c:v>
                </c:pt>
                <c:pt idx="5">
                  <c:v>0.33103645532626963</c:v>
                </c:pt>
                <c:pt idx="6">
                  <c:v>0.40232997719460029</c:v>
                </c:pt>
                <c:pt idx="7">
                  <c:v>0.48381188187106128</c:v>
                </c:pt>
                <c:pt idx="8">
                  <c:v>0.53747207321547508</c:v>
                </c:pt>
                <c:pt idx="9">
                  <c:v>0.58177864106184618</c:v>
                </c:pt>
                <c:pt idx="10">
                  <c:v>0.62396628269766663</c:v>
                </c:pt>
                <c:pt idx="11">
                  <c:v>0.88754822807363032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D4-4181-AE28-FAC6602B7B69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D4-4181-AE28-FAC6602B7B69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2020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5.2708924349881794E-2"/>
                  <c:y val="3.830652080652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D4-4181-AE28-FAC6602B7B69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D4-4181-AE28-FAC6602B7B69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D4-4181-AE28-FAC6602B7B69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D4-4181-AE28-FAC6602B7B69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D4-4181-AE28-FAC6602B7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</c:f>
              <c:numCache>
                <c:formatCode>0.0%</c:formatCode>
                <c:ptCount val="1"/>
                <c:pt idx="0">
                  <c:v>5.343508776818099E-2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5D4-4181-AE28-FAC6602B7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08-07-2020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08-07-2020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08-07-2020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08-07-2020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08-07-2020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ENERO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Febrero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3688" y="712963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3687" y="1382774"/>
            <a:ext cx="8088759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5E6F4A3-7EDF-4504-A0AA-716640801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315918"/>
              </p:ext>
            </p:extLst>
          </p:nvPr>
        </p:nvGraphicFramePr>
        <p:xfrm>
          <a:off x="523687" y="1813136"/>
          <a:ext cx="8008754" cy="3480830"/>
        </p:xfrm>
        <a:graphic>
          <a:graphicData uri="http://schemas.openxmlformats.org/drawingml/2006/table">
            <a:tbl>
              <a:tblPr/>
              <a:tblGrid>
                <a:gridCol w="268390">
                  <a:extLst>
                    <a:ext uri="{9D8B030D-6E8A-4147-A177-3AD203B41FA5}">
                      <a16:colId xmlns:a16="http://schemas.microsoft.com/office/drawing/2014/main" val="547867596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3306458675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3331700335"/>
                    </a:ext>
                  </a:extLst>
                </a:gridCol>
                <a:gridCol w="3027437">
                  <a:extLst>
                    <a:ext uri="{9D8B030D-6E8A-4147-A177-3AD203B41FA5}">
                      <a16:colId xmlns:a16="http://schemas.microsoft.com/office/drawing/2014/main" val="1352092144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877751818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816155232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2501587143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801694755"/>
                    </a:ext>
                  </a:extLst>
                </a:gridCol>
                <a:gridCol w="654871">
                  <a:extLst>
                    <a:ext uri="{9D8B030D-6E8A-4147-A177-3AD203B41FA5}">
                      <a16:colId xmlns:a16="http://schemas.microsoft.com/office/drawing/2014/main" val="1233180745"/>
                    </a:ext>
                  </a:extLst>
                </a:gridCol>
                <a:gridCol w="644136">
                  <a:extLst>
                    <a:ext uri="{9D8B030D-6E8A-4147-A177-3AD203B41FA5}">
                      <a16:colId xmlns:a16="http://schemas.microsoft.com/office/drawing/2014/main" val="215723284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341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2650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516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437.381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989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27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2.737.706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84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636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8350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49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489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514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49700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519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27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359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196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0033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712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57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084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42403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413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6476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086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17534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295FF7-4B2C-4132-90AF-864A5DD6D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303082"/>
              </p:ext>
            </p:extLst>
          </p:nvPr>
        </p:nvGraphicFramePr>
        <p:xfrm>
          <a:off x="566350" y="1734340"/>
          <a:ext cx="8058785" cy="2878226"/>
        </p:xfrm>
        <a:graphic>
          <a:graphicData uri="http://schemas.openxmlformats.org/drawingml/2006/table">
            <a:tbl>
              <a:tblPr/>
              <a:tblGrid>
                <a:gridCol w="270067">
                  <a:extLst>
                    <a:ext uri="{9D8B030D-6E8A-4147-A177-3AD203B41FA5}">
                      <a16:colId xmlns:a16="http://schemas.microsoft.com/office/drawing/2014/main" val="1818144046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1122626972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2993364073"/>
                    </a:ext>
                  </a:extLst>
                </a:gridCol>
                <a:gridCol w="3046350">
                  <a:extLst>
                    <a:ext uri="{9D8B030D-6E8A-4147-A177-3AD203B41FA5}">
                      <a16:colId xmlns:a16="http://schemas.microsoft.com/office/drawing/2014/main" val="2772591496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51784568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1515934713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701032963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604975724"/>
                    </a:ext>
                  </a:extLst>
                </a:gridCol>
                <a:gridCol w="658962">
                  <a:extLst>
                    <a:ext uri="{9D8B030D-6E8A-4147-A177-3AD203B41FA5}">
                      <a16:colId xmlns:a16="http://schemas.microsoft.com/office/drawing/2014/main" val="4175487029"/>
                    </a:ext>
                  </a:extLst>
                </a:gridCol>
                <a:gridCol w="648160">
                  <a:extLst>
                    <a:ext uri="{9D8B030D-6E8A-4147-A177-3AD203B41FA5}">
                      <a16:colId xmlns:a16="http://schemas.microsoft.com/office/drawing/2014/main" val="83508222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052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68003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2.061.823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86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1.719.685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345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6258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008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3455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80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998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293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3566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687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927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323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365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73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44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1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8460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2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BB0899C-92E6-4C64-9AA8-15A73D589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85704"/>
              </p:ext>
            </p:extLst>
          </p:nvPr>
        </p:nvGraphicFramePr>
        <p:xfrm>
          <a:off x="518819" y="1640955"/>
          <a:ext cx="8085627" cy="4351347"/>
        </p:xfrm>
        <a:graphic>
          <a:graphicData uri="http://schemas.openxmlformats.org/drawingml/2006/table">
            <a:tbl>
              <a:tblPr/>
              <a:tblGrid>
                <a:gridCol w="270966">
                  <a:extLst>
                    <a:ext uri="{9D8B030D-6E8A-4147-A177-3AD203B41FA5}">
                      <a16:colId xmlns:a16="http://schemas.microsoft.com/office/drawing/2014/main" val="3212671240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3666856908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276059795"/>
                    </a:ext>
                  </a:extLst>
                </a:gridCol>
                <a:gridCol w="3056498">
                  <a:extLst>
                    <a:ext uri="{9D8B030D-6E8A-4147-A177-3AD203B41FA5}">
                      <a16:colId xmlns:a16="http://schemas.microsoft.com/office/drawing/2014/main" val="3377458836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2115297024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680258078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1800710151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3400830828"/>
                    </a:ext>
                  </a:extLst>
                </a:gridCol>
                <a:gridCol w="661157">
                  <a:extLst>
                    <a:ext uri="{9D8B030D-6E8A-4147-A177-3AD203B41FA5}">
                      <a16:colId xmlns:a16="http://schemas.microsoft.com/office/drawing/2014/main" val="886449680"/>
                    </a:ext>
                  </a:extLst>
                </a:gridCol>
                <a:gridCol w="650318">
                  <a:extLst>
                    <a:ext uri="{9D8B030D-6E8A-4147-A177-3AD203B41FA5}">
                      <a16:colId xmlns:a16="http://schemas.microsoft.com/office/drawing/2014/main" val="2670293280"/>
                    </a:ext>
                  </a:extLst>
                </a:gridCol>
              </a:tblGrid>
              <a:tr h="121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664432"/>
                  </a:ext>
                </a:extLst>
              </a:tr>
              <a:tr h="377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060297"/>
                  </a:ext>
                </a:extLst>
              </a:tr>
              <a:tr h="165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44.855.706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3130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1.765.075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61866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745.659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7421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416210,0%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416210,0%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4270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416210,0%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416210,0%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30207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12753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486.436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07162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71.867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60483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76332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6509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24639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43.014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41593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0233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50619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60259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25.527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79596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62834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109310"/>
                  </a:ext>
                </a:extLst>
              </a:tr>
              <a:tr h="13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Corporaciones Regionales de Desarrollo Productivo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814540"/>
                  </a:ext>
                </a:extLst>
              </a:tr>
              <a:tr h="15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3131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76115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84791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75021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5219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36.827.793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36.827.793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55.474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4718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32382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2.067.343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2.067.343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72031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92285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81064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 - CORFO Prog. 05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55.474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13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A2ADB4E-7C72-4EB6-8CA0-A90E97106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07243"/>
              </p:ext>
            </p:extLst>
          </p:nvPr>
        </p:nvGraphicFramePr>
        <p:xfrm>
          <a:off x="539552" y="1757679"/>
          <a:ext cx="8064897" cy="4054889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98322719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787846579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245904379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3273562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5502227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05385520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67298419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532012872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349903644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666291328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436414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103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88.271.496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88.271.496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359.095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66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53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9950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774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117.756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3190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Solar e Innovación Energética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53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Innovación en el Sector Público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1.419.189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07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426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274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529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Financiamiento y Derecho Educacional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876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Industrias Inteligentes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6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152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179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80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339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417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86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46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99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503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711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510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5496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39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69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287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840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5F74072-11A1-46F4-9289-A48376ECF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817209"/>
              </p:ext>
            </p:extLst>
          </p:nvPr>
        </p:nvGraphicFramePr>
        <p:xfrm>
          <a:off x="534687" y="1796795"/>
          <a:ext cx="8069762" cy="3103409"/>
        </p:xfrm>
        <a:graphic>
          <a:graphicData uri="http://schemas.openxmlformats.org/drawingml/2006/table">
            <a:tbl>
              <a:tblPr/>
              <a:tblGrid>
                <a:gridCol w="270435">
                  <a:extLst>
                    <a:ext uri="{9D8B030D-6E8A-4147-A177-3AD203B41FA5}">
                      <a16:colId xmlns:a16="http://schemas.microsoft.com/office/drawing/2014/main" val="1908913466"/>
                    </a:ext>
                  </a:extLst>
                </a:gridCol>
                <a:gridCol w="270435">
                  <a:extLst>
                    <a:ext uri="{9D8B030D-6E8A-4147-A177-3AD203B41FA5}">
                      <a16:colId xmlns:a16="http://schemas.microsoft.com/office/drawing/2014/main" val="2057524376"/>
                    </a:ext>
                  </a:extLst>
                </a:gridCol>
                <a:gridCol w="270435">
                  <a:extLst>
                    <a:ext uri="{9D8B030D-6E8A-4147-A177-3AD203B41FA5}">
                      <a16:colId xmlns:a16="http://schemas.microsoft.com/office/drawing/2014/main" val="2112702742"/>
                    </a:ext>
                  </a:extLst>
                </a:gridCol>
                <a:gridCol w="3050499">
                  <a:extLst>
                    <a:ext uri="{9D8B030D-6E8A-4147-A177-3AD203B41FA5}">
                      <a16:colId xmlns:a16="http://schemas.microsoft.com/office/drawing/2014/main" val="2205205186"/>
                    </a:ext>
                  </a:extLst>
                </a:gridCol>
                <a:gridCol w="724764">
                  <a:extLst>
                    <a:ext uri="{9D8B030D-6E8A-4147-A177-3AD203B41FA5}">
                      <a16:colId xmlns:a16="http://schemas.microsoft.com/office/drawing/2014/main" val="2910102423"/>
                    </a:ext>
                  </a:extLst>
                </a:gridCol>
                <a:gridCol w="724764">
                  <a:extLst>
                    <a:ext uri="{9D8B030D-6E8A-4147-A177-3AD203B41FA5}">
                      <a16:colId xmlns:a16="http://schemas.microsoft.com/office/drawing/2014/main" val="1147526480"/>
                    </a:ext>
                  </a:extLst>
                </a:gridCol>
                <a:gridCol w="724764">
                  <a:extLst>
                    <a:ext uri="{9D8B030D-6E8A-4147-A177-3AD203B41FA5}">
                      <a16:colId xmlns:a16="http://schemas.microsoft.com/office/drawing/2014/main" val="2496904220"/>
                    </a:ext>
                  </a:extLst>
                </a:gridCol>
                <a:gridCol w="724764">
                  <a:extLst>
                    <a:ext uri="{9D8B030D-6E8A-4147-A177-3AD203B41FA5}">
                      <a16:colId xmlns:a16="http://schemas.microsoft.com/office/drawing/2014/main" val="2313005355"/>
                    </a:ext>
                  </a:extLst>
                </a:gridCol>
                <a:gridCol w="659860">
                  <a:extLst>
                    <a:ext uri="{9D8B030D-6E8A-4147-A177-3AD203B41FA5}">
                      <a16:colId xmlns:a16="http://schemas.microsoft.com/office/drawing/2014/main" val="2972285938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98917340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15296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0581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38.642.991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8618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38.642.991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90859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84400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3957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414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09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89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375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Postgrado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479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490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69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1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35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3710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38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632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789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990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7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034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05: CIENCIA Y TECNOLOGÍA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8E231A0-D09A-4BCF-B8BE-151A129D9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78223"/>
              </p:ext>
            </p:extLst>
          </p:nvPr>
        </p:nvGraphicFramePr>
        <p:xfrm>
          <a:off x="528944" y="1796795"/>
          <a:ext cx="8003497" cy="1810982"/>
        </p:xfrm>
        <a:graphic>
          <a:graphicData uri="http://schemas.openxmlformats.org/drawingml/2006/table">
            <a:tbl>
              <a:tblPr/>
              <a:tblGrid>
                <a:gridCol w="268214">
                  <a:extLst>
                    <a:ext uri="{9D8B030D-6E8A-4147-A177-3AD203B41FA5}">
                      <a16:colId xmlns:a16="http://schemas.microsoft.com/office/drawing/2014/main" val="1684868931"/>
                    </a:ext>
                  </a:extLst>
                </a:gridCol>
                <a:gridCol w="268214">
                  <a:extLst>
                    <a:ext uri="{9D8B030D-6E8A-4147-A177-3AD203B41FA5}">
                      <a16:colId xmlns:a16="http://schemas.microsoft.com/office/drawing/2014/main" val="742114861"/>
                    </a:ext>
                  </a:extLst>
                </a:gridCol>
                <a:gridCol w="268214">
                  <a:extLst>
                    <a:ext uri="{9D8B030D-6E8A-4147-A177-3AD203B41FA5}">
                      <a16:colId xmlns:a16="http://schemas.microsoft.com/office/drawing/2014/main" val="2690366686"/>
                    </a:ext>
                  </a:extLst>
                </a:gridCol>
                <a:gridCol w="3025449">
                  <a:extLst>
                    <a:ext uri="{9D8B030D-6E8A-4147-A177-3AD203B41FA5}">
                      <a16:colId xmlns:a16="http://schemas.microsoft.com/office/drawing/2014/main" val="3104077908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2840516615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303565516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2156242154"/>
                    </a:ext>
                  </a:extLst>
                </a:gridCol>
                <a:gridCol w="718813">
                  <a:extLst>
                    <a:ext uri="{9D8B030D-6E8A-4147-A177-3AD203B41FA5}">
                      <a16:colId xmlns:a16="http://schemas.microsoft.com/office/drawing/2014/main" val="627182967"/>
                    </a:ext>
                  </a:extLst>
                </a:gridCol>
                <a:gridCol w="654441">
                  <a:extLst>
                    <a:ext uri="{9D8B030D-6E8A-4147-A177-3AD203B41FA5}">
                      <a16:colId xmlns:a16="http://schemas.microsoft.com/office/drawing/2014/main" val="3911909184"/>
                    </a:ext>
                  </a:extLst>
                </a:gridCol>
                <a:gridCol w="643713">
                  <a:extLst>
                    <a:ext uri="{9D8B030D-6E8A-4147-A177-3AD203B41FA5}">
                      <a16:colId xmlns:a16="http://schemas.microsoft.com/office/drawing/2014/main" val="994484737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890923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3628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50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35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01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31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6140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92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Transferencia y Licenciamiento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817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Vinculación con la industria y/o formación de capital humano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309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Creación y fortalecimiento de la investigación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075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tecnológico en sectores estratégicos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26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9228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4D0E957-C75B-406F-B2FA-BB5B3C3E6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142372"/>
              </p:ext>
            </p:extLst>
          </p:nvPr>
        </p:nvGraphicFramePr>
        <p:xfrm>
          <a:off x="517254" y="1835688"/>
          <a:ext cx="8015188" cy="2331125"/>
        </p:xfrm>
        <a:graphic>
          <a:graphicData uri="http://schemas.openxmlformats.org/drawingml/2006/table">
            <a:tbl>
              <a:tblPr/>
              <a:tblGrid>
                <a:gridCol w="268606">
                  <a:extLst>
                    <a:ext uri="{9D8B030D-6E8A-4147-A177-3AD203B41FA5}">
                      <a16:colId xmlns:a16="http://schemas.microsoft.com/office/drawing/2014/main" val="3328904534"/>
                    </a:ext>
                  </a:extLst>
                </a:gridCol>
                <a:gridCol w="268606">
                  <a:extLst>
                    <a:ext uri="{9D8B030D-6E8A-4147-A177-3AD203B41FA5}">
                      <a16:colId xmlns:a16="http://schemas.microsoft.com/office/drawing/2014/main" val="4083825778"/>
                    </a:ext>
                  </a:extLst>
                </a:gridCol>
                <a:gridCol w="268606">
                  <a:extLst>
                    <a:ext uri="{9D8B030D-6E8A-4147-A177-3AD203B41FA5}">
                      <a16:colId xmlns:a16="http://schemas.microsoft.com/office/drawing/2014/main" val="1670817543"/>
                    </a:ext>
                  </a:extLst>
                </a:gridCol>
                <a:gridCol w="3029868">
                  <a:extLst>
                    <a:ext uri="{9D8B030D-6E8A-4147-A177-3AD203B41FA5}">
                      <a16:colId xmlns:a16="http://schemas.microsoft.com/office/drawing/2014/main" val="2048992935"/>
                    </a:ext>
                  </a:extLst>
                </a:gridCol>
                <a:gridCol w="719863">
                  <a:extLst>
                    <a:ext uri="{9D8B030D-6E8A-4147-A177-3AD203B41FA5}">
                      <a16:colId xmlns:a16="http://schemas.microsoft.com/office/drawing/2014/main" val="2200725008"/>
                    </a:ext>
                  </a:extLst>
                </a:gridCol>
                <a:gridCol w="719863">
                  <a:extLst>
                    <a:ext uri="{9D8B030D-6E8A-4147-A177-3AD203B41FA5}">
                      <a16:colId xmlns:a16="http://schemas.microsoft.com/office/drawing/2014/main" val="3584398149"/>
                    </a:ext>
                  </a:extLst>
                </a:gridCol>
                <a:gridCol w="719863">
                  <a:extLst>
                    <a:ext uri="{9D8B030D-6E8A-4147-A177-3AD203B41FA5}">
                      <a16:colId xmlns:a16="http://schemas.microsoft.com/office/drawing/2014/main" val="1985804866"/>
                    </a:ext>
                  </a:extLst>
                </a:gridCol>
                <a:gridCol w="719863">
                  <a:extLst>
                    <a:ext uri="{9D8B030D-6E8A-4147-A177-3AD203B41FA5}">
                      <a16:colId xmlns:a16="http://schemas.microsoft.com/office/drawing/2014/main" val="454800305"/>
                    </a:ext>
                  </a:extLst>
                </a:gridCol>
                <a:gridCol w="655397">
                  <a:extLst>
                    <a:ext uri="{9D8B030D-6E8A-4147-A177-3AD203B41FA5}">
                      <a16:colId xmlns:a16="http://schemas.microsoft.com/office/drawing/2014/main" val="3724146822"/>
                    </a:ext>
                  </a:extLst>
                </a:gridCol>
                <a:gridCol w="644653">
                  <a:extLst>
                    <a:ext uri="{9D8B030D-6E8A-4147-A177-3AD203B41FA5}">
                      <a16:colId xmlns:a16="http://schemas.microsoft.com/office/drawing/2014/main" val="175653079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98334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9426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2.489.370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9624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2.372.031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339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511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684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7239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05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68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851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664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9049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605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9681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0257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775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0B7D2C0-636F-47F2-82E5-317F99B4A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18460"/>
              </p:ext>
            </p:extLst>
          </p:nvPr>
        </p:nvGraphicFramePr>
        <p:xfrm>
          <a:off x="568177" y="1844824"/>
          <a:ext cx="8036269" cy="2204261"/>
        </p:xfrm>
        <a:graphic>
          <a:graphicData uri="http://schemas.openxmlformats.org/drawingml/2006/table">
            <a:tbl>
              <a:tblPr/>
              <a:tblGrid>
                <a:gridCol w="269312">
                  <a:extLst>
                    <a:ext uri="{9D8B030D-6E8A-4147-A177-3AD203B41FA5}">
                      <a16:colId xmlns:a16="http://schemas.microsoft.com/office/drawing/2014/main" val="3151965338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3222596622"/>
                    </a:ext>
                  </a:extLst>
                </a:gridCol>
                <a:gridCol w="269312">
                  <a:extLst>
                    <a:ext uri="{9D8B030D-6E8A-4147-A177-3AD203B41FA5}">
                      <a16:colId xmlns:a16="http://schemas.microsoft.com/office/drawing/2014/main" val="4209780063"/>
                    </a:ext>
                  </a:extLst>
                </a:gridCol>
                <a:gridCol w="3037839">
                  <a:extLst>
                    <a:ext uri="{9D8B030D-6E8A-4147-A177-3AD203B41FA5}">
                      <a16:colId xmlns:a16="http://schemas.microsoft.com/office/drawing/2014/main" val="1567908797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3070359350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1651980557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3133887458"/>
                    </a:ext>
                  </a:extLst>
                </a:gridCol>
                <a:gridCol w="721756">
                  <a:extLst>
                    <a:ext uri="{9D8B030D-6E8A-4147-A177-3AD203B41FA5}">
                      <a16:colId xmlns:a16="http://schemas.microsoft.com/office/drawing/2014/main" val="1630298859"/>
                    </a:ext>
                  </a:extLst>
                </a:gridCol>
                <a:gridCol w="657121">
                  <a:extLst>
                    <a:ext uri="{9D8B030D-6E8A-4147-A177-3AD203B41FA5}">
                      <a16:colId xmlns:a16="http://schemas.microsoft.com/office/drawing/2014/main" val="965388626"/>
                    </a:ext>
                  </a:extLst>
                </a:gridCol>
                <a:gridCol w="646349">
                  <a:extLst>
                    <a:ext uri="{9D8B030D-6E8A-4147-A177-3AD203B41FA5}">
                      <a16:colId xmlns:a16="http://schemas.microsoft.com/office/drawing/2014/main" val="137910080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47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7002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381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442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650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0786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900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659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21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227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99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903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439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761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17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B10E8DC-FD28-4446-8E69-8775B8CD2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16595"/>
              </p:ext>
            </p:extLst>
          </p:nvPr>
        </p:nvGraphicFramePr>
        <p:xfrm>
          <a:off x="540777" y="1711648"/>
          <a:ext cx="7991662" cy="1823669"/>
        </p:xfrm>
        <a:graphic>
          <a:graphicData uri="http://schemas.openxmlformats.org/drawingml/2006/table">
            <a:tbl>
              <a:tblPr/>
              <a:tblGrid>
                <a:gridCol w="267817">
                  <a:extLst>
                    <a:ext uri="{9D8B030D-6E8A-4147-A177-3AD203B41FA5}">
                      <a16:colId xmlns:a16="http://schemas.microsoft.com/office/drawing/2014/main" val="1007000005"/>
                    </a:ext>
                  </a:extLst>
                </a:gridCol>
                <a:gridCol w="267817">
                  <a:extLst>
                    <a:ext uri="{9D8B030D-6E8A-4147-A177-3AD203B41FA5}">
                      <a16:colId xmlns:a16="http://schemas.microsoft.com/office/drawing/2014/main" val="250929489"/>
                    </a:ext>
                  </a:extLst>
                </a:gridCol>
                <a:gridCol w="267817">
                  <a:extLst>
                    <a:ext uri="{9D8B030D-6E8A-4147-A177-3AD203B41FA5}">
                      <a16:colId xmlns:a16="http://schemas.microsoft.com/office/drawing/2014/main" val="2239849362"/>
                    </a:ext>
                  </a:extLst>
                </a:gridCol>
                <a:gridCol w="3020976">
                  <a:extLst>
                    <a:ext uri="{9D8B030D-6E8A-4147-A177-3AD203B41FA5}">
                      <a16:colId xmlns:a16="http://schemas.microsoft.com/office/drawing/2014/main" val="976383942"/>
                    </a:ext>
                  </a:extLst>
                </a:gridCol>
                <a:gridCol w="717750">
                  <a:extLst>
                    <a:ext uri="{9D8B030D-6E8A-4147-A177-3AD203B41FA5}">
                      <a16:colId xmlns:a16="http://schemas.microsoft.com/office/drawing/2014/main" val="903338765"/>
                    </a:ext>
                  </a:extLst>
                </a:gridCol>
                <a:gridCol w="717750">
                  <a:extLst>
                    <a:ext uri="{9D8B030D-6E8A-4147-A177-3AD203B41FA5}">
                      <a16:colId xmlns:a16="http://schemas.microsoft.com/office/drawing/2014/main" val="1526343775"/>
                    </a:ext>
                  </a:extLst>
                </a:gridCol>
                <a:gridCol w="717750">
                  <a:extLst>
                    <a:ext uri="{9D8B030D-6E8A-4147-A177-3AD203B41FA5}">
                      <a16:colId xmlns:a16="http://schemas.microsoft.com/office/drawing/2014/main" val="1012579857"/>
                    </a:ext>
                  </a:extLst>
                </a:gridCol>
                <a:gridCol w="717750">
                  <a:extLst>
                    <a:ext uri="{9D8B030D-6E8A-4147-A177-3AD203B41FA5}">
                      <a16:colId xmlns:a16="http://schemas.microsoft.com/office/drawing/2014/main" val="87782041"/>
                    </a:ext>
                  </a:extLst>
                </a:gridCol>
                <a:gridCol w="653474">
                  <a:extLst>
                    <a:ext uri="{9D8B030D-6E8A-4147-A177-3AD203B41FA5}">
                      <a16:colId xmlns:a16="http://schemas.microsoft.com/office/drawing/2014/main" val="981165651"/>
                    </a:ext>
                  </a:extLst>
                </a:gridCol>
                <a:gridCol w="642761">
                  <a:extLst>
                    <a:ext uri="{9D8B030D-6E8A-4147-A177-3AD203B41FA5}">
                      <a16:colId xmlns:a16="http://schemas.microsoft.com/office/drawing/2014/main" val="143306961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7604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5083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7723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287.739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0964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72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99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882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97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2307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09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38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634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D6E49B1-2E78-4B45-8C85-CF6E5FEF3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484816"/>
              </p:ext>
            </p:extLst>
          </p:nvPr>
        </p:nvGraphicFramePr>
        <p:xfrm>
          <a:off x="518864" y="1779850"/>
          <a:ext cx="8084267" cy="2711717"/>
        </p:xfrm>
        <a:graphic>
          <a:graphicData uri="http://schemas.openxmlformats.org/drawingml/2006/table">
            <a:tbl>
              <a:tblPr/>
              <a:tblGrid>
                <a:gridCol w="270921">
                  <a:extLst>
                    <a:ext uri="{9D8B030D-6E8A-4147-A177-3AD203B41FA5}">
                      <a16:colId xmlns:a16="http://schemas.microsoft.com/office/drawing/2014/main" val="97869835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152728612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456205158"/>
                    </a:ext>
                  </a:extLst>
                </a:gridCol>
                <a:gridCol w="3055981">
                  <a:extLst>
                    <a:ext uri="{9D8B030D-6E8A-4147-A177-3AD203B41FA5}">
                      <a16:colId xmlns:a16="http://schemas.microsoft.com/office/drawing/2014/main" val="2868902151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1384905235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1418966005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549196382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3753523988"/>
                    </a:ext>
                  </a:extLst>
                </a:gridCol>
                <a:gridCol w="661046">
                  <a:extLst>
                    <a:ext uri="{9D8B030D-6E8A-4147-A177-3AD203B41FA5}">
                      <a16:colId xmlns:a16="http://schemas.microsoft.com/office/drawing/2014/main" val="3899793948"/>
                    </a:ext>
                  </a:extLst>
                </a:gridCol>
                <a:gridCol w="650209">
                  <a:extLst>
                    <a:ext uri="{9D8B030D-6E8A-4147-A177-3AD203B41FA5}">
                      <a16:colId xmlns:a16="http://schemas.microsoft.com/office/drawing/2014/main" val="163202204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02281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80044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93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548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1582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488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96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310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74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6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3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7694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266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535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38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727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2719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710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7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454751"/>
              </p:ext>
            </p:extLst>
          </p:nvPr>
        </p:nvGraphicFramePr>
        <p:xfrm>
          <a:off x="4860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198083"/>
              </p:ext>
            </p:extLst>
          </p:nvPr>
        </p:nvGraphicFramePr>
        <p:xfrm>
          <a:off x="4629600" y="1772816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A248837-3232-4C7B-8061-870DFCED2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42219"/>
              </p:ext>
            </p:extLst>
          </p:nvPr>
        </p:nvGraphicFramePr>
        <p:xfrm>
          <a:off x="527544" y="1830010"/>
          <a:ext cx="8072959" cy="1316213"/>
        </p:xfrm>
        <a:graphic>
          <a:graphicData uri="http://schemas.openxmlformats.org/drawingml/2006/table">
            <a:tbl>
              <a:tblPr/>
              <a:tblGrid>
                <a:gridCol w="270542">
                  <a:extLst>
                    <a:ext uri="{9D8B030D-6E8A-4147-A177-3AD203B41FA5}">
                      <a16:colId xmlns:a16="http://schemas.microsoft.com/office/drawing/2014/main" val="376135349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2433752632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4030687326"/>
                    </a:ext>
                  </a:extLst>
                </a:gridCol>
                <a:gridCol w="3051708">
                  <a:extLst>
                    <a:ext uri="{9D8B030D-6E8A-4147-A177-3AD203B41FA5}">
                      <a16:colId xmlns:a16="http://schemas.microsoft.com/office/drawing/2014/main" val="3773147428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696834588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455780508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2339671078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2256289128"/>
                    </a:ext>
                  </a:extLst>
                </a:gridCol>
                <a:gridCol w="660121">
                  <a:extLst>
                    <a:ext uri="{9D8B030D-6E8A-4147-A177-3AD203B41FA5}">
                      <a16:colId xmlns:a16="http://schemas.microsoft.com/office/drawing/2014/main" val="89012729"/>
                    </a:ext>
                  </a:extLst>
                </a:gridCol>
                <a:gridCol w="649300">
                  <a:extLst>
                    <a:ext uri="{9D8B030D-6E8A-4147-A177-3AD203B41FA5}">
                      <a16:colId xmlns:a16="http://schemas.microsoft.com/office/drawing/2014/main" val="1917857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97203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096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107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856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314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37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607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24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246C8AF-82F3-4919-851B-97EF178CC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180154"/>
              </p:ext>
            </p:extLst>
          </p:nvPr>
        </p:nvGraphicFramePr>
        <p:xfrm>
          <a:off x="528176" y="1840608"/>
          <a:ext cx="8085326" cy="3599765"/>
        </p:xfrm>
        <a:graphic>
          <a:graphicData uri="http://schemas.openxmlformats.org/drawingml/2006/table">
            <a:tbl>
              <a:tblPr/>
              <a:tblGrid>
                <a:gridCol w="270956">
                  <a:extLst>
                    <a:ext uri="{9D8B030D-6E8A-4147-A177-3AD203B41FA5}">
                      <a16:colId xmlns:a16="http://schemas.microsoft.com/office/drawing/2014/main" val="3360739442"/>
                    </a:ext>
                  </a:extLst>
                </a:gridCol>
                <a:gridCol w="270956">
                  <a:extLst>
                    <a:ext uri="{9D8B030D-6E8A-4147-A177-3AD203B41FA5}">
                      <a16:colId xmlns:a16="http://schemas.microsoft.com/office/drawing/2014/main" val="3581966582"/>
                    </a:ext>
                  </a:extLst>
                </a:gridCol>
                <a:gridCol w="270956">
                  <a:extLst>
                    <a:ext uri="{9D8B030D-6E8A-4147-A177-3AD203B41FA5}">
                      <a16:colId xmlns:a16="http://schemas.microsoft.com/office/drawing/2014/main" val="1778072149"/>
                    </a:ext>
                  </a:extLst>
                </a:gridCol>
                <a:gridCol w="3056383">
                  <a:extLst>
                    <a:ext uri="{9D8B030D-6E8A-4147-A177-3AD203B41FA5}">
                      <a16:colId xmlns:a16="http://schemas.microsoft.com/office/drawing/2014/main" val="2681557641"/>
                    </a:ext>
                  </a:extLst>
                </a:gridCol>
                <a:gridCol w="726162">
                  <a:extLst>
                    <a:ext uri="{9D8B030D-6E8A-4147-A177-3AD203B41FA5}">
                      <a16:colId xmlns:a16="http://schemas.microsoft.com/office/drawing/2014/main" val="1717611432"/>
                    </a:ext>
                  </a:extLst>
                </a:gridCol>
                <a:gridCol w="726162">
                  <a:extLst>
                    <a:ext uri="{9D8B030D-6E8A-4147-A177-3AD203B41FA5}">
                      <a16:colId xmlns:a16="http://schemas.microsoft.com/office/drawing/2014/main" val="197261659"/>
                    </a:ext>
                  </a:extLst>
                </a:gridCol>
                <a:gridCol w="726162">
                  <a:extLst>
                    <a:ext uri="{9D8B030D-6E8A-4147-A177-3AD203B41FA5}">
                      <a16:colId xmlns:a16="http://schemas.microsoft.com/office/drawing/2014/main" val="4055366309"/>
                    </a:ext>
                  </a:extLst>
                </a:gridCol>
                <a:gridCol w="726162">
                  <a:extLst>
                    <a:ext uri="{9D8B030D-6E8A-4147-A177-3AD203B41FA5}">
                      <a16:colId xmlns:a16="http://schemas.microsoft.com/office/drawing/2014/main" val="1758022268"/>
                    </a:ext>
                  </a:extLst>
                </a:gridCol>
                <a:gridCol w="661133">
                  <a:extLst>
                    <a:ext uri="{9D8B030D-6E8A-4147-A177-3AD203B41FA5}">
                      <a16:colId xmlns:a16="http://schemas.microsoft.com/office/drawing/2014/main" val="1346183262"/>
                    </a:ext>
                  </a:extLst>
                </a:gridCol>
                <a:gridCol w="650294">
                  <a:extLst>
                    <a:ext uri="{9D8B030D-6E8A-4147-A177-3AD203B41FA5}">
                      <a16:colId xmlns:a16="http://schemas.microsoft.com/office/drawing/2014/main" val="16213864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5843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62779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1.843.528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134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852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041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685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83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600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3398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31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690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1699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872.466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9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83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697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1497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411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980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459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62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289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380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046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671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194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65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584F031-94CF-40AB-A0B5-71F7A27A9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11573"/>
              </p:ext>
            </p:extLst>
          </p:nvPr>
        </p:nvGraphicFramePr>
        <p:xfrm>
          <a:off x="546327" y="1781701"/>
          <a:ext cx="8051346" cy="2838581"/>
        </p:xfrm>
        <a:graphic>
          <a:graphicData uri="http://schemas.openxmlformats.org/drawingml/2006/table">
            <a:tbl>
              <a:tblPr/>
              <a:tblGrid>
                <a:gridCol w="269818">
                  <a:extLst>
                    <a:ext uri="{9D8B030D-6E8A-4147-A177-3AD203B41FA5}">
                      <a16:colId xmlns:a16="http://schemas.microsoft.com/office/drawing/2014/main" val="254351493"/>
                    </a:ext>
                  </a:extLst>
                </a:gridCol>
                <a:gridCol w="269818">
                  <a:extLst>
                    <a:ext uri="{9D8B030D-6E8A-4147-A177-3AD203B41FA5}">
                      <a16:colId xmlns:a16="http://schemas.microsoft.com/office/drawing/2014/main" val="3272428865"/>
                    </a:ext>
                  </a:extLst>
                </a:gridCol>
                <a:gridCol w="269818">
                  <a:extLst>
                    <a:ext uri="{9D8B030D-6E8A-4147-A177-3AD203B41FA5}">
                      <a16:colId xmlns:a16="http://schemas.microsoft.com/office/drawing/2014/main" val="1908066802"/>
                    </a:ext>
                  </a:extLst>
                </a:gridCol>
                <a:gridCol w="3043537">
                  <a:extLst>
                    <a:ext uri="{9D8B030D-6E8A-4147-A177-3AD203B41FA5}">
                      <a16:colId xmlns:a16="http://schemas.microsoft.com/office/drawing/2014/main" val="4120595175"/>
                    </a:ext>
                  </a:extLst>
                </a:gridCol>
                <a:gridCol w="723110">
                  <a:extLst>
                    <a:ext uri="{9D8B030D-6E8A-4147-A177-3AD203B41FA5}">
                      <a16:colId xmlns:a16="http://schemas.microsoft.com/office/drawing/2014/main" val="1446647401"/>
                    </a:ext>
                  </a:extLst>
                </a:gridCol>
                <a:gridCol w="723110">
                  <a:extLst>
                    <a:ext uri="{9D8B030D-6E8A-4147-A177-3AD203B41FA5}">
                      <a16:colId xmlns:a16="http://schemas.microsoft.com/office/drawing/2014/main" val="783751095"/>
                    </a:ext>
                  </a:extLst>
                </a:gridCol>
                <a:gridCol w="723110">
                  <a:extLst>
                    <a:ext uri="{9D8B030D-6E8A-4147-A177-3AD203B41FA5}">
                      <a16:colId xmlns:a16="http://schemas.microsoft.com/office/drawing/2014/main" val="1823038636"/>
                    </a:ext>
                  </a:extLst>
                </a:gridCol>
                <a:gridCol w="723110">
                  <a:extLst>
                    <a:ext uri="{9D8B030D-6E8A-4147-A177-3AD203B41FA5}">
                      <a16:colId xmlns:a16="http://schemas.microsoft.com/office/drawing/2014/main" val="3958489374"/>
                    </a:ext>
                  </a:extLst>
                </a:gridCol>
                <a:gridCol w="658354">
                  <a:extLst>
                    <a:ext uri="{9D8B030D-6E8A-4147-A177-3AD203B41FA5}">
                      <a16:colId xmlns:a16="http://schemas.microsoft.com/office/drawing/2014/main" val="2881650454"/>
                    </a:ext>
                  </a:extLst>
                </a:gridCol>
                <a:gridCol w="647561">
                  <a:extLst>
                    <a:ext uri="{9D8B030D-6E8A-4147-A177-3AD203B41FA5}">
                      <a16:colId xmlns:a16="http://schemas.microsoft.com/office/drawing/2014/main" val="291953197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295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9198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363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2.158.535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452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982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999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483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005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96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70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094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524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y Consorcios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0639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Impacto Social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548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1620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456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081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487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413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713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181D31A-6092-4FB6-8E93-2CFD776DA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0938"/>
              </p:ext>
            </p:extLst>
          </p:nvPr>
        </p:nvGraphicFramePr>
        <p:xfrm>
          <a:off x="529862" y="1981508"/>
          <a:ext cx="8002576" cy="1950533"/>
        </p:xfrm>
        <a:graphic>
          <a:graphicData uri="http://schemas.openxmlformats.org/drawingml/2006/table">
            <a:tbl>
              <a:tblPr/>
              <a:tblGrid>
                <a:gridCol w="268183">
                  <a:extLst>
                    <a:ext uri="{9D8B030D-6E8A-4147-A177-3AD203B41FA5}">
                      <a16:colId xmlns:a16="http://schemas.microsoft.com/office/drawing/2014/main" val="1821796036"/>
                    </a:ext>
                  </a:extLst>
                </a:gridCol>
                <a:gridCol w="268183">
                  <a:extLst>
                    <a:ext uri="{9D8B030D-6E8A-4147-A177-3AD203B41FA5}">
                      <a16:colId xmlns:a16="http://schemas.microsoft.com/office/drawing/2014/main" val="1370712035"/>
                    </a:ext>
                  </a:extLst>
                </a:gridCol>
                <a:gridCol w="268183">
                  <a:extLst>
                    <a:ext uri="{9D8B030D-6E8A-4147-A177-3AD203B41FA5}">
                      <a16:colId xmlns:a16="http://schemas.microsoft.com/office/drawing/2014/main" val="2527404301"/>
                    </a:ext>
                  </a:extLst>
                </a:gridCol>
                <a:gridCol w="3025102">
                  <a:extLst>
                    <a:ext uri="{9D8B030D-6E8A-4147-A177-3AD203B41FA5}">
                      <a16:colId xmlns:a16="http://schemas.microsoft.com/office/drawing/2014/main" val="2835880581"/>
                    </a:ext>
                  </a:extLst>
                </a:gridCol>
                <a:gridCol w="718730">
                  <a:extLst>
                    <a:ext uri="{9D8B030D-6E8A-4147-A177-3AD203B41FA5}">
                      <a16:colId xmlns:a16="http://schemas.microsoft.com/office/drawing/2014/main" val="645728188"/>
                    </a:ext>
                  </a:extLst>
                </a:gridCol>
                <a:gridCol w="718730">
                  <a:extLst>
                    <a:ext uri="{9D8B030D-6E8A-4147-A177-3AD203B41FA5}">
                      <a16:colId xmlns:a16="http://schemas.microsoft.com/office/drawing/2014/main" val="2430094569"/>
                    </a:ext>
                  </a:extLst>
                </a:gridCol>
                <a:gridCol w="718730">
                  <a:extLst>
                    <a:ext uri="{9D8B030D-6E8A-4147-A177-3AD203B41FA5}">
                      <a16:colId xmlns:a16="http://schemas.microsoft.com/office/drawing/2014/main" val="176780818"/>
                    </a:ext>
                  </a:extLst>
                </a:gridCol>
                <a:gridCol w="718730">
                  <a:extLst>
                    <a:ext uri="{9D8B030D-6E8A-4147-A177-3AD203B41FA5}">
                      <a16:colId xmlns:a16="http://schemas.microsoft.com/office/drawing/2014/main" val="2834589220"/>
                    </a:ext>
                  </a:extLst>
                </a:gridCol>
                <a:gridCol w="654366">
                  <a:extLst>
                    <a:ext uri="{9D8B030D-6E8A-4147-A177-3AD203B41FA5}">
                      <a16:colId xmlns:a16="http://schemas.microsoft.com/office/drawing/2014/main" val="1756055684"/>
                    </a:ext>
                  </a:extLst>
                </a:gridCol>
                <a:gridCol w="643639">
                  <a:extLst>
                    <a:ext uri="{9D8B030D-6E8A-4147-A177-3AD203B41FA5}">
                      <a16:colId xmlns:a16="http://schemas.microsoft.com/office/drawing/2014/main" val="28790782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27924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2881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4963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6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198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659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895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1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659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082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718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719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283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6453" y="1548792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BEF2F74-3094-492E-A1A4-4AD01C038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174853"/>
              </p:ext>
            </p:extLst>
          </p:nvPr>
        </p:nvGraphicFramePr>
        <p:xfrm>
          <a:off x="539552" y="1913917"/>
          <a:ext cx="8087994" cy="2074614"/>
        </p:xfrm>
        <a:graphic>
          <a:graphicData uri="http://schemas.openxmlformats.org/drawingml/2006/table">
            <a:tbl>
              <a:tblPr/>
              <a:tblGrid>
                <a:gridCol w="270683">
                  <a:extLst>
                    <a:ext uri="{9D8B030D-6E8A-4147-A177-3AD203B41FA5}">
                      <a16:colId xmlns:a16="http://schemas.microsoft.com/office/drawing/2014/main" val="2759507124"/>
                    </a:ext>
                  </a:extLst>
                </a:gridCol>
                <a:gridCol w="270683">
                  <a:extLst>
                    <a:ext uri="{9D8B030D-6E8A-4147-A177-3AD203B41FA5}">
                      <a16:colId xmlns:a16="http://schemas.microsoft.com/office/drawing/2014/main" val="440638117"/>
                    </a:ext>
                  </a:extLst>
                </a:gridCol>
                <a:gridCol w="270683">
                  <a:extLst>
                    <a:ext uri="{9D8B030D-6E8A-4147-A177-3AD203B41FA5}">
                      <a16:colId xmlns:a16="http://schemas.microsoft.com/office/drawing/2014/main" val="1294894539"/>
                    </a:ext>
                  </a:extLst>
                </a:gridCol>
                <a:gridCol w="3064125">
                  <a:extLst>
                    <a:ext uri="{9D8B030D-6E8A-4147-A177-3AD203B41FA5}">
                      <a16:colId xmlns:a16="http://schemas.microsoft.com/office/drawing/2014/main" val="2925455514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3709067335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4091594760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285561753"/>
                    </a:ext>
                  </a:extLst>
                </a:gridCol>
                <a:gridCol w="725429">
                  <a:extLst>
                    <a:ext uri="{9D8B030D-6E8A-4147-A177-3AD203B41FA5}">
                      <a16:colId xmlns:a16="http://schemas.microsoft.com/office/drawing/2014/main" val="593244970"/>
                    </a:ext>
                  </a:extLst>
                </a:gridCol>
                <a:gridCol w="660466">
                  <a:extLst>
                    <a:ext uri="{9D8B030D-6E8A-4147-A177-3AD203B41FA5}">
                      <a16:colId xmlns:a16="http://schemas.microsoft.com/office/drawing/2014/main" val="1284033171"/>
                    </a:ext>
                  </a:extLst>
                </a:gridCol>
                <a:gridCol w="649638">
                  <a:extLst>
                    <a:ext uri="{9D8B030D-6E8A-4147-A177-3AD203B41FA5}">
                      <a16:colId xmlns:a16="http://schemas.microsoft.com/office/drawing/2014/main" val="2025614897"/>
                    </a:ext>
                  </a:extLst>
                </a:gridCol>
              </a:tblGrid>
              <a:tr h="126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85561"/>
                  </a:ext>
                </a:extLst>
              </a:tr>
              <a:tr h="388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141431"/>
                  </a:ext>
                </a:extLst>
              </a:tr>
              <a:tr h="1662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619.226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31621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472.725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231681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47.848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793131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465833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2028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463887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466649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273446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61342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87479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224064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73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9B8B5EB-09C6-41AE-8C47-6AAF940F2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64372"/>
              </p:ext>
            </p:extLst>
          </p:nvPr>
        </p:nvGraphicFramePr>
        <p:xfrm>
          <a:off x="562106" y="1715360"/>
          <a:ext cx="8043649" cy="2711717"/>
        </p:xfrm>
        <a:graphic>
          <a:graphicData uri="http://schemas.openxmlformats.org/drawingml/2006/table">
            <a:tbl>
              <a:tblPr/>
              <a:tblGrid>
                <a:gridCol w="269560">
                  <a:extLst>
                    <a:ext uri="{9D8B030D-6E8A-4147-A177-3AD203B41FA5}">
                      <a16:colId xmlns:a16="http://schemas.microsoft.com/office/drawing/2014/main" val="2485018743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2832888897"/>
                    </a:ext>
                  </a:extLst>
                </a:gridCol>
                <a:gridCol w="269560">
                  <a:extLst>
                    <a:ext uri="{9D8B030D-6E8A-4147-A177-3AD203B41FA5}">
                      <a16:colId xmlns:a16="http://schemas.microsoft.com/office/drawing/2014/main" val="507659793"/>
                    </a:ext>
                  </a:extLst>
                </a:gridCol>
                <a:gridCol w="3040627">
                  <a:extLst>
                    <a:ext uri="{9D8B030D-6E8A-4147-A177-3AD203B41FA5}">
                      <a16:colId xmlns:a16="http://schemas.microsoft.com/office/drawing/2014/main" val="369030823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3568428453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3836767365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144457080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183763214"/>
                    </a:ext>
                  </a:extLst>
                </a:gridCol>
                <a:gridCol w="657724">
                  <a:extLst>
                    <a:ext uri="{9D8B030D-6E8A-4147-A177-3AD203B41FA5}">
                      <a16:colId xmlns:a16="http://schemas.microsoft.com/office/drawing/2014/main" val="3048186361"/>
                    </a:ext>
                  </a:extLst>
                </a:gridCol>
                <a:gridCol w="646942">
                  <a:extLst>
                    <a:ext uri="{9D8B030D-6E8A-4147-A177-3AD203B41FA5}">
                      <a16:colId xmlns:a16="http://schemas.microsoft.com/office/drawing/2014/main" val="30577562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700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504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58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95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7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11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814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440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808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81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1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218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881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81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1218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889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de Fomento Agrícola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8025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2101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020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F2A3C8-EB4F-4667-B806-60FF1E7E3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44491"/>
              </p:ext>
            </p:extLst>
          </p:nvPr>
        </p:nvGraphicFramePr>
        <p:xfrm>
          <a:off x="575422" y="1981266"/>
          <a:ext cx="7957016" cy="2711717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168482051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034589628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3905497909"/>
                    </a:ext>
                  </a:extLst>
                </a:gridCol>
                <a:gridCol w="3007880">
                  <a:extLst>
                    <a:ext uri="{9D8B030D-6E8A-4147-A177-3AD203B41FA5}">
                      <a16:colId xmlns:a16="http://schemas.microsoft.com/office/drawing/2014/main" val="3819231927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493727485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908722781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78657949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314481814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4156042146"/>
                    </a:ext>
                  </a:extLst>
                </a:gridCol>
                <a:gridCol w="639975">
                  <a:extLst>
                    <a:ext uri="{9D8B030D-6E8A-4147-A177-3AD203B41FA5}">
                      <a16:colId xmlns:a16="http://schemas.microsoft.com/office/drawing/2014/main" val="26806897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1400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560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459.038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16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0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2615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909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89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00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101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655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4542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983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29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148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1413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0565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646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69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27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4616E13-750F-468A-A96D-0C0984752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12320"/>
              </p:ext>
            </p:extLst>
          </p:nvPr>
        </p:nvGraphicFramePr>
        <p:xfrm>
          <a:off x="575423" y="2005266"/>
          <a:ext cx="7957014" cy="2331125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4064474229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266376818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476823984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482155269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119738716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9074129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603266936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233665602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554460592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97793505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5668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47507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309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6572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3528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1813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96735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058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148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614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684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67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9129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952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ENERO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122836"/>
              </p:ext>
            </p:extLst>
          </p:nvPr>
        </p:nvGraphicFramePr>
        <p:xfrm>
          <a:off x="1188000" y="1988840"/>
          <a:ext cx="6768000" cy="37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ENERO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/>
              <a:t>Fuente</a:t>
            </a:r>
            <a:r>
              <a:rPr lang="es-CL" sz="1050"/>
              <a:t>: Elaboración propia en base a Informes de ejecución presupuestaria mensual de DIPRES.</a:t>
            </a:r>
            <a:endParaRPr lang="es-CL" sz="1050" dirty="0"/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965817"/>
              </p:ext>
            </p:extLst>
          </p:nvPr>
        </p:nvGraphicFramePr>
        <p:xfrm>
          <a:off x="1183963" y="2052563"/>
          <a:ext cx="6768000" cy="372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9560" y="1461492"/>
            <a:ext cx="818673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8CDA314-8E20-4B3D-9F4C-0F757DC83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82153"/>
              </p:ext>
            </p:extLst>
          </p:nvPr>
        </p:nvGraphicFramePr>
        <p:xfrm>
          <a:off x="518864" y="1877944"/>
          <a:ext cx="7941568" cy="2325269"/>
        </p:xfrm>
        <a:graphic>
          <a:graphicData uri="http://schemas.openxmlformats.org/drawingml/2006/table">
            <a:tbl>
              <a:tblPr/>
              <a:tblGrid>
                <a:gridCol w="284848">
                  <a:extLst>
                    <a:ext uri="{9D8B030D-6E8A-4147-A177-3AD203B41FA5}">
                      <a16:colId xmlns:a16="http://schemas.microsoft.com/office/drawing/2014/main" val="1448766379"/>
                    </a:ext>
                  </a:extLst>
                </a:gridCol>
                <a:gridCol w="3213088">
                  <a:extLst>
                    <a:ext uri="{9D8B030D-6E8A-4147-A177-3AD203B41FA5}">
                      <a16:colId xmlns:a16="http://schemas.microsoft.com/office/drawing/2014/main" val="203168970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426435506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4029523974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730049438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461342516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3700727120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3406877555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157418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04373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1.116.958.491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1.116.958.491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59.684.775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24834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10.535.208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5261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1.820.850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53588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77.614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49810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331.063.121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331.063.121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4.473.241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5833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36.634.782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48156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101573,3%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101573,3%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2428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73227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38.642.991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55559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31172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3.143.714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52662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98925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861.262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9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02D228-9971-4AE2-85E3-005D34575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73066"/>
              </p:ext>
            </p:extLst>
          </p:nvPr>
        </p:nvGraphicFramePr>
        <p:xfrm>
          <a:off x="558518" y="1669004"/>
          <a:ext cx="7757896" cy="4351332"/>
        </p:xfrm>
        <a:graphic>
          <a:graphicData uri="http://schemas.openxmlformats.org/drawingml/2006/table">
            <a:tbl>
              <a:tblPr/>
              <a:tblGrid>
                <a:gridCol w="256799">
                  <a:extLst>
                    <a:ext uri="{9D8B030D-6E8A-4147-A177-3AD203B41FA5}">
                      <a16:colId xmlns:a16="http://schemas.microsoft.com/office/drawing/2014/main" val="3639798919"/>
                    </a:ext>
                  </a:extLst>
                </a:gridCol>
                <a:gridCol w="256799">
                  <a:extLst>
                    <a:ext uri="{9D8B030D-6E8A-4147-A177-3AD203B41FA5}">
                      <a16:colId xmlns:a16="http://schemas.microsoft.com/office/drawing/2014/main" val="4163936267"/>
                    </a:ext>
                  </a:extLst>
                </a:gridCol>
                <a:gridCol w="2896691">
                  <a:extLst>
                    <a:ext uri="{9D8B030D-6E8A-4147-A177-3AD203B41FA5}">
                      <a16:colId xmlns:a16="http://schemas.microsoft.com/office/drawing/2014/main" val="761565452"/>
                    </a:ext>
                  </a:extLst>
                </a:gridCol>
                <a:gridCol w="780669">
                  <a:extLst>
                    <a:ext uri="{9D8B030D-6E8A-4147-A177-3AD203B41FA5}">
                      <a16:colId xmlns:a16="http://schemas.microsoft.com/office/drawing/2014/main" val="3410273617"/>
                    </a:ext>
                  </a:extLst>
                </a:gridCol>
                <a:gridCol w="780669">
                  <a:extLst>
                    <a:ext uri="{9D8B030D-6E8A-4147-A177-3AD203B41FA5}">
                      <a16:colId xmlns:a16="http://schemas.microsoft.com/office/drawing/2014/main" val="3651409342"/>
                    </a:ext>
                  </a:extLst>
                </a:gridCol>
                <a:gridCol w="762693">
                  <a:extLst>
                    <a:ext uri="{9D8B030D-6E8A-4147-A177-3AD203B41FA5}">
                      <a16:colId xmlns:a16="http://schemas.microsoft.com/office/drawing/2014/main" val="3516312529"/>
                    </a:ext>
                  </a:extLst>
                </a:gridCol>
                <a:gridCol w="780669">
                  <a:extLst>
                    <a:ext uri="{9D8B030D-6E8A-4147-A177-3AD203B41FA5}">
                      <a16:colId xmlns:a16="http://schemas.microsoft.com/office/drawing/2014/main" val="3908427675"/>
                    </a:ext>
                  </a:extLst>
                </a:gridCol>
                <a:gridCol w="626590">
                  <a:extLst>
                    <a:ext uri="{9D8B030D-6E8A-4147-A177-3AD203B41FA5}">
                      <a16:colId xmlns:a16="http://schemas.microsoft.com/office/drawing/2014/main" val="2716231348"/>
                    </a:ext>
                  </a:extLst>
                </a:gridCol>
                <a:gridCol w="616317">
                  <a:extLst>
                    <a:ext uri="{9D8B030D-6E8A-4147-A177-3AD203B41FA5}">
                      <a16:colId xmlns:a16="http://schemas.microsoft.com/office/drawing/2014/main" val="2351936492"/>
                    </a:ext>
                  </a:extLst>
                </a:gridCol>
              </a:tblGrid>
              <a:tr h="1154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696990"/>
                  </a:ext>
                </a:extLst>
              </a:tr>
              <a:tr h="353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684695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3.397.258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641935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3.397.258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6529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045654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77442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707095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888.175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84552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3.211.759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262402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3.211.759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68154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028584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2.061.823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61094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44.855.583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22892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44.855.706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210305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55.351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17225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2.632.037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943987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2.489.370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292154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142.667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74590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372.506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741480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796.893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77747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747.112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55682"/>
                  </a:ext>
                </a:extLst>
              </a:tr>
              <a:tr h="1154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49.781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79179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1.843.528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94898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168.690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086200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189.044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40906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619.226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09106"/>
                  </a:ext>
                </a:extLst>
              </a:tr>
              <a:tr h="1443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88.882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505003"/>
                  </a:ext>
                </a:extLst>
              </a:tr>
              <a:tr h="2525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459.038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68965"/>
                  </a:ext>
                </a:extLst>
              </a:tr>
              <a:tr h="2597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321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9771" y="1521023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18DEF8-B422-496B-8472-BB1946262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7059"/>
              </p:ext>
            </p:extLst>
          </p:nvPr>
        </p:nvGraphicFramePr>
        <p:xfrm>
          <a:off x="584666" y="1848717"/>
          <a:ext cx="7882652" cy="4351326"/>
        </p:xfrm>
        <a:graphic>
          <a:graphicData uri="http://schemas.openxmlformats.org/drawingml/2006/table">
            <a:tbl>
              <a:tblPr/>
              <a:tblGrid>
                <a:gridCol w="264164">
                  <a:extLst>
                    <a:ext uri="{9D8B030D-6E8A-4147-A177-3AD203B41FA5}">
                      <a16:colId xmlns:a16="http://schemas.microsoft.com/office/drawing/2014/main" val="1867876715"/>
                    </a:ext>
                  </a:extLst>
                </a:gridCol>
                <a:gridCol w="264164">
                  <a:extLst>
                    <a:ext uri="{9D8B030D-6E8A-4147-A177-3AD203B41FA5}">
                      <a16:colId xmlns:a16="http://schemas.microsoft.com/office/drawing/2014/main" val="1107473611"/>
                    </a:ext>
                  </a:extLst>
                </a:gridCol>
                <a:gridCol w="264164">
                  <a:extLst>
                    <a:ext uri="{9D8B030D-6E8A-4147-A177-3AD203B41FA5}">
                      <a16:colId xmlns:a16="http://schemas.microsoft.com/office/drawing/2014/main" val="2579871902"/>
                    </a:ext>
                  </a:extLst>
                </a:gridCol>
                <a:gridCol w="2979770">
                  <a:extLst>
                    <a:ext uri="{9D8B030D-6E8A-4147-A177-3AD203B41FA5}">
                      <a16:colId xmlns:a16="http://schemas.microsoft.com/office/drawing/2014/main" val="715521703"/>
                    </a:ext>
                  </a:extLst>
                </a:gridCol>
                <a:gridCol w="707959">
                  <a:extLst>
                    <a:ext uri="{9D8B030D-6E8A-4147-A177-3AD203B41FA5}">
                      <a16:colId xmlns:a16="http://schemas.microsoft.com/office/drawing/2014/main" val="1382119866"/>
                    </a:ext>
                  </a:extLst>
                </a:gridCol>
                <a:gridCol w="707959">
                  <a:extLst>
                    <a:ext uri="{9D8B030D-6E8A-4147-A177-3AD203B41FA5}">
                      <a16:colId xmlns:a16="http://schemas.microsoft.com/office/drawing/2014/main" val="195078120"/>
                    </a:ext>
                  </a:extLst>
                </a:gridCol>
                <a:gridCol w="707959">
                  <a:extLst>
                    <a:ext uri="{9D8B030D-6E8A-4147-A177-3AD203B41FA5}">
                      <a16:colId xmlns:a16="http://schemas.microsoft.com/office/drawing/2014/main" val="2591048833"/>
                    </a:ext>
                  </a:extLst>
                </a:gridCol>
                <a:gridCol w="707959">
                  <a:extLst>
                    <a:ext uri="{9D8B030D-6E8A-4147-A177-3AD203B41FA5}">
                      <a16:colId xmlns:a16="http://schemas.microsoft.com/office/drawing/2014/main" val="3294772122"/>
                    </a:ext>
                  </a:extLst>
                </a:gridCol>
                <a:gridCol w="644560">
                  <a:extLst>
                    <a:ext uri="{9D8B030D-6E8A-4147-A177-3AD203B41FA5}">
                      <a16:colId xmlns:a16="http://schemas.microsoft.com/office/drawing/2014/main" val="3088103993"/>
                    </a:ext>
                  </a:extLst>
                </a:gridCol>
                <a:gridCol w="633994">
                  <a:extLst>
                    <a:ext uri="{9D8B030D-6E8A-4147-A177-3AD203B41FA5}">
                      <a16:colId xmlns:a16="http://schemas.microsoft.com/office/drawing/2014/main" val="3562244672"/>
                    </a:ext>
                  </a:extLst>
                </a:gridCol>
              </a:tblGrid>
              <a:tr h="1162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432696"/>
                  </a:ext>
                </a:extLst>
              </a:tr>
              <a:tr h="355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678117"/>
                  </a:ext>
                </a:extLst>
              </a:tr>
              <a:tr h="1525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3.397.258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07148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583.840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17211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104.806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6292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8782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45318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2.130.373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25970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94576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23427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2.000.000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84980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79465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2002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130.373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08008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SEGPRES-Escritorio Empresa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85899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33.310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01299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44.393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19694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250694"/>
                  </a:ext>
                </a:extLst>
              </a:tr>
              <a:tr h="123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28.015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2129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16.967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44691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06731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0563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6698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06484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37670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0616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9623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17642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26829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576.035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72977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47949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81752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2407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85048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689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1F1B59D-F25D-42B5-8285-DB806F461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66707"/>
              </p:ext>
            </p:extLst>
          </p:nvPr>
        </p:nvGraphicFramePr>
        <p:xfrm>
          <a:off x="543228" y="1916832"/>
          <a:ext cx="8058151" cy="2711717"/>
        </p:xfrm>
        <a:graphic>
          <a:graphicData uri="http://schemas.openxmlformats.org/drawingml/2006/table">
            <a:tbl>
              <a:tblPr/>
              <a:tblGrid>
                <a:gridCol w="270046">
                  <a:extLst>
                    <a:ext uri="{9D8B030D-6E8A-4147-A177-3AD203B41FA5}">
                      <a16:colId xmlns:a16="http://schemas.microsoft.com/office/drawing/2014/main" val="2608044697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4120602139"/>
                    </a:ext>
                  </a:extLst>
                </a:gridCol>
                <a:gridCol w="270046">
                  <a:extLst>
                    <a:ext uri="{9D8B030D-6E8A-4147-A177-3AD203B41FA5}">
                      <a16:colId xmlns:a16="http://schemas.microsoft.com/office/drawing/2014/main" val="2813621904"/>
                    </a:ext>
                  </a:extLst>
                </a:gridCol>
                <a:gridCol w="3046110">
                  <a:extLst>
                    <a:ext uri="{9D8B030D-6E8A-4147-A177-3AD203B41FA5}">
                      <a16:colId xmlns:a16="http://schemas.microsoft.com/office/drawing/2014/main" val="4291452109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3608593767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262922938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813408793"/>
                    </a:ext>
                  </a:extLst>
                </a:gridCol>
                <a:gridCol w="723721">
                  <a:extLst>
                    <a:ext uri="{9D8B030D-6E8A-4147-A177-3AD203B41FA5}">
                      <a16:colId xmlns:a16="http://schemas.microsoft.com/office/drawing/2014/main" val="1322246799"/>
                    </a:ext>
                  </a:extLst>
                </a:gridCol>
                <a:gridCol w="658910">
                  <a:extLst>
                    <a:ext uri="{9D8B030D-6E8A-4147-A177-3AD203B41FA5}">
                      <a16:colId xmlns:a16="http://schemas.microsoft.com/office/drawing/2014/main" val="2303646523"/>
                    </a:ext>
                  </a:extLst>
                </a:gridCol>
                <a:gridCol w="648109">
                  <a:extLst>
                    <a:ext uri="{9D8B030D-6E8A-4147-A177-3AD203B41FA5}">
                      <a16:colId xmlns:a16="http://schemas.microsoft.com/office/drawing/2014/main" val="60339532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9054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9048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128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850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763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960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14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92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5170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710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407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32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26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148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Consorcios Tecnológicos - INNOVA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20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272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913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3282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025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265" y="148705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F5BD9F-F903-4C01-A374-4F2FC28C2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48835"/>
              </p:ext>
            </p:extLst>
          </p:nvPr>
        </p:nvGraphicFramePr>
        <p:xfrm>
          <a:off x="564938" y="1846367"/>
          <a:ext cx="7994724" cy="3599765"/>
        </p:xfrm>
        <a:graphic>
          <a:graphicData uri="http://schemas.openxmlformats.org/drawingml/2006/table">
            <a:tbl>
              <a:tblPr/>
              <a:tblGrid>
                <a:gridCol w="267920">
                  <a:extLst>
                    <a:ext uri="{9D8B030D-6E8A-4147-A177-3AD203B41FA5}">
                      <a16:colId xmlns:a16="http://schemas.microsoft.com/office/drawing/2014/main" val="215957014"/>
                    </a:ext>
                  </a:extLst>
                </a:gridCol>
                <a:gridCol w="267920">
                  <a:extLst>
                    <a:ext uri="{9D8B030D-6E8A-4147-A177-3AD203B41FA5}">
                      <a16:colId xmlns:a16="http://schemas.microsoft.com/office/drawing/2014/main" val="105184084"/>
                    </a:ext>
                  </a:extLst>
                </a:gridCol>
                <a:gridCol w="267920">
                  <a:extLst>
                    <a:ext uri="{9D8B030D-6E8A-4147-A177-3AD203B41FA5}">
                      <a16:colId xmlns:a16="http://schemas.microsoft.com/office/drawing/2014/main" val="674677803"/>
                    </a:ext>
                  </a:extLst>
                </a:gridCol>
                <a:gridCol w="3022133">
                  <a:extLst>
                    <a:ext uri="{9D8B030D-6E8A-4147-A177-3AD203B41FA5}">
                      <a16:colId xmlns:a16="http://schemas.microsoft.com/office/drawing/2014/main" val="2486952523"/>
                    </a:ext>
                  </a:extLst>
                </a:gridCol>
                <a:gridCol w="718025">
                  <a:extLst>
                    <a:ext uri="{9D8B030D-6E8A-4147-A177-3AD203B41FA5}">
                      <a16:colId xmlns:a16="http://schemas.microsoft.com/office/drawing/2014/main" val="2748707687"/>
                    </a:ext>
                  </a:extLst>
                </a:gridCol>
                <a:gridCol w="718025">
                  <a:extLst>
                    <a:ext uri="{9D8B030D-6E8A-4147-A177-3AD203B41FA5}">
                      <a16:colId xmlns:a16="http://schemas.microsoft.com/office/drawing/2014/main" val="935349251"/>
                    </a:ext>
                  </a:extLst>
                </a:gridCol>
                <a:gridCol w="718025">
                  <a:extLst>
                    <a:ext uri="{9D8B030D-6E8A-4147-A177-3AD203B41FA5}">
                      <a16:colId xmlns:a16="http://schemas.microsoft.com/office/drawing/2014/main" val="2967587886"/>
                    </a:ext>
                  </a:extLst>
                </a:gridCol>
                <a:gridCol w="718025">
                  <a:extLst>
                    <a:ext uri="{9D8B030D-6E8A-4147-A177-3AD203B41FA5}">
                      <a16:colId xmlns:a16="http://schemas.microsoft.com/office/drawing/2014/main" val="3913803108"/>
                    </a:ext>
                  </a:extLst>
                </a:gridCol>
                <a:gridCol w="653724">
                  <a:extLst>
                    <a:ext uri="{9D8B030D-6E8A-4147-A177-3AD203B41FA5}">
                      <a16:colId xmlns:a16="http://schemas.microsoft.com/office/drawing/2014/main" val="4136378978"/>
                    </a:ext>
                  </a:extLst>
                </a:gridCol>
                <a:gridCol w="643007">
                  <a:extLst>
                    <a:ext uri="{9D8B030D-6E8A-4147-A177-3AD203B41FA5}">
                      <a16:colId xmlns:a16="http://schemas.microsoft.com/office/drawing/2014/main" val="27787261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96998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551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888.175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217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0066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463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543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4139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220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608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24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36328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55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160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297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147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30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679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63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013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47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29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0329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4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36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4967</TotalTime>
  <Words>7811</Words>
  <Application>Microsoft Office PowerPoint</Application>
  <PresentationFormat>Presentación en pantalla (4:3)</PresentationFormat>
  <Paragraphs>4530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ENERO DE 2020 PARTIDA 07: MINISTERIO DE ECONOMÍA, FOMENTO Y TURISMO</vt:lpstr>
      <vt:lpstr>EJECUCIÓN ACUMULADA DE GASTOS A ENERO DE 2020  PARTIDA 07 MINISTERIO DE ECONOMÍA, FOMENTO Y TURISMO</vt:lpstr>
      <vt:lpstr>Presentación de PowerPoint</vt:lpstr>
      <vt:lpstr>Presentación de PowerPoint</vt:lpstr>
      <vt:lpstr>EJECUCIÓN ACUMULADA DE GASTOS A ENERO DE 2020  PARTIDA 07 MINISTERIO DE ECONOMÍA, FOMENTO Y TURISMO</vt:lpstr>
      <vt:lpstr>EJECUCIÓN ACUMULADA DE GASTOS A ENERO DE 2020  PARTIDA 07 RESUMEN POR CAPÍTULOS</vt:lpstr>
      <vt:lpstr>EJECUCIÓN ACUMULADA DE GASTOS A ENERO DE 2020  PARTIDA 07. CAPÍTULO 01. PROGRAMA 01: SUBSECRETARÍA DE ECONOMÍA Y EMPRESAS DE MENOR TAMAÑO</vt:lpstr>
      <vt:lpstr>EJECUCIÓN ACUMULADA DE GASTOS A ENERO DE 2020  PARTIDA 07. CAPÍTULO 01. PROGRAMA 07: PROGRAMA FONDO DE INNOVACIÓN PARA LA COMPETITIVIDAD</vt:lpstr>
      <vt:lpstr>EJECUCIÓN ACUMULADA DE GASTOS A ENERO DE 2020  PARTIDA 07. CAPÍTULO 02. PROGRAMA 01: SERVICIO NACIONAL DEL CONSUMIDOR</vt:lpstr>
      <vt:lpstr>EJECUCIÓN ACUMULADA DE GASTOS A ENERO DE 2020  PARTIDA 07. CAPÍTULO 03. PROGRAMA 01: SUBSECRETARÍA DE PESCA Y ACUICULTURA</vt:lpstr>
      <vt:lpstr>EJECUCIÓN ACUMULADA DE GASTOS A ENERO DE 2020  PARTIDA 07. CAPÍTULO 04. PROGRAMA 01: SERVICIO NACIONAL DE PESCA Y ACUICULTURA</vt:lpstr>
      <vt:lpstr>EJECUCIÓN ACUMULADA DE GASTOS A ENERO DE 2020  PARTIDA 07. CAPÍTULO 06. PROGRAMA 01: CORPORACIÓN DE FOMENTO DE LA PRODUCCIÓN</vt:lpstr>
      <vt:lpstr>EJECUCIÓN ACUMULADA DE GASTOS A ENERO DE 2020  PARTIDA 07. CAPÍTULO 06. PROGRAMA 01: CORPORACIÓN DE FOMENTO DE LA PRODUCCIÓN</vt:lpstr>
      <vt:lpstr>EJECUCIÓN ACUMULADA DE GASTOS A ENERO DE 2020  PARTIDA 07. CAPÍTULO 06. PROGRAMA 01: CORPORACIÓN DE FOMENTO DE LA PRODUCCIÓN</vt:lpstr>
      <vt:lpstr>EJECUCIÓN ACUMULADA DE GASTOS A ENERO DE 2020  PARTIDA 07. CAPÍTULO 06. PROGRAMA 05: CIENCIA Y TECNOLOGÍA</vt:lpstr>
      <vt:lpstr>EJECUCIÓN ACUMULADA DE GASTOS A ENERO DE 2020  PARTIDA 07. CAPÍTULO 07. PROGRAMA 01: INSTITUTO NACIONAL DE ESTADÍSTICAS</vt:lpstr>
      <vt:lpstr>EJECUCIÓN ACUMULADA DE GASTOS A ENERO DE 2020  PARTIDA 07. CAPÍTULO 07. PROGRAMA 02: PROGRAMA CENSOS</vt:lpstr>
      <vt:lpstr>EJECUCIÓN ACUMULADA DE GASTOS A ENERO DE 2020  PARTIDA 07. CAPÍTULO 07. PROGRAMA 08: FISCALÍA NACIONAL ECONÓMICA</vt:lpstr>
      <vt:lpstr>EJECUCIÓN ACUMULADA DE GASTOS A ENERO DE 2020  PARTIDA 07. CAPÍTULO 09. PROGRAMA 01: SERVICIO NACIONAL DE TURISMO</vt:lpstr>
      <vt:lpstr>EJECUCIÓN ACUMULADA DE GASTOS A ENERO DE 2020  PARTIDA 07. CAPÍTULO 09. PROGRAMA 03: PROGRAMA DE PROMOCIÓN INTERNACIONAL</vt:lpstr>
      <vt:lpstr>EJECUCIÓN ACUMULADA DE GASTOS A ENERO DE 2020  PARTIDA 07. CAPÍTULO 16. PROGRAMA 01: SERVICIO DE COOPERACIÓN TÉCNICA</vt:lpstr>
      <vt:lpstr>EJECUCIÓN ACUMULADA DE GASTOS A ENERO DE 2020  PARTIDA 07. CAPÍTULO 19. PROGRAMA 01: COMITÉ INNOVA CHILE</vt:lpstr>
      <vt:lpstr>EJECUCIÓN ACUMULADA DE GASTOS A ENERO DE 2020  PARTIDA 07. CAPÍTULO 21. PROGRAMA 01: AGENCIA DE PROMOCIÓN DE LA INVERSIÓN EXTRANJERA</vt:lpstr>
      <vt:lpstr>EJECUCIÓN ACUMULADA DE GASTOS A ENERO DE 2020  PARTIDA 07. CAPÍTULO 23. PROGRAMA 01: INSTITUTO NACIONAL DE PROPIEDAD INDUSTRIAL</vt:lpstr>
      <vt:lpstr>EJECUCIÓN ACUMULADA DE GASTOS A ENERO DE 2020  PARTIDA 07. CAPÍTULO 24. PROGRAMA 01: SUBSECRETARÍA DE TURISMO</vt:lpstr>
      <vt:lpstr>EJECUCIÓN ACUMULADA DE GASTOS A ENERO DE 2020  PARTIDA 07. CAPÍTULO 25. PROGRAMA 01: SUPERINTENDENCIA DE INSOLVENCIA Y REEMPRENDIMIENTO</vt:lpstr>
      <vt:lpstr>EJECUCIÓN ACUMULADA DE GASTOS A ENERO DE 2020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352</cp:revision>
  <cp:lastPrinted>2019-10-14T18:23:01Z</cp:lastPrinted>
  <dcterms:created xsi:type="dcterms:W3CDTF">2016-06-23T13:38:47Z</dcterms:created>
  <dcterms:modified xsi:type="dcterms:W3CDTF">2020-07-08T16:07:09Z</dcterms:modified>
</cp:coreProperties>
</file>