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F70-44A7-BA6C-7787BE0EE28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F70-44A7-BA6C-7787BE0EE28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F70-44A7-BA6C-7787BE0EE28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F70-44A7-BA6C-7787BE0EE28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F70-44A7-BA6C-7787BE0EE28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F70-44A7-BA6C-7787BE0EE28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7F70-44A7-BA6C-7787BE0EE28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7F70-44A7-BA6C-7787BE0EE28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7F70-44A7-BA6C-7787BE0EE282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15'!$B$54:$C$62</c:f>
              <c:multiLvlStrCache>
                <c:ptCount val="9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ADQUISICIÓN DE ACTIVOS NO FINANCIEROS</c:v>
                  </c:pt>
                  <c:pt idx="6">
                    <c:v>ADQUISICIÓN DE ACTIVOS FINANCIEROS</c:v>
                  </c:pt>
                  <c:pt idx="7">
                    <c:v>PRÉSTAMOS</c:v>
                  </c:pt>
                  <c:pt idx="8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29</c:v>
                  </c:pt>
                  <c:pt idx="6">
                    <c:v>30</c:v>
                  </c:pt>
                  <c:pt idx="7">
                    <c:v>32</c:v>
                  </c:pt>
                  <c:pt idx="8">
                    <c:v>34</c:v>
                  </c:pt>
                </c:lvl>
              </c:multiLvlStrCache>
            </c:multiLvlStrRef>
          </c:cat>
          <c:val>
            <c:numRef>
              <c:f>'Partida 15'!$D$54:$D$62</c:f>
              <c:numCache>
                <c:formatCode>0.0%</c:formatCode>
                <c:ptCount val="9"/>
                <c:pt idx="0">
                  <c:v>2.4065138729882529E-2</c:v>
                </c:pt>
                <c:pt idx="1">
                  <c:v>1.4882969323008838E-2</c:v>
                </c:pt>
                <c:pt idx="2">
                  <c:v>0.77180471748746926</c:v>
                </c:pt>
                <c:pt idx="3">
                  <c:v>0.16351386548223662</c:v>
                </c:pt>
                <c:pt idx="4">
                  <c:v>1.9912066245899488E-5</c:v>
                </c:pt>
                <c:pt idx="5">
                  <c:v>0</c:v>
                </c:pt>
                <c:pt idx="6">
                  <c:v>1.0339627169340631E-3</c:v>
                </c:pt>
                <c:pt idx="7">
                  <c:v>9.6010424324414999E-3</c:v>
                </c:pt>
                <c:pt idx="8">
                  <c:v>1.3501579393308889E-2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F70-44A7-BA6C-7787BE0EE2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409986235558904"/>
          <c:y val="0.18773289575459531"/>
          <c:w val="0.31278949433453501"/>
          <c:h val="0.7732364815238778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% de Ejecución Mensual 2018 - 2019 - 2020 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15'!$C$28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15'!$D$28:$O$28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7.6883845031952169E-2</c:v>
                </c:pt>
                <c:pt idx="2">
                  <c:v>9.7417739331395262E-2</c:v>
                </c:pt>
                <c:pt idx="3">
                  <c:v>7.8382485187010714E-2</c:v>
                </c:pt>
                <c:pt idx="4">
                  <c:v>8.7295112231233235E-2</c:v>
                </c:pt>
                <c:pt idx="5">
                  <c:v>8.1892884491471973E-2</c:v>
                </c:pt>
                <c:pt idx="6">
                  <c:v>7.880680280956856E-2</c:v>
                </c:pt>
                <c:pt idx="7">
                  <c:v>9.3913695538875921E-2</c:v>
                </c:pt>
                <c:pt idx="8">
                  <c:v>8.6807342943868979E-2</c:v>
                </c:pt>
                <c:pt idx="9">
                  <c:v>8.1093304812691072E-2</c:v>
                </c:pt>
                <c:pt idx="10">
                  <c:v>7.9995164285164164E-2</c:v>
                </c:pt>
                <c:pt idx="11">
                  <c:v>0.10379985026202497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9A-47E7-A81A-3EB9C3768049}"/>
            </c:ext>
          </c:extLst>
        </c:ser>
        <c:ser>
          <c:idx val="1"/>
          <c:order val="1"/>
          <c:tx>
            <c:strRef>
              <c:f>'Partida 15'!$C$27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15'!$D$27:$O$27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  <c:pt idx="8">
                  <c:v>8.4702666686255534E-2</c:v>
                </c:pt>
                <c:pt idx="9">
                  <c:v>7.8809370234264667E-2</c:v>
                </c:pt>
                <c:pt idx="10">
                  <c:v>7.8818035976230161E-2</c:v>
                </c:pt>
                <c:pt idx="11">
                  <c:v>0.12375627577781001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9A-47E7-A81A-3EB9C3768049}"/>
            </c:ext>
          </c:extLst>
        </c:ser>
        <c:ser>
          <c:idx val="2"/>
          <c:order val="2"/>
          <c:tx>
            <c:strRef>
              <c:f>'Partida 15'!$C$26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15'!$D$26</c:f>
              <c:numCache>
                <c:formatCode>0.0%</c:formatCode>
                <c:ptCount val="1"/>
                <c:pt idx="0">
                  <c:v>8.0071807007647516E-2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9A-47E7-A81A-3EB9C37680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203589504"/>
        <c:axId val="203591040"/>
      </c:barChart>
      <c:catAx>
        <c:axId val="20358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591040"/>
        <c:crosses val="autoZero"/>
        <c:auto val="1"/>
        <c:lblAlgn val="ctr"/>
        <c:lblOffset val="100"/>
        <c:noMultiLvlLbl val="0"/>
      </c:catAx>
      <c:valAx>
        <c:axId val="20359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5895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/>
              <a:t>% de Ejecución</a:t>
            </a:r>
            <a:r>
              <a:rPr lang="es-CL" sz="1400" b="1" baseline="0"/>
              <a:t> Acumulada 2018 - 2019 - 2020 </a:t>
            </a:r>
            <a:endParaRPr lang="es-CL" sz="1400" b="1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15'!$C$22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'Partida 15'!$D$22:$O$22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0.15496113292872177</c:v>
                </c:pt>
                <c:pt idx="2">
                  <c:v>0.25228677182283649</c:v>
                </c:pt>
                <c:pt idx="3">
                  <c:v>0.33050455886015273</c:v>
                </c:pt>
                <c:pt idx="4">
                  <c:v>0.41668684933770556</c:v>
                </c:pt>
                <c:pt idx="5">
                  <c:v>0.49854764345065222</c:v>
                </c:pt>
                <c:pt idx="6">
                  <c:v>0.57726923571416422</c:v>
                </c:pt>
                <c:pt idx="7">
                  <c:v>0.67071746402428911</c:v>
                </c:pt>
                <c:pt idx="8">
                  <c:v>0.75747938538166204</c:v>
                </c:pt>
                <c:pt idx="9">
                  <c:v>0.83813728154680045</c:v>
                </c:pt>
                <c:pt idx="10">
                  <c:v>0.91811378293724633</c:v>
                </c:pt>
                <c:pt idx="11">
                  <c:v>0.99539824344701122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44-49A5-851C-BF0DAF9ED72D}"/>
            </c:ext>
          </c:extLst>
        </c:ser>
        <c:ser>
          <c:idx val="1"/>
          <c:order val="1"/>
          <c:tx>
            <c:strRef>
              <c:f>'Partida 15'!$C$21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'Partida 15'!$D$21:$O$21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  <c:pt idx="8">
                  <c:v>0.73798561005411956</c:v>
                </c:pt>
                <c:pt idx="9">
                  <c:v>0.81679498028838426</c:v>
                </c:pt>
                <c:pt idx="10">
                  <c:v>0.89557673270365101</c:v>
                </c:pt>
                <c:pt idx="11">
                  <c:v>0.99116982920401264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44-49A5-851C-BF0DAF9ED72D}"/>
            </c:ext>
          </c:extLst>
        </c:ser>
        <c:ser>
          <c:idx val="2"/>
          <c:order val="2"/>
          <c:tx>
            <c:strRef>
              <c:f>'Partida 15'!$C$20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'Partida 15'!$D$20</c:f>
              <c:numCache>
                <c:formatCode>0.0%</c:formatCode>
                <c:ptCount val="1"/>
                <c:pt idx="0">
                  <c:v>8.0071807007647516E-2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44-49A5-851C-BF0DAF9ED7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300160"/>
        <c:axId val="194310144"/>
      </c:lineChart>
      <c:catAx>
        <c:axId val="19430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4310144"/>
        <c:crosses val="autoZero"/>
        <c:auto val="1"/>
        <c:lblAlgn val="ctr"/>
        <c:lblOffset val="100"/>
        <c:noMultiLvlLbl val="0"/>
      </c:catAx>
      <c:valAx>
        <c:axId val="19431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43001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27-07-2020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Febrero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740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26618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01F1101-25BE-4BE9-B900-43E4C1591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880742"/>
              </p:ext>
            </p:extLst>
          </p:nvPr>
        </p:nvGraphicFramePr>
        <p:xfrm>
          <a:off x="539550" y="1775035"/>
          <a:ext cx="8074095" cy="3307930"/>
        </p:xfrm>
        <a:graphic>
          <a:graphicData uri="http://schemas.openxmlformats.org/drawingml/2006/table">
            <a:tbl>
              <a:tblPr/>
              <a:tblGrid>
                <a:gridCol w="724405">
                  <a:extLst>
                    <a:ext uri="{9D8B030D-6E8A-4147-A177-3AD203B41FA5}">
                      <a16:colId xmlns:a16="http://schemas.microsoft.com/office/drawing/2014/main" val="3276441540"/>
                    </a:ext>
                  </a:extLst>
                </a:gridCol>
                <a:gridCol w="271651">
                  <a:extLst>
                    <a:ext uri="{9D8B030D-6E8A-4147-A177-3AD203B41FA5}">
                      <a16:colId xmlns:a16="http://schemas.microsoft.com/office/drawing/2014/main" val="4190755844"/>
                    </a:ext>
                  </a:extLst>
                </a:gridCol>
                <a:gridCol w="280707">
                  <a:extLst>
                    <a:ext uri="{9D8B030D-6E8A-4147-A177-3AD203B41FA5}">
                      <a16:colId xmlns:a16="http://schemas.microsoft.com/office/drawing/2014/main" val="3753695116"/>
                    </a:ext>
                  </a:extLst>
                </a:gridCol>
                <a:gridCol w="2450902">
                  <a:extLst>
                    <a:ext uri="{9D8B030D-6E8A-4147-A177-3AD203B41FA5}">
                      <a16:colId xmlns:a16="http://schemas.microsoft.com/office/drawing/2014/main" val="2763922631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1710943820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360946718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1999865721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136752515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762697154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853782991"/>
                    </a:ext>
                  </a:extLst>
                </a:gridCol>
              </a:tblGrid>
              <a:tr h="1495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747989"/>
                  </a:ext>
                </a:extLst>
              </a:tr>
              <a:tr h="4578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78797"/>
                  </a:ext>
                </a:extLst>
              </a:tr>
              <a:tr h="158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7.074.048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7.074.048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307.619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689083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3.329.235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3.329.235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235.944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00262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38.488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149568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1.841.868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1.841.868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19574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085865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94452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062303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891567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811877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9700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908071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610418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58.681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58.681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632280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641661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304178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595124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7218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674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6001" y="701954"/>
            <a:ext cx="80519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02" y="1364865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CC1DF11-F098-4652-9401-A0A88EF75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423790"/>
              </p:ext>
            </p:extLst>
          </p:nvPr>
        </p:nvGraphicFramePr>
        <p:xfrm>
          <a:off x="530802" y="1707363"/>
          <a:ext cx="8073646" cy="3676650"/>
        </p:xfrm>
        <a:graphic>
          <a:graphicData uri="http://schemas.openxmlformats.org/drawingml/2006/table">
            <a:tbl>
              <a:tblPr/>
              <a:tblGrid>
                <a:gridCol w="736199">
                  <a:extLst>
                    <a:ext uri="{9D8B030D-6E8A-4147-A177-3AD203B41FA5}">
                      <a16:colId xmlns:a16="http://schemas.microsoft.com/office/drawing/2014/main" val="777507671"/>
                    </a:ext>
                  </a:extLst>
                </a:gridCol>
                <a:gridCol w="257670">
                  <a:extLst>
                    <a:ext uri="{9D8B030D-6E8A-4147-A177-3AD203B41FA5}">
                      <a16:colId xmlns:a16="http://schemas.microsoft.com/office/drawing/2014/main" val="2048146809"/>
                    </a:ext>
                  </a:extLst>
                </a:gridCol>
                <a:gridCol w="257670">
                  <a:extLst>
                    <a:ext uri="{9D8B030D-6E8A-4147-A177-3AD203B41FA5}">
                      <a16:colId xmlns:a16="http://schemas.microsoft.com/office/drawing/2014/main" val="3565575050"/>
                    </a:ext>
                  </a:extLst>
                </a:gridCol>
                <a:gridCol w="2269945">
                  <a:extLst>
                    <a:ext uri="{9D8B030D-6E8A-4147-A177-3AD203B41FA5}">
                      <a16:colId xmlns:a16="http://schemas.microsoft.com/office/drawing/2014/main" val="2355390611"/>
                    </a:ext>
                  </a:extLst>
                </a:gridCol>
                <a:gridCol w="773009">
                  <a:extLst>
                    <a:ext uri="{9D8B030D-6E8A-4147-A177-3AD203B41FA5}">
                      <a16:colId xmlns:a16="http://schemas.microsoft.com/office/drawing/2014/main" val="925160715"/>
                    </a:ext>
                  </a:extLst>
                </a:gridCol>
                <a:gridCol w="773009">
                  <a:extLst>
                    <a:ext uri="{9D8B030D-6E8A-4147-A177-3AD203B41FA5}">
                      <a16:colId xmlns:a16="http://schemas.microsoft.com/office/drawing/2014/main" val="4272024994"/>
                    </a:ext>
                  </a:extLst>
                </a:gridCol>
                <a:gridCol w="773009">
                  <a:extLst>
                    <a:ext uri="{9D8B030D-6E8A-4147-A177-3AD203B41FA5}">
                      <a16:colId xmlns:a16="http://schemas.microsoft.com/office/drawing/2014/main" val="645516044"/>
                    </a:ext>
                  </a:extLst>
                </a:gridCol>
                <a:gridCol w="748468">
                  <a:extLst>
                    <a:ext uri="{9D8B030D-6E8A-4147-A177-3AD203B41FA5}">
                      <a16:colId xmlns:a16="http://schemas.microsoft.com/office/drawing/2014/main" val="3212848235"/>
                    </a:ext>
                  </a:extLst>
                </a:gridCol>
                <a:gridCol w="748468">
                  <a:extLst>
                    <a:ext uri="{9D8B030D-6E8A-4147-A177-3AD203B41FA5}">
                      <a16:colId xmlns:a16="http://schemas.microsoft.com/office/drawing/2014/main" val="65992598"/>
                    </a:ext>
                  </a:extLst>
                </a:gridCol>
                <a:gridCol w="736199">
                  <a:extLst>
                    <a:ext uri="{9D8B030D-6E8A-4147-A177-3AD203B41FA5}">
                      <a16:colId xmlns:a16="http://schemas.microsoft.com/office/drawing/2014/main" val="1496854898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535914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2746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54.312.432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54.312.432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3.797.984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9416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411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8354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8569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0785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1082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06368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8541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3974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479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0702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1805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4762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8563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2571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4007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Pignoraticios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71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2486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6762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395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299" y="715041"/>
            <a:ext cx="7996323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6AD738C-3D78-4C41-AB6D-559F079FB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292121"/>
              </p:ext>
            </p:extLst>
          </p:nvPr>
        </p:nvGraphicFramePr>
        <p:xfrm>
          <a:off x="505299" y="1889336"/>
          <a:ext cx="7996323" cy="4096369"/>
        </p:xfrm>
        <a:graphic>
          <a:graphicData uri="http://schemas.openxmlformats.org/drawingml/2006/table">
            <a:tbl>
              <a:tblPr/>
              <a:tblGrid>
                <a:gridCol w="668449">
                  <a:extLst>
                    <a:ext uri="{9D8B030D-6E8A-4147-A177-3AD203B41FA5}">
                      <a16:colId xmlns:a16="http://schemas.microsoft.com/office/drawing/2014/main" val="2515363258"/>
                    </a:ext>
                  </a:extLst>
                </a:gridCol>
                <a:gridCol w="250668">
                  <a:extLst>
                    <a:ext uri="{9D8B030D-6E8A-4147-A177-3AD203B41FA5}">
                      <a16:colId xmlns:a16="http://schemas.microsoft.com/office/drawing/2014/main" val="469492264"/>
                    </a:ext>
                  </a:extLst>
                </a:gridCol>
                <a:gridCol w="259024">
                  <a:extLst>
                    <a:ext uri="{9D8B030D-6E8A-4147-A177-3AD203B41FA5}">
                      <a16:colId xmlns:a16="http://schemas.microsoft.com/office/drawing/2014/main" val="4259584975"/>
                    </a:ext>
                  </a:extLst>
                </a:gridCol>
                <a:gridCol w="2662656">
                  <a:extLst>
                    <a:ext uri="{9D8B030D-6E8A-4147-A177-3AD203B41FA5}">
                      <a16:colId xmlns:a16="http://schemas.microsoft.com/office/drawing/2014/main" val="3639121003"/>
                    </a:ext>
                  </a:extLst>
                </a:gridCol>
                <a:gridCol w="668449">
                  <a:extLst>
                    <a:ext uri="{9D8B030D-6E8A-4147-A177-3AD203B41FA5}">
                      <a16:colId xmlns:a16="http://schemas.microsoft.com/office/drawing/2014/main" val="2795915766"/>
                    </a:ext>
                  </a:extLst>
                </a:gridCol>
                <a:gridCol w="646168">
                  <a:extLst>
                    <a:ext uri="{9D8B030D-6E8A-4147-A177-3AD203B41FA5}">
                      <a16:colId xmlns:a16="http://schemas.microsoft.com/office/drawing/2014/main" val="3262236464"/>
                    </a:ext>
                  </a:extLst>
                </a:gridCol>
                <a:gridCol w="746435">
                  <a:extLst>
                    <a:ext uri="{9D8B030D-6E8A-4147-A177-3AD203B41FA5}">
                      <a16:colId xmlns:a16="http://schemas.microsoft.com/office/drawing/2014/main" val="866570159"/>
                    </a:ext>
                  </a:extLst>
                </a:gridCol>
                <a:gridCol w="746435">
                  <a:extLst>
                    <a:ext uri="{9D8B030D-6E8A-4147-A177-3AD203B41FA5}">
                      <a16:colId xmlns:a16="http://schemas.microsoft.com/office/drawing/2014/main" val="3027909140"/>
                    </a:ext>
                  </a:extLst>
                </a:gridCol>
                <a:gridCol w="679590">
                  <a:extLst>
                    <a:ext uri="{9D8B030D-6E8A-4147-A177-3AD203B41FA5}">
                      <a16:colId xmlns:a16="http://schemas.microsoft.com/office/drawing/2014/main" val="3449641016"/>
                    </a:ext>
                  </a:extLst>
                </a:gridCol>
                <a:gridCol w="668449">
                  <a:extLst>
                    <a:ext uri="{9D8B030D-6E8A-4147-A177-3AD203B41FA5}">
                      <a16:colId xmlns:a16="http://schemas.microsoft.com/office/drawing/2014/main" val="205356896"/>
                    </a:ext>
                  </a:extLst>
                </a:gridCol>
              </a:tblGrid>
              <a:tr h="1412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19152"/>
                  </a:ext>
                </a:extLst>
              </a:tr>
              <a:tr h="4237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09374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230.813.110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230.813.110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3.974.261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02762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17.693.953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17.693.953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1.206.279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56395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9.759.659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9.759.659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25641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200.540.910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200.540.910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1.397.065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625104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196.756.700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196.756.700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1.397.065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2475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1.071.294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1.071.294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040978"/>
                  </a:ext>
                </a:extLst>
              </a:tr>
              <a:tr h="282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Capacitación para Micro y Pequeños Empresarios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5.425.766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5.425.766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70537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Más Capaz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1.219.971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1.219.971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19562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Capacitación en Oficios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34.034.010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34.034.010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328038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en el Puesto de Trabajo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2.637.999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2.637.999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84972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7.815.764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7.815.764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33479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Competencias Laborales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1.418.095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1.418.095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086173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189.549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189.549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59022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Empleo, Ley N° 20.338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61.418.664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61.418.664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1.397.065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9798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96129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Reconversión Laboral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2.794.588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2.794.588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825937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3.773.150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3.773.150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001668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3.311.450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3.311.450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130997"/>
                  </a:ext>
                </a:extLst>
              </a:tr>
              <a:tr h="282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01986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88065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6191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49287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357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838689"/>
            <a:ext cx="80579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9B05ACE-C453-4506-BD72-8B863AA57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20746"/>
              </p:ext>
            </p:extLst>
          </p:nvPr>
        </p:nvGraphicFramePr>
        <p:xfrm>
          <a:off x="529368" y="2000289"/>
          <a:ext cx="8057943" cy="1977557"/>
        </p:xfrm>
        <a:graphic>
          <a:graphicData uri="http://schemas.openxmlformats.org/drawingml/2006/table">
            <a:tbl>
              <a:tblPr/>
              <a:tblGrid>
                <a:gridCol w="673600">
                  <a:extLst>
                    <a:ext uri="{9D8B030D-6E8A-4147-A177-3AD203B41FA5}">
                      <a16:colId xmlns:a16="http://schemas.microsoft.com/office/drawing/2014/main" val="1131415013"/>
                    </a:ext>
                  </a:extLst>
                </a:gridCol>
                <a:gridCol w="252600">
                  <a:extLst>
                    <a:ext uri="{9D8B030D-6E8A-4147-A177-3AD203B41FA5}">
                      <a16:colId xmlns:a16="http://schemas.microsoft.com/office/drawing/2014/main" val="2834907460"/>
                    </a:ext>
                  </a:extLst>
                </a:gridCol>
                <a:gridCol w="261020">
                  <a:extLst>
                    <a:ext uri="{9D8B030D-6E8A-4147-A177-3AD203B41FA5}">
                      <a16:colId xmlns:a16="http://schemas.microsoft.com/office/drawing/2014/main" val="1540479934"/>
                    </a:ext>
                  </a:extLst>
                </a:gridCol>
                <a:gridCol w="2683175">
                  <a:extLst>
                    <a:ext uri="{9D8B030D-6E8A-4147-A177-3AD203B41FA5}">
                      <a16:colId xmlns:a16="http://schemas.microsoft.com/office/drawing/2014/main" val="1458580701"/>
                    </a:ext>
                  </a:extLst>
                </a:gridCol>
                <a:gridCol w="673600">
                  <a:extLst>
                    <a:ext uri="{9D8B030D-6E8A-4147-A177-3AD203B41FA5}">
                      <a16:colId xmlns:a16="http://schemas.microsoft.com/office/drawing/2014/main" val="2622794291"/>
                    </a:ext>
                  </a:extLst>
                </a:gridCol>
                <a:gridCol w="651147">
                  <a:extLst>
                    <a:ext uri="{9D8B030D-6E8A-4147-A177-3AD203B41FA5}">
                      <a16:colId xmlns:a16="http://schemas.microsoft.com/office/drawing/2014/main" val="602563414"/>
                    </a:ext>
                  </a:extLst>
                </a:gridCol>
                <a:gridCol w="752187">
                  <a:extLst>
                    <a:ext uri="{9D8B030D-6E8A-4147-A177-3AD203B41FA5}">
                      <a16:colId xmlns:a16="http://schemas.microsoft.com/office/drawing/2014/main" val="1859770724"/>
                    </a:ext>
                  </a:extLst>
                </a:gridCol>
                <a:gridCol w="752187">
                  <a:extLst>
                    <a:ext uri="{9D8B030D-6E8A-4147-A177-3AD203B41FA5}">
                      <a16:colId xmlns:a16="http://schemas.microsoft.com/office/drawing/2014/main" val="4067475736"/>
                    </a:ext>
                  </a:extLst>
                </a:gridCol>
                <a:gridCol w="684827">
                  <a:extLst>
                    <a:ext uri="{9D8B030D-6E8A-4147-A177-3AD203B41FA5}">
                      <a16:colId xmlns:a16="http://schemas.microsoft.com/office/drawing/2014/main" val="2645224365"/>
                    </a:ext>
                  </a:extLst>
                </a:gridCol>
                <a:gridCol w="673600">
                  <a:extLst>
                    <a:ext uri="{9D8B030D-6E8A-4147-A177-3AD203B41FA5}">
                      <a16:colId xmlns:a16="http://schemas.microsoft.com/office/drawing/2014/main" val="3765052741"/>
                    </a:ext>
                  </a:extLst>
                </a:gridCol>
              </a:tblGrid>
              <a:tr h="1412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996920"/>
                  </a:ext>
                </a:extLst>
              </a:tr>
              <a:tr h="2825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795608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1.346.821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1.346.821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34825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55544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373028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212.792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212.792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50182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155.138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155.138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28603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853.278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853.278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58683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1.461.767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1.461.767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1.322.050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13251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20734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979127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1.322.050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66102,5%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66102,5%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34667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284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338" y="719550"/>
            <a:ext cx="805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335" y="1389484"/>
            <a:ext cx="8057941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E1375EC-8552-45AA-8B07-BA0F80776F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266994"/>
              </p:ext>
            </p:extLst>
          </p:nvPr>
        </p:nvGraphicFramePr>
        <p:xfrm>
          <a:off x="537952" y="1792089"/>
          <a:ext cx="8061324" cy="2867025"/>
        </p:xfrm>
        <a:graphic>
          <a:graphicData uri="http://schemas.openxmlformats.org/drawingml/2006/table">
            <a:tbl>
              <a:tblPr/>
              <a:tblGrid>
                <a:gridCol w="731186">
                  <a:extLst>
                    <a:ext uri="{9D8B030D-6E8A-4147-A177-3AD203B41FA5}">
                      <a16:colId xmlns:a16="http://schemas.microsoft.com/office/drawing/2014/main" val="329864709"/>
                    </a:ext>
                  </a:extLst>
                </a:gridCol>
                <a:gridCol w="265055">
                  <a:extLst>
                    <a:ext uri="{9D8B030D-6E8A-4147-A177-3AD203B41FA5}">
                      <a16:colId xmlns:a16="http://schemas.microsoft.com/office/drawing/2014/main" val="2831604830"/>
                    </a:ext>
                  </a:extLst>
                </a:gridCol>
                <a:gridCol w="265055">
                  <a:extLst>
                    <a:ext uri="{9D8B030D-6E8A-4147-A177-3AD203B41FA5}">
                      <a16:colId xmlns:a16="http://schemas.microsoft.com/office/drawing/2014/main" val="2592884675"/>
                    </a:ext>
                  </a:extLst>
                </a:gridCol>
                <a:gridCol w="2303236">
                  <a:extLst>
                    <a:ext uri="{9D8B030D-6E8A-4147-A177-3AD203B41FA5}">
                      <a16:colId xmlns:a16="http://schemas.microsoft.com/office/drawing/2014/main" val="415577766"/>
                    </a:ext>
                  </a:extLst>
                </a:gridCol>
                <a:gridCol w="767745">
                  <a:extLst>
                    <a:ext uri="{9D8B030D-6E8A-4147-A177-3AD203B41FA5}">
                      <a16:colId xmlns:a16="http://schemas.microsoft.com/office/drawing/2014/main" val="3331128911"/>
                    </a:ext>
                  </a:extLst>
                </a:gridCol>
                <a:gridCol w="767745">
                  <a:extLst>
                    <a:ext uri="{9D8B030D-6E8A-4147-A177-3AD203B41FA5}">
                      <a16:colId xmlns:a16="http://schemas.microsoft.com/office/drawing/2014/main" val="4091151762"/>
                    </a:ext>
                  </a:extLst>
                </a:gridCol>
                <a:gridCol w="743372">
                  <a:extLst>
                    <a:ext uri="{9D8B030D-6E8A-4147-A177-3AD203B41FA5}">
                      <a16:colId xmlns:a16="http://schemas.microsoft.com/office/drawing/2014/main" val="2526623378"/>
                    </a:ext>
                  </a:extLst>
                </a:gridCol>
                <a:gridCol w="743372">
                  <a:extLst>
                    <a:ext uri="{9D8B030D-6E8A-4147-A177-3AD203B41FA5}">
                      <a16:colId xmlns:a16="http://schemas.microsoft.com/office/drawing/2014/main" val="2484587820"/>
                    </a:ext>
                  </a:extLst>
                </a:gridCol>
                <a:gridCol w="743372">
                  <a:extLst>
                    <a:ext uri="{9D8B030D-6E8A-4147-A177-3AD203B41FA5}">
                      <a16:colId xmlns:a16="http://schemas.microsoft.com/office/drawing/2014/main" val="253872444"/>
                    </a:ext>
                  </a:extLst>
                </a:gridCol>
                <a:gridCol w="731186">
                  <a:extLst>
                    <a:ext uri="{9D8B030D-6E8A-4147-A177-3AD203B41FA5}">
                      <a16:colId xmlns:a16="http://schemas.microsoft.com/office/drawing/2014/main" val="213147648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228446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7002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14.825.195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8433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11.790.258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11.790.258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65087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2.917.202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34536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15535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3174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1890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43908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1482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34531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28162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72979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214385,6%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214385,6%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41807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214385,6%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214385,6%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93528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11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7686" y="648285"/>
            <a:ext cx="80470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7686" y="1286408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BC0FBED-29F3-436A-A02E-E3309235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690925"/>
              </p:ext>
            </p:extLst>
          </p:nvPr>
        </p:nvGraphicFramePr>
        <p:xfrm>
          <a:off x="547686" y="1589700"/>
          <a:ext cx="8047039" cy="3676650"/>
        </p:xfrm>
        <a:graphic>
          <a:graphicData uri="http://schemas.openxmlformats.org/drawingml/2006/table">
            <a:tbl>
              <a:tblPr/>
              <a:tblGrid>
                <a:gridCol w="724959">
                  <a:extLst>
                    <a:ext uri="{9D8B030D-6E8A-4147-A177-3AD203B41FA5}">
                      <a16:colId xmlns:a16="http://schemas.microsoft.com/office/drawing/2014/main" val="3355071798"/>
                    </a:ext>
                  </a:extLst>
                </a:gridCol>
                <a:gridCol w="344355">
                  <a:extLst>
                    <a:ext uri="{9D8B030D-6E8A-4147-A177-3AD203B41FA5}">
                      <a16:colId xmlns:a16="http://schemas.microsoft.com/office/drawing/2014/main" val="2574872421"/>
                    </a:ext>
                  </a:extLst>
                </a:gridCol>
                <a:gridCol w="344355">
                  <a:extLst>
                    <a:ext uri="{9D8B030D-6E8A-4147-A177-3AD203B41FA5}">
                      <a16:colId xmlns:a16="http://schemas.microsoft.com/office/drawing/2014/main" val="1832088217"/>
                    </a:ext>
                  </a:extLst>
                </a:gridCol>
                <a:gridCol w="2319865">
                  <a:extLst>
                    <a:ext uri="{9D8B030D-6E8A-4147-A177-3AD203B41FA5}">
                      <a16:colId xmlns:a16="http://schemas.microsoft.com/office/drawing/2014/main" val="2439155606"/>
                    </a:ext>
                  </a:extLst>
                </a:gridCol>
                <a:gridCol w="724959">
                  <a:extLst>
                    <a:ext uri="{9D8B030D-6E8A-4147-A177-3AD203B41FA5}">
                      <a16:colId xmlns:a16="http://schemas.microsoft.com/office/drawing/2014/main" val="998680487"/>
                    </a:ext>
                  </a:extLst>
                </a:gridCol>
                <a:gridCol w="688710">
                  <a:extLst>
                    <a:ext uri="{9D8B030D-6E8A-4147-A177-3AD203B41FA5}">
                      <a16:colId xmlns:a16="http://schemas.microsoft.com/office/drawing/2014/main" val="1530917267"/>
                    </a:ext>
                  </a:extLst>
                </a:gridCol>
                <a:gridCol w="724959">
                  <a:extLst>
                    <a:ext uri="{9D8B030D-6E8A-4147-A177-3AD203B41FA5}">
                      <a16:colId xmlns:a16="http://schemas.microsoft.com/office/drawing/2014/main" val="1988319126"/>
                    </a:ext>
                  </a:extLst>
                </a:gridCol>
                <a:gridCol w="724959">
                  <a:extLst>
                    <a:ext uri="{9D8B030D-6E8A-4147-A177-3AD203B41FA5}">
                      <a16:colId xmlns:a16="http://schemas.microsoft.com/office/drawing/2014/main" val="2716372188"/>
                    </a:ext>
                  </a:extLst>
                </a:gridCol>
                <a:gridCol w="724959">
                  <a:extLst>
                    <a:ext uri="{9D8B030D-6E8A-4147-A177-3AD203B41FA5}">
                      <a16:colId xmlns:a16="http://schemas.microsoft.com/office/drawing/2014/main" val="2879800618"/>
                    </a:ext>
                  </a:extLst>
                </a:gridCol>
                <a:gridCol w="724959">
                  <a:extLst>
                    <a:ext uri="{9D8B030D-6E8A-4147-A177-3AD203B41FA5}">
                      <a16:colId xmlns:a16="http://schemas.microsoft.com/office/drawing/2014/main" val="2369558631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19711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27532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16.607.145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16.607.145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1.201.837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761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9.999.770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9.999.770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785.837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8470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1.730.170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1.730.170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2028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4.685.120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4.685.120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5227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08098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Peritajes Ley N° 19.404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8535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1843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557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69464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7167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4902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6237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21877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958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1423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703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6955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2628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2018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974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53340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0185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36E1317-061D-4706-B762-246D6784F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081739"/>
              </p:ext>
            </p:extLst>
          </p:nvPr>
        </p:nvGraphicFramePr>
        <p:xfrm>
          <a:off x="539552" y="1759342"/>
          <a:ext cx="8040866" cy="3899069"/>
        </p:xfrm>
        <a:graphic>
          <a:graphicData uri="http://schemas.openxmlformats.org/drawingml/2006/table">
            <a:tbl>
              <a:tblPr/>
              <a:tblGrid>
                <a:gridCol w="599133">
                  <a:extLst>
                    <a:ext uri="{9D8B030D-6E8A-4147-A177-3AD203B41FA5}">
                      <a16:colId xmlns:a16="http://schemas.microsoft.com/office/drawing/2014/main" val="2146895056"/>
                    </a:ext>
                  </a:extLst>
                </a:gridCol>
                <a:gridCol w="224675">
                  <a:extLst>
                    <a:ext uri="{9D8B030D-6E8A-4147-A177-3AD203B41FA5}">
                      <a16:colId xmlns:a16="http://schemas.microsoft.com/office/drawing/2014/main" val="2764848446"/>
                    </a:ext>
                  </a:extLst>
                </a:gridCol>
                <a:gridCol w="232164">
                  <a:extLst>
                    <a:ext uri="{9D8B030D-6E8A-4147-A177-3AD203B41FA5}">
                      <a16:colId xmlns:a16="http://schemas.microsoft.com/office/drawing/2014/main" val="127658010"/>
                    </a:ext>
                  </a:extLst>
                </a:gridCol>
                <a:gridCol w="2838394">
                  <a:extLst>
                    <a:ext uri="{9D8B030D-6E8A-4147-A177-3AD203B41FA5}">
                      <a16:colId xmlns:a16="http://schemas.microsoft.com/office/drawing/2014/main" val="782749756"/>
                    </a:ext>
                  </a:extLst>
                </a:gridCol>
                <a:gridCol w="748916">
                  <a:extLst>
                    <a:ext uri="{9D8B030D-6E8A-4147-A177-3AD203B41FA5}">
                      <a16:colId xmlns:a16="http://schemas.microsoft.com/office/drawing/2014/main" val="407951528"/>
                    </a:ext>
                  </a:extLst>
                </a:gridCol>
                <a:gridCol w="748916">
                  <a:extLst>
                    <a:ext uri="{9D8B030D-6E8A-4147-A177-3AD203B41FA5}">
                      <a16:colId xmlns:a16="http://schemas.microsoft.com/office/drawing/2014/main" val="1962059245"/>
                    </a:ext>
                  </a:extLst>
                </a:gridCol>
                <a:gridCol w="748916">
                  <a:extLst>
                    <a:ext uri="{9D8B030D-6E8A-4147-A177-3AD203B41FA5}">
                      <a16:colId xmlns:a16="http://schemas.microsoft.com/office/drawing/2014/main" val="2156566482"/>
                    </a:ext>
                  </a:extLst>
                </a:gridCol>
                <a:gridCol w="679018">
                  <a:extLst>
                    <a:ext uri="{9D8B030D-6E8A-4147-A177-3AD203B41FA5}">
                      <a16:colId xmlns:a16="http://schemas.microsoft.com/office/drawing/2014/main" val="3308227455"/>
                    </a:ext>
                  </a:extLst>
                </a:gridCol>
                <a:gridCol w="621601">
                  <a:extLst>
                    <a:ext uri="{9D8B030D-6E8A-4147-A177-3AD203B41FA5}">
                      <a16:colId xmlns:a16="http://schemas.microsoft.com/office/drawing/2014/main" val="679727345"/>
                    </a:ext>
                  </a:extLst>
                </a:gridCol>
                <a:gridCol w="599133">
                  <a:extLst>
                    <a:ext uri="{9D8B030D-6E8A-4147-A177-3AD203B41FA5}">
                      <a16:colId xmlns:a16="http://schemas.microsoft.com/office/drawing/2014/main" val="69739622"/>
                    </a:ext>
                  </a:extLst>
                </a:gridCol>
              </a:tblGrid>
              <a:tr h="1273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645226"/>
                  </a:ext>
                </a:extLst>
              </a:tr>
              <a:tr h="3899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500300"/>
                  </a:ext>
                </a:extLst>
              </a:tr>
              <a:tr h="135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5.568.195.402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5.568.195.402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465.165.799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454498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59.290.952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59.290.952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4.175.054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168662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74.058.336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74.058.336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541.619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133694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4.462.908.350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4.462.908.350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381.310.208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490123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3.018.465.988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3.018.465.988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260.383.911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225623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2.431.945.879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2.431.945.879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210.350.108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462309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75086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405.061.775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405.061.775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33.982.374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041772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24.200.278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1.696.126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821263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28.220.830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28.220.830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2.576.180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592360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24.706.244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24.706.244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1.895.475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798639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294.722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208786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103.791.285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103.791.285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9.864.713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285159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1.444.442.362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1.444.442.362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119.926.046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883842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28.100.283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28.100.283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2.564.947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170820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933232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654.284.037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654.284.037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61.813.025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381147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296.295.153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296.295.153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25.671.303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865868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16.947.407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16.947.407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1.458.626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189913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6.482.135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6.482.135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603.146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399155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287.156.446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287.156.446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27.109.309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74146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155.172.379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155.172.379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190.112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863034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528233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1.000.251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858064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337.855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111131"/>
                  </a:ext>
                </a:extLst>
              </a:tr>
              <a:tr h="12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662.396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014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770878"/>
            <a:ext cx="8097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65827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7D385C5-2F70-4027-AA39-24CD401A9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295225"/>
              </p:ext>
            </p:extLst>
          </p:nvPr>
        </p:nvGraphicFramePr>
        <p:xfrm>
          <a:off x="523236" y="1779990"/>
          <a:ext cx="8097527" cy="3747495"/>
        </p:xfrm>
        <a:graphic>
          <a:graphicData uri="http://schemas.openxmlformats.org/drawingml/2006/table">
            <a:tbl>
              <a:tblPr/>
              <a:tblGrid>
                <a:gridCol w="603355">
                  <a:extLst>
                    <a:ext uri="{9D8B030D-6E8A-4147-A177-3AD203B41FA5}">
                      <a16:colId xmlns:a16="http://schemas.microsoft.com/office/drawing/2014/main" val="1475056259"/>
                    </a:ext>
                  </a:extLst>
                </a:gridCol>
                <a:gridCol w="226258">
                  <a:extLst>
                    <a:ext uri="{9D8B030D-6E8A-4147-A177-3AD203B41FA5}">
                      <a16:colId xmlns:a16="http://schemas.microsoft.com/office/drawing/2014/main" val="2057842640"/>
                    </a:ext>
                  </a:extLst>
                </a:gridCol>
                <a:gridCol w="233800">
                  <a:extLst>
                    <a:ext uri="{9D8B030D-6E8A-4147-A177-3AD203B41FA5}">
                      <a16:colId xmlns:a16="http://schemas.microsoft.com/office/drawing/2014/main" val="1161578055"/>
                    </a:ext>
                  </a:extLst>
                </a:gridCol>
                <a:gridCol w="2858396">
                  <a:extLst>
                    <a:ext uri="{9D8B030D-6E8A-4147-A177-3AD203B41FA5}">
                      <a16:colId xmlns:a16="http://schemas.microsoft.com/office/drawing/2014/main" val="3498086960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2296299843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2510907759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2655630083"/>
                    </a:ext>
                  </a:extLst>
                </a:gridCol>
                <a:gridCol w="683803">
                  <a:extLst>
                    <a:ext uri="{9D8B030D-6E8A-4147-A177-3AD203B41FA5}">
                      <a16:colId xmlns:a16="http://schemas.microsoft.com/office/drawing/2014/main" val="1038934337"/>
                    </a:ext>
                  </a:extLst>
                </a:gridCol>
                <a:gridCol w="625981">
                  <a:extLst>
                    <a:ext uri="{9D8B030D-6E8A-4147-A177-3AD203B41FA5}">
                      <a16:colId xmlns:a16="http://schemas.microsoft.com/office/drawing/2014/main" val="1544391323"/>
                    </a:ext>
                  </a:extLst>
                </a:gridCol>
                <a:gridCol w="603355">
                  <a:extLst>
                    <a:ext uri="{9D8B030D-6E8A-4147-A177-3AD203B41FA5}">
                      <a16:colId xmlns:a16="http://schemas.microsoft.com/office/drawing/2014/main" val="1908479414"/>
                    </a:ext>
                  </a:extLst>
                </a:gridCol>
              </a:tblGrid>
              <a:tr h="1255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873668"/>
                  </a:ext>
                </a:extLst>
              </a:tr>
              <a:tr h="2510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13308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899.701.608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899.701.608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78.608.819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98362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889.397.870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889.397.870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77.169.866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101365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188.010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188.010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3.271.073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1739,8%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1739,8%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66435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Previsional Solidario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885.832.009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885.832.009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73.674.319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13256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Traslados y Hospedajes Pensiones Básicas Solidarias de Invalidez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175.274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175.274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81905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Previsional a los Trabajadores Jóvenes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3.142.341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214.451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100163"/>
                  </a:ext>
                </a:extLst>
              </a:tr>
              <a:tr h="251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Derechos Previsionales y de Seguridad Social para mujeres en territorios rurales de difícil conectividad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33391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10.299.095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10.299.095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1.438.953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54910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6.414.117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6.414.117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1.103.824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3397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335.129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55807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99533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21442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99920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08688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556.919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556.919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35696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106.376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92614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7118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373.054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373.054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93059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507075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83375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564338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94674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62647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80119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781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77667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888" y="1268760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FBCAC76-2D97-4E54-9C44-BB8CBA24AD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540753"/>
              </p:ext>
            </p:extLst>
          </p:nvPr>
        </p:nvGraphicFramePr>
        <p:xfrm>
          <a:off x="539552" y="1602702"/>
          <a:ext cx="8064896" cy="4736528"/>
        </p:xfrm>
        <a:graphic>
          <a:graphicData uri="http://schemas.openxmlformats.org/drawingml/2006/table">
            <a:tbl>
              <a:tblPr/>
              <a:tblGrid>
                <a:gridCol w="767505">
                  <a:extLst>
                    <a:ext uri="{9D8B030D-6E8A-4147-A177-3AD203B41FA5}">
                      <a16:colId xmlns:a16="http://schemas.microsoft.com/office/drawing/2014/main" val="494016802"/>
                    </a:ext>
                  </a:extLst>
                </a:gridCol>
                <a:gridCol w="274109">
                  <a:extLst>
                    <a:ext uri="{9D8B030D-6E8A-4147-A177-3AD203B41FA5}">
                      <a16:colId xmlns:a16="http://schemas.microsoft.com/office/drawing/2014/main" val="3536433374"/>
                    </a:ext>
                  </a:extLst>
                </a:gridCol>
                <a:gridCol w="283245">
                  <a:extLst>
                    <a:ext uri="{9D8B030D-6E8A-4147-A177-3AD203B41FA5}">
                      <a16:colId xmlns:a16="http://schemas.microsoft.com/office/drawing/2014/main" val="1257066613"/>
                    </a:ext>
                  </a:extLst>
                </a:gridCol>
                <a:gridCol w="2183735">
                  <a:extLst>
                    <a:ext uri="{9D8B030D-6E8A-4147-A177-3AD203B41FA5}">
                      <a16:colId xmlns:a16="http://schemas.microsoft.com/office/drawing/2014/main" val="3773082177"/>
                    </a:ext>
                  </a:extLst>
                </a:gridCol>
                <a:gridCol w="779689">
                  <a:extLst>
                    <a:ext uri="{9D8B030D-6E8A-4147-A177-3AD203B41FA5}">
                      <a16:colId xmlns:a16="http://schemas.microsoft.com/office/drawing/2014/main" val="3648903289"/>
                    </a:ext>
                  </a:extLst>
                </a:gridCol>
                <a:gridCol w="779689">
                  <a:extLst>
                    <a:ext uri="{9D8B030D-6E8A-4147-A177-3AD203B41FA5}">
                      <a16:colId xmlns:a16="http://schemas.microsoft.com/office/drawing/2014/main" val="3131654159"/>
                    </a:ext>
                  </a:extLst>
                </a:gridCol>
                <a:gridCol w="779689">
                  <a:extLst>
                    <a:ext uri="{9D8B030D-6E8A-4147-A177-3AD203B41FA5}">
                      <a16:colId xmlns:a16="http://schemas.microsoft.com/office/drawing/2014/main" val="1102584108"/>
                    </a:ext>
                  </a:extLst>
                </a:gridCol>
                <a:gridCol w="755323">
                  <a:extLst>
                    <a:ext uri="{9D8B030D-6E8A-4147-A177-3AD203B41FA5}">
                      <a16:colId xmlns:a16="http://schemas.microsoft.com/office/drawing/2014/main" val="2902718509"/>
                    </a:ext>
                  </a:extLst>
                </a:gridCol>
                <a:gridCol w="730956">
                  <a:extLst>
                    <a:ext uri="{9D8B030D-6E8A-4147-A177-3AD203B41FA5}">
                      <a16:colId xmlns:a16="http://schemas.microsoft.com/office/drawing/2014/main" val="961616543"/>
                    </a:ext>
                  </a:extLst>
                </a:gridCol>
                <a:gridCol w="730956">
                  <a:extLst>
                    <a:ext uri="{9D8B030D-6E8A-4147-A177-3AD203B41FA5}">
                      <a16:colId xmlns:a16="http://schemas.microsoft.com/office/drawing/2014/main" val="1682008257"/>
                    </a:ext>
                  </a:extLst>
                </a:gridCol>
              </a:tblGrid>
              <a:tr h="13553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657593"/>
                  </a:ext>
                </a:extLst>
              </a:tr>
              <a:tr h="3958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719879"/>
                  </a:ext>
                </a:extLst>
              </a:tr>
              <a:tr h="137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121.140.560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121.140.560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4.982.733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07374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13.901.522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13.901.522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870.823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563326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8.995.594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8.995.594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140.861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589426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83.307.826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83.307.826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3.935.236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99786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82.723.458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82.723.458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3.892.469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034327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23.064.329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23.064.329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1.823.515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487675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1.095.039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1.095.039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211915"/>
                  </a:ext>
                </a:extLst>
              </a:tr>
              <a:tr h="137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387499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1.226.485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1.226.485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211445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44.214.018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44.214.018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577.211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402531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por Accidentes del Trabajo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13.115.236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13.115.236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1.464.776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331380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584.368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42.767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039118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246.847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246.847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19.548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260382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Asistenciales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337.521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337.521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982926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6.033.589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6.033.589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917749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581985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Concurrencias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300837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474393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341578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654350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319135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332.308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332.308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198646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64.543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64.543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850587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066745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854559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239.850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239.850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626559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70868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169058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949043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521032"/>
                  </a:ext>
                </a:extLst>
              </a:tr>
              <a:tr h="135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165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3548" y="701472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548" y="1359040"/>
            <a:ext cx="8136904" cy="251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4979F18-E7C0-4D2B-AB53-C7F5A8CBF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089008"/>
              </p:ext>
            </p:extLst>
          </p:nvPr>
        </p:nvGraphicFramePr>
        <p:xfrm>
          <a:off x="499020" y="1719217"/>
          <a:ext cx="8136905" cy="3685942"/>
        </p:xfrm>
        <a:graphic>
          <a:graphicData uri="http://schemas.openxmlformats.org/drawingml/2006/table">
            <a:tbl>
              <a:tblPr/>
              <a:tblGrid>
                <a:gridCol w="707557">
                  <a:extLst>
                    <a:ext uri="{9D8B030D-6E8A-4147-A177-3AD203B41FA5}">
                      <a16:colId xmlns:a16="http://schemas.microsoft.com/office/drawing/2014/main" val="838613410"/>
                    </a:ext>
                  </a:extLst>
                </a:gridCol>
                <a:gridCol w="269831">
                  <a:extLst>
                    <a:ext uri="{9D8B030D-6E8A-4147-A177-3AD203B41FA5}">
                      <a16:colId xmlns:a16="http://schemas.microsoft.com/office/drawing/2014/main" val="3819140381"/>
                    </a:ext>
                  </a:extLst>
                </a:gridCol>
                <a:gridCol w="278825">
                  <a:extLst>
                    <a:ext uri="{9D8B030D-6E8A-4147-A177-3AD203B41FA5}">
                      <a16:colId xmlns:a16="http://schemas.microsoft.com/office/drawing/2014/main" val="2364553171"/>
                    </a:ext>
                  </a:extLst>
                </a:gridCol>
                <a:gridCol w="2473452">
                  <a:extLst>
                    <a:ext uri="{9D8B030D-6E8A-4147-A177-3AD203B41FA5}">
                      <a16:colId xmlns:a16="http://schemas.microsoft.com/office/drawing/2014/main" val="4011928077"/>
                    </a:ext>
                  </a:extLst>
                </a:gridCol>
                <a:gridCol w="755527">
                  <a:extLst>
                    <a:ext uri="{9D8B030D-6E8A-4147-A177-3AD203B41FA5}">
                      <a16:colId xmlns:a16="http://schemas.microsoft.com/office/drawing/2014/main" val="3195365610"/>
                    </a:ext>
                  </a:extLst>
                </a:gridCol>
                <a:gridCol w="755527">
                  <a:extLst>
                    <a:ext uri="{9D8B030D-6E8A-4147-A177-3AD203B41FA5}">
                      <a16:colId xmlns:a16="http://schemas.microsoft.com/office/drawing/2014/main" val="1528556694"/>
                    </a:ext>
                  </a:extLst>
                </a:gridCol>
                <a:gridCol w="746533">
                  <a:extLst>
                    <a:ext uri="{9D8B030D-6E8A-4147-A177-3AD203B41FA5}">
                      <a16:colId xmlns:a16="http://schemas.microsoft.com/office/drawing/2014/main" val="4290956541"/>
                    </a:ext>
                  </a:extLst>
                </a:gridCol>
                <a:gridCol w="710555">
                  <a:extLst>
                    <a:ext uri="{9D8B030D-6E8A-4147-A177-3AD203B41FA5}">
                      <a16:colId xmlns:a16="http://schemas.microsoft.com/office/drawing/2014/main" val="1509589665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1380496467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818424364"/>
                    </a:ext>
                  </a:extLst>
                </a:gridCol>
              </a:tblGrid>
              <a:tr h="1593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294831"/>
                  </a:ext>
                </a:extLst>
              </a:tr>
              <a:tr h="4881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377707"/>
                  </a:ext>
                </a:extLst>
              </a:tr>
              <a:tr h="169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1.324.322.719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1.324.322.719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110.927.689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524467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9.912.617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9.912.617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832.090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75087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3.392.043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3.392.043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577357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1.134.451.524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1.134.451.524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94.939.081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934859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1.134.149.983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1.134.149.983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94.913.444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385230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1.113.347.766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1.113.347.766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92.984.020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1267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87.661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87.661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18.865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513307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19.339.574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19.339.574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1.808.062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667648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1.374.982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991457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270967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347039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174.814.753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174.814.753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14.995.226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434269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5.742.544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5.742.544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862.223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208014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Ubicación Menores, Ancianos e Incapacitados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777.334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777.334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56.951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894139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Cotización Isapres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3.349.586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3.349.586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303.691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917061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Salud Capredena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1.615.624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1.615.624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501.581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563416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20.770.268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20.770.268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1.648.593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527235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18.570.471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18.570.471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1.461.350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52004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2.199.797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2.199.797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187.243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90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541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40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547771"/>
              </p:ext>
            </p:extLst>
          </p:nvPr>
        </p:nvGraphicFramePr>
        <p:xfrm>
          <a:off x="2185293" y="1772816"/>
          <a:ext cx="4428491" cy="3454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8144" y="722841"/>
            <a:ext cx="80863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3612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144" y="1427331"/>
            <a:ext cx="8086352" cy="2734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00A21C48-9977-4076-9855-F59F625D63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977758"/>
              </p:ext>
            </p:extLst>
          </p:nvPr>
        </p:nvGraphicFramePr>
        <p:xfrm>
          <a:off x="472464" y="1792502"/>
          <a:ext cx="8086350" cy="3611087"/>
        </p:xfrm>
        <a:graphic>
          <a:graphicData uri="http://schemas.openxmlformats.org/drawingml/2006/table">
            <a:tbl>
              <a:tblPr/>
              <a:tblGrid>
                <a:gridCol w="703161">
                  <a:extLst>
                    <a:ext uri="{9D8B030D-6E8A-4147-A177-3AD203B41FA5}">
                      <a16:colId xmlns:a16="http://schemas.microsoft.com/office/drawing/2014/main" val="3295539180"/>
                    </a:ext>
                  </a:extLst>
                </a:gridCol>
                <a:gridCol w="268155">
                  <a:extLst>
                    <a:ext uri="{9D8B030D-6E8A-4147-A177-3AD203B41FA5}">
                      <a16:colId xmlns:a16="http://schemas.microsoft.com/office/drawing/2014/main" val="3124424744"/>
                    </a:ext>
                  </a:extLst>
                </a:gridCol>
                <a:gridCol w="277092">
                  <a:extLst>
                    <a:ext uri="{9D8B030D-6E8A-4147-A177-3AD203B41FA5}">
                      <a16:colId xmlns:a16="http://schemas.microsoft.com/office/drawing/2014/main" val="2321936204"/>
                    </a:ext>
                  </a:extLst>
                </a:gridCol>
                <a:gridCol w="2458084">
                  <a:extLst>
                    <a:ext uri="{9D8B030D-6E8A-4147-A177-3AD203B41FA5}">
                      <a16:colId xmlns:a16="http://schemas.microsoft.com/office/drawing/2014/main" val="2580241431"/>
                    </a:ext>
                  </a:extLst>
                </a:gridCol>
                <a:gridCol w="750833">
                  <a:extLst>
                    <a:ext uri="{9D8B030D-6E8A-4147-A177-3AD203B41FA5}">
                      <a16:colId xmlns:a16="http://schemas.microsoft.com/office/drawing/2014/main" val="162563844"/>
                    </a:ext>
                  </a:extLst>
                </a:gridCol>
                <a:gridCol w="750833">
                  <a:extLst>
                    <a:ext uri="{9D8B030D-6E8A-4147-A177-3AD203B41FA5}">
                      <a16:colId xmlns:a16="http://schemas.microsoft.com/office/drawing/2014/main" val="34232865"/>
                    </a:ext>
                  </a:extLst>
                </a:gridCol>
                <a:gridCol w="741895">
                  <a:extLst>
                    <a:ext uri="{9D8B030D-6E8A-4147-A177-3AD203B41FA5}">
                      <a16:colId xmlns:a16="http://schemas.microsoft.com/office/drawing/2014/main" val="2087519278"/>
                    </a:ext>
                  </a:extLst>
                </a:gridCol>
                <a:gridCol w="706141">
                  <a:extLst>
                    <a:ext uri="{9D8B030D-6E8A-4147-A177-3AD203B41FA5}">
                      <a16:colId xmlns:a16="http://schemas.microsoft.com/office/drawing/2014/main" val="1563399149"/>
                    </a:ext>
                  </a:extLst>
                </a:gridCol>
                <a:gridCol w="715078">
                  <a:extLst>
                    <a:ext uri="{9D8B030D-6E8A-4147-A177-3AD203B41FA5}">
                      <a16:colId xmlns:a16="http://schemas.microsoft.com/office/drawing/2014/main" val="1161562502"/>
                    </a:ext>
                  </a:extLst>
                </a:gridCol>
                <a:gridCol w="715078">
                  <a:extLst>
                    <a:ext uri="{9D8B030D-6E8A-4147-A177-3AD203B41FA5}">
                      <a16:colId xmlns:a16="http://schemas.microsoft.com/office/drawing/2014/main" val="1670288374"/>
                    </a:ext>
                  </a:extLst>
                </a:gridCol>
              </a:tblGrid>
              <a:tr h="1504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549940"/>
                  </a:ext>
                </a:extLst>
              </a:tr>
              <a:tr h="4513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111460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148.295.387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148.295.387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12.484.410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424242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3.118.982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3.118.982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264.506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348820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545394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2.050.982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2.050.982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167.285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764311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5.253.816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5.253.816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325.216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605620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Auxilio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34.988.475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34.988.475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3.040.604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153781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34.542.027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34.542.027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2.996.841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983333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5.225.568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5.225.568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415.780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14677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62.699.271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62.699.271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5.249.007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653084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059310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503487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782.945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782.945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517912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539681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220.180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220.180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00403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526.543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526.543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212569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50611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5343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362905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663576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39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5112" y="737900"/>
            <a:ext cx="79549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7167" y="1405852"/>
            <a:ext cx="7962900" cy="323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24A1A13-5F99-477B-AF3D-EF490DE187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933989"/>
              </p:ext>
            </p:extLst>
          </p:nvPr>
        </p:nvGraphicFramePr>
        <p:xfrm>
          <a:off x="566280" y="1805984"/>
          <a:ext cx="7953786" cy="2919413"/>
        </p:xfrm>
        <a:graphic>
          <a:graphicData uri="http://schemas.openxmlformats.org/drawingml/2006/table">
            <a:tbl>
              <a:tblPr/>
              <a:tblGrid>
                <a:gridCol w="739314">
                  <a:extLst>
                    <a:ext uri="{9D8B030D-6E8A-4147-A177-3AD203B41FA5}">
                      <a16:colId xmlns:a16="http://schemas.microsoft.com/office/drawing/2014/main" val="3897467294"/>
                    </a:ext>
                  </a:extLst>
                </a:gridCol>
                <a:gridCol w="286484">
                  <a:extLst>
                    <a:ext uri="{9D8B030D-6E8A-4147-A177-3AD203B41FA5}">
                      <a16:colId xmlns:a16="http://schemas.microsoft.com/office/drawing/2014/main" val="778285104"/>
                    </a:ext>
                  </a:extLst>
                </a:gridCol>
                <a:gridCol w="286484">
                  <a:extLst>
                    <a:ext uri="{9D8B030D-6E8A-4147-A177-3AD203B41FA5}">
                      <a16:colId xmlns:a16="http://schemas.microsoft.com/office/drawing/2014/main" val="2041690388"/>
                    </a:ext>
                  </a:extLst>
                </a:gridCol>
                <a:gridCol w="2205620">
                  <a:extLst>
                    <a:ext uri="{9D8B030D-6E8A-4147-A177-3AD203B41FA5}">
                      <a16:colId xmlns:a16="http://schemas.microsoft.com/office/drawing/2014/main" val="2146580479"/>
                    </a:ext>
                  </a:extLst>
                </a:gridCol>
                <a:gridCol w="739314">
                  <a:extLst>
                    <a:ext uri="{9D8B030D-6E8A-4147-A177-3AD203B41FA5}">
                      <a16:colId xmlns:a16="http://schemas.microsoft.com/office/drawing/2014/main" val="4216963157"/>
                    </a:ext>
                  </a:extLst>
                </a:gridCol>
                <a:gridCol w="739314">
                  <a:extLst>
                    <a:ext uri="{9D8B030D-6E8A-4147-A177-3AD203B41FA5}">
                      <a16:colId xmlns:a16="http://schemas.microsoft.com/office/drawing/2014/main" val="2724742420"/>
                    </a:ext>
                  </a:extLst>
                </a:gridCol>
                <a:gridCol w="739314">
                  <a:extLst>
                    <a:ext uri="{9D8B030D-6E8A-4147-A177-3AD203B41FA5}">
                      <a16:colId xmlns:a16="http://schemas.microsoft.com/office/drawing/2014/main" val="2382657063"/>
                    </a:ext>
                  </a:extLst>
                </a:gridCol>
                <a:gridCol w="739314">
                  <a:extLst>
                    <a:ext uri="{9D8B030D-6E8A-4147-A177-3AD203B41FA5}">
                      <a16:colId xmlns:a16="http://schemas.microsoft.com/office/drawing/2014/main" val="955641929"/>
                    </a:ext>
                  </a:extLst>
                </a:gridCol>
                <a:gridCol w="739314">
                  <a:extLst>
                    <a:ext uri="{9D8B030D-6E8A-4147-A177-3AD203B41FA5}">
                      <a16:colId xmlns:a16="http://schemas.microsoft.com/office/drawing/2014/main" val="1854103865"/>
                    </a:ext>
                  </a:extLst>
                </a:gridCol>
                <a:gridCol w="739314">
                  <a:extLst>
                    <a:ext uri="{9D8B030D-6E8A-4147-A177-3AD203B41FA5}">
                      <a16:colId xmlns:a16="http://schemas.microsoft.com/office/drawing/2014/main" val="2180568985"/>
                    </a:ext>
                  </a:extLst>
                </a:gridCol>
              </a:tblGrid>
              <a:tr h="1526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525004"/>
                  </a:ext>
                </a:extLst>
              </a:tr>
              <a:tr h="4674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908265"/>
                  </a:ext>
                </a:extLst>
              </a:tr>
              <a:tr h="162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126011"/>
                  </a:ext>
                </a:extLst>
              </a:tr>
              <a:tr h="152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54260"/>
                  </a:ext>
                </a:extLst>
              </a:tr>
              <a:tr h="152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761483"/>
                  </a:ext>
                </a:extLst>
              </a:tr>
              <a:tr h="152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813956"/>
                  </a:ext>
                </a:extLst>
              </a:tr>
              <a:tr h="152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832645"/>
                  </a:ext>
                </a:extLst>
              </a:tr>
              <a:tr h="152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405774"/>
                  </a:ext>
                </a:extLst>
              </a:tr>
              <a:tr h="152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797351"/>
                  </a:ext>
                </a:extLst>
              </a:tr>
              <a:tr h="152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592514"/>
                  </a:ext>
                </a:extLst>
              </a:tr>
              <a:tr h="152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755253"/>
                  </a:ext>
                </a:extLst>
              </a:tr>
              <a:tr h="152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896630"/>
                  </a:ext>
                </a:extLst>
              </a:tr>
              <a:tr h="152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025371"/>
                  </a:ext>
                </a:extLst>
              </a:tr>
              <a:tr h="152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640327"/>
                  </a:ext>
                </a:extLst>
              </a:tr>
              <a:tr h="152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10049"/>
                  </a:ext>
                </a:extLst>
              </a:tr>
              <a:tr h="152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21940"/>
                  </a:ext>
                </a:extLst>
              </a:tr>
              <a:tr h="152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486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0170"/>
            <a:ext cx="799288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56792"/>
            <a:ext cx="7992888" cy="28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88507AA-8807-49EE-9A4E-37327219A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067611"/>
              </p:ext>
            </p:extLst>
          </p:nvPr>
        </p:nvGraphicFramePr>
        <p:xfrm>
          <a:off x="539552" y="1882274"/>
          <a:ext cx="7992888" cy="4033544"/>
        </p:xfrm>
        <a:graphic>
          <a:graphicData uri="http://schemas.openxmlformats.org/drawingml/2006/table">
            <a:tbl>
              <a:tblPr/>
              <a:tblGrid>
                <a:gridCol w="727176">
                  <a:extLst>
                    <a:ext uri="{9D8B030D-6E8A-4147-A177-3AD203B41FA5}">
                      <a16:colId xmlns:a16="http://schemas.microsoft.com/office/drawing/2014/main" val="211193534"/>
                    </a:ext>
                  </a:extLst>
                </a:gridCol>
                <a:gridCol w="278752">
                  <a:extLst>
                    <a:ext uri="{9D8B030D-6E8A-4147-A177-3AD203B41FA5}">
                      <a16:colId xmlns:a16="http://schemas.microsoft.com/office/drawing/2014/main" val="3155840710"/>
                    </a:ext>
                  </a:extLst>
                </a:gridCol>
                <a:gridCol w="281781">
                  <a:extLst>
                    <a:ext uri="{9D8B030D-6E8A-4147-A177-3AD203B41FA5}">
                      <a16:colId xmlns:a16="http://schemas.microsoft.com/office/drawing/2014/main" val="1941251524"/>
                    </a:ext>
                  </a:extLst>
                </a:gridCol>
                <a:gridCol w="2027007">
                  <a:extLst>
                    <a:ext uri="{9D8B030D-6E8A-4147-A177-3AD203B41FA5}">
                      <a16:colId xmlns:a16="http://schemas.microsoft.com/office/drawing/2014/main" val="4252704205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2316648468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650682114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1192951881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915928712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3314069296"/>
                    </a:ext>
                  </a:extLst>
                </a:gridCol>
                <a:gridCol w="727176">
                  <a:extLst>
                    <a:ext uri="{9D8B030D-6E8A-4147-A177-3AD203B41FA5}">
                      <a16:colId xmlns:a16="http://schemas.microsoft.com/office/drawing/2014/main" val="1579593439"/>
                    </a:ext>
                  </a:extLst>
                </a:gridCol>
              </a:tblGrid>
              <a:tr h="1605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821123"/>
                  </a:ext>
                </a:extLst>
              </a:tr>
              <a:tr h="4916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299347"/>
                  </a:ext>
                </a:extLst>
              </a:tr>
              <a:tr h="17057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955.848.894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955.848.894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73.948.243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789890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4.991.783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4.991.783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888091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3.388.061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3.388.061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305032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800.021.287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800.021.287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65.296.472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877234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755.271.703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755.271.703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62.515.680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317460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744.482.140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744.482.140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61.672.156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224826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969.200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07538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8.021.508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575023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262939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1.213.394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03175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417.789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086506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023984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878713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2.756.485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484410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Médicos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2.756.485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935661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3.913.768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045112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3.913.768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268891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Auxilio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15.491.112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15.491.112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070914"/>
                  </a:ext>
                </a:extLst>
              </a:tr>
              <a:tr h="32107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Mutualidad de Carabineros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051455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Medicina Preventiva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609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20626" y="641706"/>
            <a:ext cx="80468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626" y="1563163"/>
            <a:ext cx="8046892" cy="28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6D51DE2-EC0D-4AB2-A5DD-F085C4268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376276"/>
              </p:ext>
            </p:extLst>
          </p:nvPr>
        </p:nvGraphicFramePr>
        <p:xfrm>
          <a:off x="520626" y="1867979"/>
          <a:ext cx="8046892" cy="4351334"/>
        </p:xfrm>
        <a:graphic>
          <a:graphicData uri="http://schemas.openxmlformats.org/drawingml/2006/table">
            <a:tbl>
              <a:tblPr/>
              <a:tblGrid>
                <a:gridCol w="732090">
                  <a:extLst>
                    <a:ext uri="{9D8B030D-6E8A-4147-A177-3AD203B41FA5}">
                      <a16:colId xmlns:a16="http://schemas.microsoft.com/office/drawing/2014/main" val="337217471"/>
                    </a:ext>
                  </a:extLst>
                </a:gridCol>
                <a:gridCol w="280635">
                  <a:extLst>
                    <a:ext uri="{9D8B030D-6E8A-4147-A177-3AD203B41FA5}">
                      <a16:colId xmlns:a16="http://schemas.microsoft.com/office/drawing/2014/main" val="435100505"/>
                    </a:ext>
                  </a:extLst>
                </a:gridCol>
                <a:gridCol w="283686">
                  <a:extLst>
                    <a:ext uri="{9D8B030D-6E8A-4147-A177-3AD203B41FA5}">
                      <a16:colId xmlns:a16="http://schemas.microsoft.com/office/drawing/2014/main" val="1852837649"/>
                    </a:ext>
                  </a:extLst>
                </a:gridCol>
                <a:gridCol w="2040701">
                  <a:extLst>
                    <a:ext uri="{9D8B030D-6E8A-4147-A177-3AD203B41FA5}">
                      <a16:colId xmlns:a16="http://schemas.microsoft.com/office/drawing/2014/main" val="2534119488"/>
                    </a:ext>
                  </a:extLst>
                </a:gridCol>
                <a:gridCol w="829702">
                  <a:extLst>
                    <a:ext uri="{9D8B030D-6E8A-4147-A177-3AD203B41FA5}">
                      <a16:colId xmlns:a16="http://schemas.microsoft.com/office/drawing/2014/main" val="3162742366"/>
                    </a:ext>
                  </a:extLst>
                </a:gridCol>
                <a:gridCol w="829702">
                  <a:extLst>
                    <a:ext uri="{9D8B030D-6E8A-4147-A177-3AD203B41FA5}">
                      <a16:colId xmlns:a16="http://schemas.microsoft.com/office/drawing/2014/main" val="3422884926"/>
                    </a:ext>
                  </a:extLst>
                </a:gridCol>
                <a:gridCol w="829702">
                  <a:extLst>
                    <a:ext uri="{9D8B030D-6E8A-4147-A177-3AD203B41FA5}">
                      <a16:colId xmlns:a16="http://schemas.microsoft.com/office/drawing/2014/main" val="843707128"/>
                    </a:ext>
                  </a:extLst>
                </a:gridCol>
                <a:gridCol w="744292">
                  <a:extLst>
                    <a:ext uri="{9D8B030D-6E8A-4147-A177-3AD203B41FA5}">
                      <a16:colId xmlns:a16="http://schemas.microsoft.com/office/drawing/2014/main" val="210811449"/>
                    </a:ext>
                  </a:extLst>
                </a:gridCol>
                <a:gridCol w="744292">
                  <a:extLst>
                    <a:ext uri="{9D8B030D-6E8A-4147-A177-3AD203B41FA5}">
                      <a16:colId xmlns:a16="http://schemas.microsoft.com/office/drawing/2014/main" val="978246638"/>
                    </a:ext>
                  </a:extLst>
                </a:gridCol>
                <a:gridCol w="732090">
                  <a:extLst>
                    <a:ext uri="{9D8B030D-6E8A-4147-A177-3AD203B41FA5}">
                      <a16:colId xmlns:a16="http://schemas.microsoft.com/office/drawing/2014/main" val="1862277853"/>
                    </a:ext>
                  </a:extLst>
                </a:gridCol>
              </a:tblGrid>
              <a:tr h="1500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472051"/>
                  </a:ext>
                </a:extLst>
              </a:tr>
              <a:tr h="3000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718863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50.340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570849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Hospital Dirección de Previsión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178.600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038118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Medicina Preventiva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8.737.360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8.737.360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943282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10.558.368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10.558.368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801.018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453058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Hospital Dirección de Previsión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22.693.333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22.693.333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1.500.299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547087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14.330.439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14.330.439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767.580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371730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Desahucio Policía de Investigaciones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392634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Servicio Odontológico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1.286.693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1.286.693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62.195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57109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15641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550.035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550.035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71784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188.883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188.883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19067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361.152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361.152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142491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559264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46499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61.852.150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61.852.150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4.343.968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651884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2198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61.845.322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61.845.322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4.343.968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800132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818652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237941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371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3F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2672041"/>
              </p:ext>
            </p:extLst>
          </p:nvPr>
        </p:nvGraphicFramePr>
        <p:xfrm>
          <a:off x="2267744" y="1844824"/>
          <a:ext cx="5112568" cy="292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3E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8935853"/>
              </p:ext>
            </p:extLst>
          </p:nvPr>
        </p:nvGraphicFramePr>
        <p:xfrm>
          <a:off x="1871700" y="1844824"/>
          <a:ext cx="5400600" cy="2981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3F514C1-940E-46A0-BA5A-4BDDD88AA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702736"/>
              </p:ext>
            </p:extLst>
          </p:nvPr>
        </p:nvGraphicFramePr>
        <p:xfrm>
          <a:off x="541855" y="1942155"/>
          <a:ext cx="7918575" cy="2476500"/>
        </p:xfrm>
        <a:graphic>
          <a:graphicData uri="http://schemas.openxmlformats.org/drawingml/2006/table">
            <a:tbl>
              <a:tblPr/>
              <a:tblGrid>
                <a:gridCol w="771916">
                  <a:extLst>
                    <a:ext uri="{9D8B030D-6E8A-4147-A177-3AD203B41FA5}">
                      <a16:colId xmlns:a16="http://schemas.microsoft.com/office/drawing/2014/main" val="3532402285"/>
                    </a:ext>
                  </a:extLst>
                </a:gridCol>
                <a:gridCol w="2470133">
                  <a:extLst>
                    <a:ext uri="{9D8B030D-6E8A-4147-A177-3AD203B41FA5}">
                      <a16:colId xmlns:a16="http://schemas.microsoft.com/office/drawing/2014/main" val="3107343420"/>
                    </a:ext>
                  </a:extLst>
                </a:gridCol>
                <a:gridCol w="771916">
                  <a:extLst>
                    <a:ext uri="{9D8B030D-6E8A-4147-A177-3AD203B41FA5}">
                      <a16:colId xmlns:a16="http://schemas.microsoft.com/office/drawing/2014/main" val="730147187"/>
                    </a:ext>
                  </a:extLst>
                </a:gridCol>
                <a:gridCol w="797647">
                  <a:extLst>
                    <a:ext uri="{9D8B030D-6E8A-4147-A177-3AD203B41FA5}">
                      <a16:colId xmlns:a16="http://schemas.microsoft.com/office/drawing/2014/main" val="3585044843"/>
                    </a:ext>
                  </a:extLst>
                </a:gridCol>
                <a:gridCol w="800863">
                  <a:extLst>
                    <a:ext uri="{9D8B030D-6E8A-4147-A177-3AD203B41FA5}">
                      <a16:colId xmlns:a16="http://schemas.microsoft.com/office/drawing/2014/main" val="4074512831"/>
                    </a:ext>
                  </a:extLst>
                </a:gridCol>
                <a:gridCol w="762268">
                  <a:extLst>
                    <a:ext uri="{9D8B030D-6E8A-4147-A177-3AD203B41FA5}">
                      <a16:colId xmlns:a16="http://schemas.microsoft.com/office/drawing/2014/main" val="128200368"/>
                    </a:ext>
                  </a:extLst>
                </a:gridCol>
                <a:gridCol w="771916">
                  <a:extLst>
                    <a:ext uri="{9D8B030D-6E8A-4147-A177-3AD203B41FA5}">
                      <a16:colId xmlns:a16="http://schemas.microsoft.com/office/drawing/2014/main" val="2854011036"/>
                    </a:ext>
                  </a:extLst>
                </a:gridCol>
                <a:gridCol w="771916">
                  <a:extLst>
                    <a:ext uri="{9D8B030D-6E8A-4147-A177-3AD203B41FA5}">
                      <a16:colId xmlns:a16="http://schemas.microsoft.com/office/drawing/2014/main" val="525793048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915301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14125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8.405.657.049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8.405.657.049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673.056.149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51707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202.283.303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202.283.303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14.540.647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08685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125.101.136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125.101.136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2.053.901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2458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6.487.525.764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6.487.525.764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545.941.908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4526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1.374.441.476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1.374.441.476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98.894.967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42565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31388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1508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39246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80.703.070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80.703.070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1744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113.489.646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113.489.646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8.537.652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30207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2.985.354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6382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306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49DE8B2-52BA-4A4E-82C8-77C49A5E3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853887"/>
              </p:ext>
            </p:extLst>
          </p:nvPr>
        </p:nvGraphicFramePr>
        <p:xfrm>
          <a:off x="603599" y="1781044"/>
          <a:ext cx="7886699" cy="3170233"/>
        </p:xfrm>
        <a:graphic>
          <a:graphicData uri="http://schemas.openxmlformats.org/drawingml/2006/table">
            <a:tbl>
              <a:tblPr/>
              <a:tblGrid>
                <a:gridCol w="249899">
                  <a:extLst>
                    <a:ext uri="{9D8B030D-6E8A-4147-A177-3AD203B41FA5}">
                      <a16:colId xmlns:a16="http://schemas.microsoft.com/office/drawing/2014/main" val="982183884"/>
                    </a:ext>
                  </a:extLst>
                </a:gridCol>
                <a:gridCol w="321299">
                  <a:extLst>
                    <a:ext uri="{9D8B030D-6E8A-4147-A177-3AD203B41FA5}">
                      <a16:colId xmlns:a16="http://schemas.microsoft.com/office/drawing/2014/main" val="2918397154"/>
                    </a:ext>
                  </a:extLst>
                </a:gridCol>
                <a:gridCol w="2382967">
                  <a:extLst>
                    <a:ext uri="{9D8B030D-6E8A-4147-A177-3AD203B41FA5}">
                      <a16:colId xmlns:a16="http://schemas.microsoft.com/office/drawing/2014/main" val="3507328833"/>
                    </a:ext>
                  </a:extLst>
                </a:gridCol>
                <a:gridCol w="919272">
                  <a:extLst>
                    <a:ext uri="{9D8B030D-6E8A-4147-A177-3AD203B41FA5}">
                      <a16:colId xmlns:a16="http://schemas.microsoft.com/office/drawing/2014/main" val="3745034698"/>
                    </a:ext>
                  </a:extLst>
                </a:gridCol>
                <a:gridCol w="904397">
                  <a:extLst>
                    <a:ext uri="{9D8B030D-6E8A-4147-A177-3AD203B41FA5}">
                      <a16:colId xmlns:a16="http://schemas.microsoft.com/office/drawing/2014/main" val="3230458818"/>
                    </a:ext>
                  </a:extLst>
                </a:gridCol>
                <a:gridCol w="776472">
                  <a:extLst>
                    <a:ext uri="{9D8B030D-6E8A-4147-A177-3AD203B41FA5}">
                      <a16:colId xmlns:a16="http://schemas.microsoft.com/office/drawing/2014/main" val="3893523187"/>
                    </a:ext>
                  </a:extLst>
                </a:gridCol>
                <a:gridCol w="904397">
                  <a:extLst>
                    <a:ext uri="{9D8B030D-6E8A-4147-A177-3AD203B41FA5}">
                      <a16:colId xmlns:a16="http://schemas.microsoft.com/office/drawing/2014/main" val="759405602"/>
                    </a:ext>
                  </a:extLst>
                </a:gridCol>
                <a:gridCol w="713998">
                  <a:extLst>
                    <a:ext uri="{9D8B030D-6E8A-4147-A177-3AD203B41FA5}">
                      <a16:colId xmlns:a16="http://schemas.microsoft.com/office/drawing/2014/main" val="2602582496"/>
                    </a:ext>
                  </a:extLst>
                </a:gridCol>
                <a:gridCol w="713998">
                  <a:extLst>
                    <a:ext uri="{9D8B030D-6E8A-4147-A177-3AD203B41FA5}">
                      <a16:colId xmlns:a16="http://schemas.microsoft.com/office/drawing/2014/main" val="4084974339"/>
                    </a:ext>
                  </a:extLst>
                </a:gridCol>
              </a:tblGrid>
              <a:tr h="4583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74516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31.933.087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31.933.087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1.592.016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090695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12.162.539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12.162.539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511.077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948119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19.770.548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19.770.548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1.080.939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282926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73.080.281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73.080.281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4.904.854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922032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7.074.048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7.074.048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307.619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314416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Crédito Prendario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54.312.432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54.312.432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3.797.984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547721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230.813.110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230.813.110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3.974.261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01384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14.825.195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14.825.195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2.086.638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421206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16.607.145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16.607.145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1.201.837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558267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5.568.195.402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5.568.195.402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465.165.799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061157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Seguridad Laboral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121.140.560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121.140.560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4.982.733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75569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1.350.397.366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1.350.397.366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112.555.515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473087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1.324.322.719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1.324.322.719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110.927.689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990145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26.074.647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26.074.647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1.627.826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544424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955.848.894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955.848.894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73.948.243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572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990" y="701876"/>
            <a:ext cx="80292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29427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0C98EF5-B28E-45A4-BB4C-C5FE5C3BF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449242"/>
              </p:ext>
            </p:extLst>
          </p:nvPr>
        </p:nvGraphicFramePr>
        <p:xfrm>
          <a:off x="528463" y="1646498"/>
          <a:ext cx="8028023" cy="4588536"/>
        </p:xfrm>
        <a:graphic>
          <a:graphicData uri="http://schemas.openxmlformats.org/drawingml/2006/table">
            <a:tbl>
              <a:tblPr/>
              <a:tblGrid>
                <a:gridCol w="721350">
                  <a:extLst>
                    <a:ext uri="{9D8B030D-6E8A-4147-A177-3AD203B41FA5}">
                      <a16:colId xmlns:a16="http://schemas.microsoft.com/office/drawing/2014/main" val="1958585410"/>
                    </a:ext>
                  </a:extLst>
                </a:gridCol>
                <a:gridCol w="270506">
                  <a:extLst>
                    <a:ext uri="{9D8B030D-6E8A-4147-A177-3AD203B41FA5}">
                      <a16:colId xmlns:a16="http://schemas.microsoft.com/office/drawing/2014/main" val="2083574815"/>
                    </a:ext>
                  </a:extLst>
                </a:gridCol>
                <a:gridCol w="279524">
                  <a:extLst>
                    <a:ext uri="{9D8B030D-6E8A-4147-A177-3AD203B41FA5}">
                      <a16:colId xmlns:a16="http://schemas.microsoft.com/office/drawing/2014/main" val="863673769"/>
                    </a:ext>
                  </a:extLst>
                </a:gridCol>
                <a:gridCol w="2428543">
                  <a:extLst>
                    <a:ext uri="{9D8B030D-6E8A-4147-A177-3AD203B41FA5}">
                      <a16:colId xmlns:a16="http://schemas.microsoft.com/office/drawing/2014/main" val="377185654"/>
                    </a:ext>
                  </a:extLst>
                </a:gridCol>
                <a:gridCol w="721350">
                  <a:extLst>
                    <a:ext uri="{9D8B030D-6E8A-4147-A177-3AD203B41FA5}">
                      <a16:colId xmlns:a16="http://schemas.microsoft.com/office/drawing/2014/main" val="3471365984"/>
                    </a:ext>
                  </a:extLst>
                </a:gridCol>
                <a:gridCol w="721350">
                  <a:extLst>
                    <a:ext uri="{9D8B030D-6E8A-4147-A177-3AD203B41FA5}">
                      <a16:colId xmlns:a16="http://schemas.microsoft.com/office/drawing/2014/main" val="968561300"/>
                    </a:ext>
                  </a:extLst>
                </a:gridCol>
                <a:gridCol w="721350">
                  <a:extLst>
                    <a:ext uri="{9D8B030D-6E8A-4147-A177-3AD203B41FA5}">
                      <a16:colId xmlns:a16="http://schemas.microsoft.com/office/drawing/2014/main" val="462832069"/>
                    </a:ext>
                  </a:extLst>
                </a:gridCol>
                <a:gridCol w="721350">
                  <a:extLst>
                    <a:ext uri="{9D8B030D-6E8A-4147-A177-3AD203B41FA5}">
                      <a16:colId xmlns:a16="http://schemas.microsoft.com/office/drawing/2014/main" val="3050138512"/>
                    </a:ext>
                  </a:extLst>
                </a:gridCol>
                <a:gridCol w="721350">
                  <a:extLst>
                    <a:ext uri="{9D8B030D-6E8A-4147-A177-3AD203B41FA5}">
                      <a16:colId xmlns:a16="http://schemas.microsoft.com/office/drawing/2014/main" val="423581895"/>
                    </a:ext>
                  </a:extLst>
                </a:gridCol>
                <a:gridCol w="721350">
                  <a:extLst>
                    <a:ext uri="{9D8B030D-6E8A-4147-A177-3AD203B41FA5}">
                      <a16:colId xmlns:a16="http://schemas.microsoft.com/office/drawing/2014/main" val="3935709032"/>
                    </a:ext>
                  </a:extLst>
                </a:gridCol>
              </a:tblGrid>
              <a:tr h="1631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77558"/>
                  </a:ext>
                </a:extLst>
              </a:tr>
              <a:tr h="4996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524553"/>
                  </a:ext>
                </a:extLst>
              </a:tr>
              <a:tr h="173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12.162.539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12.162.539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511.077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730716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6.271.828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6.271.828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481.147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98286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1.918.464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1.918.464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697866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3.396.192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3.396.192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468351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1.549.191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1.549.191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921288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Diálogo Social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933043"/>
                  </a:ext>
                </a:extLst>
              </a:tr>
              <a:tr h="326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Formación Sindical y Relaciones Laborales Colaborativas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1.108.596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1.108.596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857191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31028"/>
                  </a:ext>
                </a:extLst>
              </a:tr>
              <a:tr h="326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60060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694080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346033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853634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823572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571.890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571.890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342141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39.993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39.993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556621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34.515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34.515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640988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101.451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101.451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146268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138.010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138.010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686354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257.921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257.921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964086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621890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73957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566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2668" y="764704"/>
            <a:ext cx="80917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67" y="144351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377B292-EFCA-4583-80D8-FFBD49766D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168253"/>
              </p:ext>
            </p:extLst>
          </p:nvPr>
        </p:nvGraphicFramePr>
        <p:xfrm>
          <a:off x="512667" y="1842559"/>
          <a:ext cx="8091783" cy="3863256"/>
        </p:xfrm>
        <a:graphic>
          <a:graphicData uri="http://schemas.openxmlformats.org/drawingml/2006/table">
            <a:tbl>
              <a:tblPr/>
              <a:tblGrid>
                <a:gridCol w="604776">
                  <a:extLst>
                    <a:ext uri="{9D8B030D-6E8A-4147-A177-3AD203B41FA5}">
                      <a16:colId xmlns:a16="http://schemas.microsoft.com/office/drawing/2014/main" val="512271932"/>
                    </a:ext>
                  </a:extLst>
                </a:gridCol>
                <a:gridCol w="261683">
                  <a:extLst>
                    <a:ext uri="{9D8B030D-6E8A-4147-A177-3AD203B41FA5}">
                      <a16:colId xmlns:a16="http://schemas.microsoft.com/office/drawing/2014/main" val="2225223558"/>
                    </a:ext>
                  </a:extLst>
                </a:gridCol>
                <a:gridCol w="270404">
                  <a:extLst>
                    <a:ext uri="{9D8B030D-6E8A-4147-A177-3AD203B41FA5}">
                      <a16:colId xmlns:a16="http://schemas.microsoft.com/office/drawing/2014/main" val="109821637"/>
                    </a:ext>
                  </a:extLst>
                </a:gridCol>
                <a:gridCol w="2593558">
                  <a:extLst>
                    <a:ext uri="{9D8B030D-6E8A-4147-A177-3AD203B41FA5}">
                      <a16:colId xmlns:a16="http://schemas.microsoft.com/office/drawing/2014/main" val="750209857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190845453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336393911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914185425"/>
                    </a:ext>
                  </a:extLst>
                </a:gridCol>
                <a:gridCol w="732709">
                  <a:extLst>
                    <a:ext uri="{9D8B030D-6E8A-4147-A177-3AD203B41FA5}">
                      <a16:colId xmlns:a16="http://schemas.microsoft.com/office/drawing/2014/main" val="1631427365"/>
                    </a:ext>
                  </a:extLst>
                </a:gridCol>
                <a:gridCol w="697818">
                  <a:extLst>
                    <a:ext uri="{9D8B030D-6E8A-4147-A177-3AD203B41FA5}">
                      <a16:colId xmlns:a16="http://schemas.microsoft.com/office/drawing/2014/main" val="2171086556"/>
                    </a:ext>
                  </a:extLst>
                </a:gridCol>
                <a:gridCol w="697818">
                  <a:extLst>
                    <a:ext uri="{9D8B030D-6E8A-4147-A177-3AD203B41FA5}">
                      <a16:colId xmlns:a16="http://schemas.microsoft.com/office/drawing/2014/main" val="2915551611"/>
                    </a:ext>
                  </a:extLst>
                </a:gridCol>
              </a:tblGrid>
              <a:tr h="1478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109749"/>
                  </a:ext>
                </a:extLst>
              </a:tr>
              <a:tr h="4528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901493"/>
                  </a:ext>
                </a:extLst>
              </a:tr>
              <a:tr h="157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19.770.548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19.770.548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1.080.939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45604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318.360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318.360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593017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28535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19.347.145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19.347.145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1.054.347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47454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4.546.566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4.546.566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80104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Servicios Sociales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4.351.198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4.351.198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96507"/>
                  </a:ext>
                </a:extLst>
              </a:tr>
              <a:tr h="295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a la empleabilidad para artesanos y artesanas tradicionales de zonas rurales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21657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14.800.579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14.800.579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1.054.347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456206"/>
                  </a:ext>
                </a:extLst>
              </a:tr>
              <a:tr h="295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a la Contratación de Mano de Obra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851788"/>
                  </a:ext>
                </a:extLst>
              </a:tr>
              <a:tr h="295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Empleo Ley N° 20.595 y Sistema Chile Solidario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2.026.024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2.026.024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44741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en la Comunidad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12.774.545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12.774.545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1.054.347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31829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9351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4511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87516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60000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86018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07388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95603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866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747947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48" y="1386661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79FB649-4235-47FE-BA43-17CEDE8CD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838343"/>
              </p:ext>
            </p:extLst>
          </p:nvPr>
        </p:nvGraphicFramePr>
        <p:xfrm>
          <a:off x="539551" y="1719128"/>
          <a:ext cx="8064955" cy="4321167"/>
        </p:xfrm>
        <a:graphic>
          <a:graphicData uri="http://schemas.openxmlformats.org/drawingml/2006/table">
            <a:tbl>
              <a:tblPr/>
              <a:tblGrid>
                <a:gridCol w="752855">
                  <a:extLst>
                    <a:ext uri="{9D8B030D-6E8A-4147-A177-3AD203B41FA5}">
                      <a16:colId xmlns:a16="http://schemas.microsoft.com/office/drawing/2014/main" val="2960044847"/>
                    </a:ext>
                  </a:extLst>
                </a:gridCol>
                <a:gridCol w="282321">
                  <a:extLst>
                    <a:ext uri="{9D8B030D-6E8A-4147-A177-3AD203B41FA5}">
                      <a16:colId xmlns:a16="http://schemas.microsoft.com/office/drawing/2014/main" val="1760994848"/>
                    </a:ext>
                  </a:extLst>
                </a:gridCol>
                <a:gridCol w="291731">
                  <a:extLst>
                    <a:ext uri="{9D8B030D-6E8A-4147-A177-3AD203B41FA5}">
                      <a16:colId xmlns:a16="http://schemas.microsoft.com/office/drawing/2014/main" val="2044153115"/>
                    </a:ext>
                  </a:extLst>
                </a:gridCol>
                <a:gridCol w="2095445">
                  <a:extLst>
                    <a:ext uri="{9D8B030D-6E8A-4147-A177-3AD203B41FA5}">
                      <a16:colId xmlns:a16="http://schemas.microsoft.com/office/drawing/2014/main" val="4226751161"/>
                    </a:ext>
                  </a:extLst>
                </a:gridCol>
                <a:gridCol w="790497">
                  <a:extLst>
                    <a:ext uri="{9D8B030D-6E8A-4147-A177-3AD203B41FA5}">
                      <a16:colId xmlns:a16="http://schemas.microsoft.com/office/drawing/2014/main" val="2301625132"/>
                    </a:ext>
                  </a:extLst>
                </a:gridCol>
                <a:gridCol w="790497">
                  <a:extLst>
                    <a:ext uri="{9D8B030D-6E8A-4147-A177-3AD203B41FA5}">
                      <a16:colId xmlns:a16="http://schemas.microsoft.com/office/drawing/2014/main" val="2791934678"/>
                    </a:ext>
                  </a:extLst>
                </a:gridCol>
                <a:gridCol w="790497">
                  <a:extLst>
                    <a:ext uri="{9D8B030D-6E8A-4147-A177-3AD203B41FA5}">
                      <a16:colId xmlns:a16="http://schemas.microsoft.com/office/drawing/2014/main" val="407987080"/>
                    </a:ext>
                  </a:extLst>
                </a:gridCol>
                <a:gridCol w="765402">
                  <a:extLst>
                    <a:ext uri="{9D8B030D-6E8A-4147-A177-3AD203B41FA5}">
                      <a16:colId xmlns:a16="http://schemas.microsoft.com/office/drawing/2014/main" val="645564549"/>
                    </a:ext>
                  </a:extLst>
                </a:gridCol>
                <a:gridCol w="752855">
                  <a:extLst>
                    <a:ext uri="{9D8B030D-6E8A-4147-A177-3AD203B41FA5}">
                      <a16:colId xmlns:a16="http://schemas.microsoft.com/office/drawing/2014/main" val="1328904340"/>
                    </a:ext>
                  </a:extLst>
                </a:gridCol>
                <a:gridCol w="752855">
                  <a:extLst>
                    <a:ext uri="{9D8B030D-6E8A-4147-A177-3AD203B41FA5}">
                      <a16:colId xmlns:a16="http://schemas.microsoft.com/office/drawing/2014/main" val="3764114490"/>
                    </a:ext>
                  </a:extLst>
                </a:gridCol>
              </a:tblGrid>
              <a:tr h="1716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710934"/>
                  </a:ext>
                </a:extLst>
              </a:tr>
              <a:tr h="5256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69212"/>
                  </a:ext>
                </a:extLst>
              </a:tr>
              <a:tr h="182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73.080.281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73.080.281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4.904.854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049679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56.753.405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56.753.405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4.101.115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201261"/>
                  </a:ext>
                </a:extLst>
              </a:tr>
              <a:tr h="182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12.951.972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12.951.972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399736"/>
                  </a:ext>
                </a:extLst>
              </a:tr>
              <a:tr h="182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224783"/>
                  </a:ext>
                </a:extLst>
              </a:tr>
              <a:tr h="182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838877"/>
                  </a:ext>
                </a:extLst>
              </a:tr>
              <a:tr h="319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341327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039811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707769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320448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653027"/>
                  </a:ext>
                </a:extLst>
              </a:tr>
              <a:tr h="343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3.183.281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3.183.281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274340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450.081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530136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55041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398773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283.935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207026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1.548.950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1.548.950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60182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778906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307465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451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6437</Words>
  <Application>Microsoft Office PowerPoint</Application>
  <PresentationFormat>Presentación en pantalla (4:3)</PresentationFormat>
  <Paragraphs>3880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6" baseType="lpstr">
      <vt:lpstr>Arial</vt:lpstr>
      <vt:lpstr>Calibri</vt:lpstr>
      <vt:lpstr>1_Tema de Office</vt:lpstr>
      <vt:lpstr>EJECUCIÓN ACUMULADA DE GASTOS PRESUPUESTARIOS AL MES DE ENERO DE 2020 PARTIDA 15: MINISTERIO DEL TRABAJO Y PREVISIÓN SOCIAL</vt:lpstr>
      <vt:lpstr>Presentación de PowerPoint</vt:lpstr>
      <vt:lpstr>Presentación de PowerPoint</vt:lpstr>
      <vt:lpstr>Presentación de PowerPoint</vt:lpstr>
      <vt:lpstr>EJECUCIÓN ACUMULADA DE GASTOS A ENERO DE 2020  PARTIDA 15 MINISTERIO DE TRABAJO Y PREVISIÓN SOCIAL</vt:lpstr>
      <vt:lpstr>EJECUCIÓN ACUMULADA DE GASTOS A ENERO DE 2020  PARTIDA 15 RESUMEN POR CAPÍTULOS</vt:lpstr>
      <vt:lpstr>EJECUCIÓN ACUMULADA DE GASTOS A ENERO DE 2020  PARTIDA 15. CAPÍTULO 01. PROGRAMA 01: SUBSECRETARÍA DEL TRABAJO</vt:lpstr>
      <vt:lpstr>EJECUCIÓN ACUMULADA DE GASTOS A ENERO DE 2020  PARTIDA 15. CAPÍTULO 01. PROGRAMA 03: PROEMPLEO</vt:lpstr>
      <vt:lpstr>EJECUCIÓN ACUMULADA DE GASTOS A ENERO DE 2020  PARTIDA 15. CAPÍTULO 02. PROGRAMA 01: DIRECCIÓN DEL TRABAJO</vt:lpstr>
      <vt:lpstr>EJECUCIÓN ACUMULADA DE GASTOS A ENERO DE 2020  PARTIDA 15. CAPÍTULO 03. PROGRAMA 01: SUBSECRETARÍA DE PREVISIÓN SOCIAL</vt:lpstr>
      <vt:lpstr>EJECUCIÓN ACUMULADA DE GASTOS A ENERO DE 2020  PARTIDA 15. CAPÍTULO 04. PROGRAMA 01: DIRECCIÓN DE CRÉDITO PRENDARIO</vt:lpstr>
      <vt:lpstr>EJECUCIÓN ACUMULADA DE GASTOS A ENERO DE 2020  PARTIDA 15. CAPÍTULO 05. PROGRAMA 01: SERVICIO NACIONAL DE CAPACITACIÓN Y EMPLEO</vt:lpstr>
      <vt:lpstr>EJECUCIÓN ACUMULADA DE GASTOS A ENERO DE 2020  PARTIDA 15. CAPÍTULO 05. PROGRAMA 01: SERVICIO NACIONAL DE CPACITACIÓN Y EMPLEO</vt:lpstr>
      <vt:lpstr>EJECUCIÓN ACUMULADA DE GASTOS A ENERO DE 2020  PARTIDA 15. CAPÍTULO 06. PROGRAMA 01: SUPERINTENDENCIA DE SEGURIDAD SOCIAL</vt:lpstr>
      <vt:lpstr>EJECUCIÓN ACUMULADA DE GASTOS A ENERO DE 2020  PARTIDA 15. CAPÍTULO 07. PROGRAMA 01: SUPERINTENDENCIA DE PENSIONES</vt:lpstr>
      <vt:lpstr>EJECUCIÓN ACUMULADA DE GASTOS A ENERO DE 2020  PARTIDA 15. CAPÍTULO 09. PROGRAMA 01: INSTITUTO DE PREVISIÓN SOCIAL</vt:lpstr>
      <vt:lpstr>EJECUCIÓN ACUMULADA DE GASTOS A ENERO DE 2020  PARTIDA 15. CAPÍTULO 09. PROGRAMA 01: INSTITUTO DE PREVISIÓN SOCIAL</vt:lpstr>
      <vt:lpstr>EJECUCIÓN ACUMULADA DE GASTOS A ENERO DE 2020  PARTIDA 15. CAPÍTULO 10. PROGRAMA 01: INSTITUTO  DE SEGURIDAD LABORAL  </vt:lpstr>
      <vt:lpstr>EJECUCIÓN ACUMULADA DE GASTOS A ENERO DE 2020  PARTIDA 15. CAPÍTULO 13. PROGRAMA 01: CAJA DE PREVISIÓN DE LA DEFENSA NACIONAL</vt:lpstr>
      <vt:lpstr>EJECUCIÓN ACUMULADA DE GASTOS A ENERO DE 2020  PARTIDA 15. CAPÍTULO 13. PROGRAMA 01: CAJA DE PREVISIÓN DE LA DEFENSA NACIONAL</vt:lpstr>
      <vt:lpstr>EJECUCIÓN ACUMULADA DE GASTOS A ENERO DE 2020  PARTIDA 15. CAPÍTULO 13. PROGRAMA 02: FONDO DE MEDICINA CURATIVA</vt:lpstr>
      <vt:lpstr>EJECUCIÓN ACUMULADA DE GASTOS A ENERO DE 2020  PARTIDA 15. CAPÍTULO 14. PROGRAMA 01: DIRECCIÓN DE PREVISIÓN DE CARABINEROS DE CHILE</vt:lpstr>
      <vt:lpstr>EJECUCIÓN ACUMULADA DE GASTOS A ENERO DE 2020  PARTIDA 15. CAPÍTULO 14. PROGRAMA 01: DIRECCIÓN DE PREVISIÓN DE CARABINEROS DE CHILE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20</cp:revision>
  <dcterms:created xsi:type="dcterms:W3CDTF">2020-01-06T19:24:32Z</dcterms:created>
  <dcterms:modified xsi:type="dcterms:W3CDTF">2020-07-28T01:56:50Z</dcterms:modified>
</cp:coreProperties>
</file>