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9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Vigente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062902183955979E-2"/>
          <c:y val="0.25148937683602562"/>
          <c:w val="0.96391247822994075"/>
          <c:h val="0.473845322180255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66-499E-AC3E-9DA12E7421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66-499E-AC3E-9DA12E7421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66-499E-AC3E-9DA12E7421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D66-499E-AC3E-9DA12E7421F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D66-499E-AC3E-9DA12E7421F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18'!$C$59:$C$63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INICIATIVAS DE INVERSIÓN                                                        </c:v>
                </c:pt>
                <c:pt idx="2">
                  <c:v>PRÉSTAMOS                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18'!$D$59:$D$63</c:f>
              <c:numCache>
                <c:formatCode>_-* #,##0_-;\-* #,##0_-;_-* "-"??_-;_-@_-</c:formatCode>
                <c:ptCount val="5"/>
                <c:pt idx="0">
                  <c:v>152970424</c:v>
                </c:pt>
                <c:pt idx="1">
                  <c:v>442669895</c:v>
                </c:pt>
                <c:pt idx="2">
                  <c:v>823918724</c:v>
                </c:pt>
                <c:pt idx="3">
                  <c:v>1557677212</c:v>
                </c:pt>
                <c:pt idx="4" formatCode="#,##0">
                  <c:v>38235973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66-499E-AC3E-9DA12E7421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540821416014611E-2"/>
          <c:y val="0.81991478707437981"/>
          <c:w val="0.85970008421844468"/>
          <c:h val="0.158404996123452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Capítulo</a:t>
            </a:r>
          </a:p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(en millones de $)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-5.3908355795148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03-49F5-B5BE-8702D02006BF}"/>
                </c:ext>
              </c:extLst>
            </c:dLbl>
            <c:dLbl>
              <c:idx val="4"/>
              <c:layout>
                <c:manualLayout>
                  <c:x val="-3.7956773390370165E-17"/>
                  <c:y val="-3.9532794249775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03-49F5-B5BE-8702D02006BF}"/>
                </c:ext>
              </c:extLst>
            </c:dLbl>
            <c:dLbl>
              <c:idx val="5"/>
              <c:layout>
                <c:manualLayout>
                  <c:x val="0"/>
                  <c:y val="-1.07816711590297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03-49F5-B5BE-8702D02006BF}"/>
                </c:ext>
              </c:extLst>
            </c:dLbl>
            <c:dLbl>
              <c:idx val="15"/>
              <c:layout>
                <c:manualLayout>
                  <c:x val="0"/>
                  <c:y val="-3.2345013477088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03-49F5-B5BE-8702D02006BF}"/>
                </c:ext>
              </c:extLst>
            </c:dLbl>
            <c:dLbl>
              <c:idx val="17"/>
              <c:layout>
                <c:manualLayout>
                  <c:x val="0"/>
                  <c:y val="-1.7969451931716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03-49F5-B5BE-8702D02006B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18'!$I$59:$I$78</c:f>
              <c:strCache>
                <c:ptCount val="20"/>
                <c:pt idx="0">
                  <c:v>Subs. Vivienda y Urbanismo</c:v>
                </c:pt>
                <c:pt idx="1">
                  <c:v>Asentamientos Precarios </c:v>
                </c:pt>
                <c:pt idx="2">
                  <c:v>Recuperación de Barrios</c:v>
                </c:pt>
                <c:pt idx="3">
                  <c:v>Parque Metropolitano</c:v>
                </c:pt>
                <c:pt idx="4">
                  <c:v> SERVIU I REGIÓN       </c:v>
                </c:pt>
                <c:pt idx="5">
                  <c:v> SERVIU II REGIÓN       </c:v>
                </c:pt>
                <c:pt idx="6">
                  <c:v> SERVIU III REGIÓN       </c:v>
                </c:pt>
                <c:pt idx="7">
                  <c:v>SERVIU IV REGIÓN </c:v>
                </c:pt>
                <c:pt idx="8">
                  <c:v>SERVIU V REGIÓN </c:v>
                </c:pt>
                <c:pt idx="9">
                  <c:v>SERVIU VI REGIÓN </c:v>
                </c:pt>
                <c:pt idx="10">
                  <c:v>SERVIU VII REGIÓN </c:v>
                </c:pt>
                <c:pt idx="11">
                  <c:v>SERVIU VIII REGIÓN </c:v>
                </c:pt>
                <c:pt idx="12">
                  <c:v>SERVIU IX REGIÓN     </c:v>
                </c:pt>
                <c:pt idx="13">
                  <c:v>SERVIU X REGIÓN     </c:v>
                </c:pt>
                <c:pt idx="14">
                  <c:v>SERVIU XI REGIÓN     </c:v>
                </c:pt>
                <c:pt idx="15">
                  <c:v>SERVIU XII REGIÓN     </c:v>
                </c:pt>
                <c:pt idx="16">
                  <c:v>SERVIU RM REGIÓN     </c:v>
                </c:pt>
                <c:pt idx="17">
                  <c:v>SERVIU XIV REGIÓN     </c:v>
                </c:pt>
                <c:pt idx="18">
                  <c:v>SERVIU XV REGIÓN     </c:v>
                </c:pt>
                <c:pt idx="19">
                  <c:v>SERVIU XVI REGIÓN     </c:v>
                </c:pt>
              </c:strCache>
            </c:strRef>
          </c:cat>
          <c:val>
            <c:numRef>
              <c:f>'Partida 18'!$K$59:$K$78</c:f>
              <c:numCache>
                <c:formatCode>_-* #,##0_-;\-* #,##0_-;_-* "-"??_-;_-@_-</c:formatCode>
                <c:ptCount val="20"/>
                <c:pt idx="0">
                  <c:v>212160447000</c:v>
                </c:pt>
                <c:pt idx="1">
                  <c:v>16509092000</c:v>
                </c:pt>
                <c:pt idx="2">
                  <c:v>22955389000</c:v>
                </c:pt>
                <c:pt idx="3">
                  <c:v>32453919000</c:v>
                </c:pt>
                <c:pt idx="4">
                  <c:v>95480052000</c:v>
                </c:pt>
                <c:pt idx="5">
                  <c:v>72809939000</c:v>
                </c:pt>
                <c:pt idx="6">
                  <c:v>51720119000</c:v>
                </c:pt>
                <c:pt idx="7">
                  <c:v>133936217000</c:v>
                </c:pt>
                <c:pt idx="8">
                  <c:v>210606648000</c:v>
                </c:pt>
                <c:pt idx="9">
                  <c:v>103470806000</c:v>
                </c:pt>
                <c:pt idx="10">
                  <c:v>205099100000</c:v>
                </c:pt>
                <c:pt idx="11">
                  <c:v>355277703000</c:v>
                </c:pt>
                <c:pt idx="12">
                  <c:v>248207356000</c:v>
                </c:pt>
                <c:pt idx="13">
                  <c:v>166869420000</c:v>
                </c:pt>
                <c:pt idx="14">
                  <c:v>32862804000</c:v>
                </c:pt>
                <c:pt idx="15">
                  <c:v>55169176000</c:v>
                </c:pt>
                <c:pt idx="16">
                  <c:v>551230950000</c:v>
                </c:pt>
                <c:pt idx="17">
                  <c:v>77960897000</c:v>
                </c:pt>
                <c:pt idx="18">
                  <c:v>65330840000</c:v>
                </c:pt>
                <c:pt idx="19">
                  <c:v>7309310000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03-49F5-B5BE-8702D02006B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2499328"/>
        <c:axId val="152502272"/>
      </c:barChart>
      <c:catAx>
        <c:axId val="15249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2502272"/>
        <c:crosses val="autoZero"/>
        <c:auto val="1"/>
        <c:lblAlgn val="ctr"/>
        <c:lblOffset val="100"/>
        <c:noMultiLvlLbl val="0"/>
      </c:catAx>
      <c:valAx>
        <c:axId val="152502272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5249932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Mensual 2018- 2019 - 2020</a:t>
            </a:r>
            <a:endParaRPr lang="es-CL" sz="11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18'!$C$29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18'!$D$29:$O$29</c:f>
              <c:numCache>
                <c:formatCode>0.0%</c:formatCode>
                <c:ptCount val="12"/>
                <c:pt idx="0">
                  <c:v>7.21883273509525E-2</c:v>
                </c:pt>
                <c:pt idx="1">
                  <c:v>6.4506338027237931E-2</c:v>
                </c:pt>
                <c:pt idx="2">
                  <c:v>9.0496278551524756E-2</c:v>
                </c:pt>
                <c:pt idx="3">
                  <c:v>7.7956858047334612E-2</c:v>
                </c:pt>
                <c:pt idx="4">
                  <c:v>8.9554404599274814E-2</c:v>
                </c:pt>
                <c:pt idx="5">
                  <c:v>9.2235895693256811E-2</c:v>
                </c:pt>
                <c:pt idx="6">
                  <c:v>8.8758646847522799E-2</c:v>
                </c:pt>
                <c:pt idx="7">
                  <c:v>8.3242476575626445E-2</c:v>
                </c:pt>
                <c:pt idx="8">
                  <c:v>7.3941951084856239E-2</c:v>
                </c:pt>
                <c:pt idx="9">
                  <c:v>6.8319889499845229E-2</c:v>
                </c:pt>
                <c:pt idx="10">
                  <c:v>7.9071026339341849E-2</c:v>
                </c:pt>
                <c:pt idx="11">
                  <c:v>8.9201434479475664E-2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21-4C9C-93AC-8E24A06A7389}"/>
            </c:ext>
          </c:extLst>
        </c:ser>
        <c:ser>
          <c:idx val="0"/>
          <c:order val="1"/>
          <c:tx>
            <c:strRef>
              <c:f>'Partida 18'!$C$30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18'!$D$30:$O$30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7.0886298016839933E-2</c:v>
                </c:pt>
                <c:pt idx="2">
                  <c:v>8.2286809127491201E-2</c:v>
                </c:pt>
                <c:pt idx="3">
                  <c:v>7.8498085943766199E-2</c:v>
                </c:pt>
                <c:pt idx="4">
                  <c:v>7.5914985020447023E-2</c:v>
                </c:pt>
                <c:pt idx="5">
                  <c:v>7.574904482239285E-2</c:v>
                </c:pt>
                <c:pt idx="6">
                  <c:v>8.001462866038081E-2</c:v>
                </c:pt>
                <c:pt idx="7">
                  <c:v>7.7628091162058127E-2</c:v>
                </c:pt>
                <c:pt idx="8">
                  <c:v>7.7678058047466955E-2</c:v>
                </c:pt>
                <c:pt idx="9">
                  <c:v>8.2171943321219618E-2</c:v>
                </c:pt>
                <c:pt idx="10">
                  <c:v>0.11747302885087628</c:v>
                </c:pt>
                <c:pt idx="11">
                  <c:v>0.12500692448886019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21-4C9C-93AC-8E24A06A7389}"/>
            </c:ext>
          </c:extLst>
        </c:ser>
        <c:ser>
          <c:idx val="1"/>
          <c:order val="2"/>
          <c:tx>
            <c:strRef>
              <c:f>'Partida 18'!$C$31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872697883075517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21-4C9C-93AC-8E24A06A7389}"/>
                </c:ext>
              </c:extLst>
            </c:dLbl>
            <c:dLbl>
              <c:idx val="1"/>
              <c:layout>
                <c:manualLayout>
                  <c:x val="5.8309046824613275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21-4C9C-93AC-8E24A06A7389}"/>
                </c:ext>
              </c:extLst>
            </c:dLbl>
            <c:dLbl>
              <c:idx val="2"/>
              <c:layout>
                <c:manualLayout>
                  <c:x val="5.8309046824612919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21-4C9C-93AC-8E24A06A7389}"/>
                </c:ext>
              </c:extLst>
            </c:dLbl>
            <c:dLbl>
              <c:idx val="3"/>
              <c:layout>
                <c:manualLayout>
                  <c:x val="3.887269788307551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21-4C9C-93AC-8E24A06A7389}"/>
                </c:ext>
              </c:extLst>
            </c:dLbl>
            <c:dLbl>
              <c:idx val="4"/>
              <c:layout>
                <c:manualLayout>
                  <c:x val="7.77453957661510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21-4C9C-93AC-8E24A06A7389}"/>
                </c:ext>
              </c:extLst>
            </c:dLbl>
            <c:dLbl>
              <c:idx val="6"/>
              <c:layout>
                <c:manualLayout>
                  <c:x val="7.7745395766151033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21-4C9C-93AC-8E24A06A73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18'!$D$31</c:f>
              <c:numCache>
                <c:formatCode>0.0%</c:formatCode>
                <c:ptCount val="1"/>
                <c:pt idx="0">
                  <c:v>3.7889061600072542E-2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21-4C9C-93AC-8E24A06A73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749376"/>
        <c:axId val="149361024"/>
      </c:barChart>
      <c:catAx>
        <c:axId val="1337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361024"/>
        <c:crosses val="autoZero"/>
        <c:auto val="1"/>
        <c:lblAlgn val="ctr"/>
        <c:lblOffset val="100"/>
        <c:noMultiLvlLbl val="0"/>
      </c:catAx>
      <c:valAx>
        <c:axId val="149361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374937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Acumulada  2018 - 2019 - 2020</a:t>
            </a:r>
            <a:endParaRPr lang="es-CL" sz="11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4303363242385387E-2"/>
          <c:y val="0.12279158739624951"/>
          <c:w val="0.90709198559482396"/>
          <c:h val="0.66360372908866161"/>
        </c:manualLayout>
      </c:layout>
      <c:lineChart>
        <c:grouping val="standard"/>
        <c:varyColors val="0"/>
        <c:ser>
          <c:idx val="2"/>
          <c:order val="0"/>
          <c:tx>
            <c:strRef>
              <c:f>'Partida 18'!$C$23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18'!$D$23:$O$23</c:f>
              <c:numCache>
                <c:formatCode>0.0%</c:formatCode>
                <c:ptCount val="12"/>
                <c:pt idx="0">
                  <c:v>7.21883273509525E-2</c:v>
                </c:pt>
                <c:pt idx="1">
                  <c:v>0.13669466537819042</c:v>
                </c:pt>
                <c:pt idx="2">
                  <c:v>0.22706361484856263</c:v>
                </c:pt>
                <c:pt idx="3">
                  <c:v>0.3049046099924092</c:v>
                </c:pt>
                <c:pt idx="4">
                  <c:v>0.39394922344183503</c:v>
                </c:pt>
                <c:pt idx="5">
                  <c:v>0.48519073917502265</c:v>
                </c:pt>
                <c:pt idx="6">
                  <c:v>0.57409515301984926</c:v>
                </c:pt>
                <c:pt idx="7">
                  <c:v>0.6572706518530701</c:v>
                </c:pt>
                <c:pt idx="8">
                  <c:v>0.73059800478896941</c:v>
                </c:pt>
                <c:pt idx="9">
                  <c:v>0.79887199588296254</c:v>
                </c:pt>
                <c:pt idx="10">
                  <c:v>0.87788533841887151</c:v>
                </c:pt>
                <c:pt idx="11">
                  <c:v>0.95945457731077999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08-4E08-A965-72850577161A}"/>
            </c:ext>
          </c:extLst>
        </c:ser>
        <c:ser>
          <c:idx val="0"/>
          <c:order val="1"/>
          <c:tx>
            <c:strRef>
              <c:f>'Partida 18'!$C$24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18'!$D$24:$O$24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0.14603839860195872</c:v>
                </c:pt>
                <c:pt idx="2">
                  <c:v>0.22832520772944992</c:v>
                </c:pt>
                <c:pt idx="3">
                  <c:v>0.30607881057795905</c:v>
                </c:pt>
                <c:pt idx="4">
                  <c:v>0.38199379559840607</c:v>
                </c:pt>
                <c:pt idx="5">
                  <c:v>0.45425743800010504</c:v>
                </c:pt>
                <c:pt idx="6">
                  <c:v>0.53087199097107263</c:v>
                </c:pt>
                <c:pt idx="7">
                  <c:v>0.60562255263632192</c:v>
                </c:pt>
                <c:pt idx="8">
                  <c:v>0.66206917457197834</c:v>
                </c:pt>
                <c:pt idx="9">
                  <c:v>0.74424111789319802</c:v>
                </c:pt>
                <c:pt idx="10">
                  <c:v>0.86119549163778564</c:v>
                </c:pt>
                <c:pt idx="11">
                  <c:v>0.98396365292863741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08-4E08-A965-72850577161A}"/>
            </c:ext>
          </c:extLst>
        </c:ser>
        <c:ser>
          <c:idx val="1"/>
          <c:order val="2"/>
          <c:tx>
            <c:strRef>
              <c:f>'Partida 18'!$C$25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7142051168837538E-2"/>
                  <c:y val="-4.0842220585879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08-4E08-A965-72850577161A}"/>
                </c:ext>
              </c:extLst>
            </c:dLbl>
            <c:dLbl>
              <c:idx val="1"/>
              <c:layout>
                <c:manualLayout>
                  <c:x val="-5.0186982441148324E-2"/>
                  <c:y val="-4.507032965888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08-4E08-A965-72850577161A}"/>
                </c:ext>
              </c:extLst>
            </c:dLbl>
            <c:dLbl>
              <c:idx val="2"/>
              <c:layout>
                <c:manualLayout>
                  <c:x val="-4.7748031496063027E-2"/>
                  <c:y val="-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08-4E08-A965-72850577161A}"/>
                </c:ext>
              </c:extLst>
            </c:dLbl>
            <c:dLbl>
              <c:idx val="3"/>
              <c:layout>
                <c:manualLayout>
                  <c:x val="-5.1679586563307456E-2"/>
                  <c:y val="-4.0404052089702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08-4E08-A965-72850577161A}"/>
                </c:ext>
              </c:extLst>
            </c:dLbl>
            <c:dLbl>
              <c:idx val="4"/>
              <c:layout>
                <c:manualLayout>
                  <c:x val="-7.2351421188630569E-2"/>
                  <c:y val="-2.2038573867110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08-4E08-A965-72850577161A}"/>
                </c:ext>
              </c:extLst>
            </c:dLbl>
            <c:dLbl>
              <c:idx val="5"/>
              <c:layout>
                <c:manualLayout>
                  <c:x val="-3.7209302325581471E-2"/>
                  <c:y val="4.0404052089702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08-4E08-A965-72850577161A}"/>
                </c:ext>
              </c:extLst>
            </c:dLbl>
            <c:dLbl>
              <c:idx val="6"/>
              <c:layout>
                <c:manualLayout>
                  <c:x val="-2.0671834625322998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08-4E08-A965-72850577161A}"/>
                </c:ext>
              </c:extLst>
            </c:dLbl>
            <c:dLbl>
              <c:idx val="7"/>
              <c:layout>
                <c:manualLayout>
                  <c:x val="-3.5142118863049097E-2"/>
                  <c:y val="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08-4E08-A965-72850577161A}"/>
                </c:ext>
              </c:extLst>
            </c:dLbl>
            <c:dLbl>
              <c:idx val="8"/>
              <c:layout>
                <c:manualLayout>
                  <c:x val="-3.514211886304925E-2"/>
                  <c:y val="3.6730956445183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08-4E08-A965-72850577161A}"/>
                </c:ext>
              </c:extLst>
            </c:dLbl>
            <c:dLbl>
              <c:idx val="9"/>
              <c:layout>
                <c:manualLayout>
                  <c:x val="-3.7209302325581395E-2"/>
                  <c:y val="5.1423339023257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08-4E08-A965-72850577161A}"/>
                </c:ext>
              </c:extLst>
            </c:dLbl>
            <c:dLbl>
              <c:idx val="10"/>
              <c:layout>
                <c:manualLayout>
                  <c:x val="-2.6873385012919897E-2"/>
                  <c:y val="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B08-4E08-A965-7285057716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18'!$D$25</c:f>
              <c:numCache>
                <c:formatCode>0.0%</c:formatCode>
                <c:ptCount val="1"/>
                <c:pt idx="0">
                  <c:v>3.7889061600072542E-2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3B08-4E08-A965-728505771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512576"/>
        <c:axId val="149514112"/>
      </c:lineChart>
      <c:catAx>
        <c:axId val="14951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4112"/>
        <c:crosses val="autoZero"/>
        <c:auto val="1"/>
        <c:lblAlgn val="ctr"/>
        <c:lblOffset val="100"/>
        <c:noMultiLvlLbl val="0"/>
      </c:catAx>
      <c:valAx>
        <c:axId val="1495141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25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25847-74A1-4BC9-98D4-8E9DB1820469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8232D-9D70-4F41-BC1B-A09C0160B9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981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21F1-88AC-4771-8031-062538D9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1DC89C-17AF-4E72-9AF5-6DCF361EF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19D12-4D7D-44D7-B3A7-46A76B53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7666D-03FE-4CFF-BBCF-E6EB4BE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964BD-7E4D-4624-BCD5-271C124A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189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314E52-5367-4285-AD89-5DDAFC52E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2D964-6373-4A18-9AAC-5746E085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08B31-CDBD-4C40-8347-7D79C98A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561F1-DD13-4518-A06D-93F26705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3980F-02AB-45B5-A6BB-82C19609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89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06-07-2020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545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380F9-3382-422E-AA3F-4B0BA96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3ACC6-2286-4401-891B-D18B8CA6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3A3B7-0568-4950-9A87-33BB144F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509E-0067-490B-940E-C5D4CE14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DBAE7-336E-4BFD-BF44-984F6BA0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31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6F8D-4CE6-40D9-A80E-370B537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0CE028-033C-4A3F-990F-F6780F85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0BC85-2513-4EE6-BC9A-A452AC5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14F6A-1DAA-43C2-8CED-B0A0B8AE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E5B5C-F6C9-4360-B26D-506A6BE1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542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28D3-6760-443E-A605-8C140F1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1FE95-3873-4BE7-AF97-345F423F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0A460-ECFE-4E89-BFB3-1874EABA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F9414-557D-4344-BC54-4260C87C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984457-79B2-4694-A7DC-9AA63CAA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35CAC-8D31-4C78-9B70-F657FACC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165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7218F-2184-41DB-A94E-7D989C5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201B3-3D99-411C-9A34-8B4612F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EA5615-855F-4F08-AD93-4F6BF2CC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F33ED4-0D6C-46D7-8E22-A87170CD7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CBF94E-0AE0-40BD-8184-F83E7CDFD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12FE8B-B7EF-4EC8-B261-5174EB62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71BF45-A938-453F-837A-3340EC30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CCEB35-672C-4406-9AFB-FB28A01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079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CB7FA-7B4B-438C-8D81-1FB1189B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42B73E-72DC-47E2-BD13-C2C7770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E352D-7D74-46F8-BC8D-A4B1B91C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2FB0FF-25C2-487E-A684-7385F373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321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6D179-73F0-404A-9832-452C100B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41215-0504-4076-9506-468E9874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04FDB8-CBB9-46C3-B6CE-0913D332C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8DD94-B1F3-46F2-8B48-22108E5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8FC8E-8A1F-4C3F-A80C-210D572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F45BA-905E-4846-98C3-79F5C301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22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1280C-8421-47D0-8A48-BF00CC4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43DF18-36E5-440E-8A3C-DB254144D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087855-3B88-4B50-87FE-782766C4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E7149F-7892-4F7B-9BDC-18AF0F8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409270-DF60-4A6E-8096-A67FFA7B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D1462-C737-4F52-834D-3175A010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479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EFB59-7E94-4BC0-AEC9-68B677CF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0A79F-26B5-4BFC-8B95-83D9BA52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BB3E2-68A9-4EE4-BFB6-F3923F60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EA218-BCC8-41FA-8A26-99CC32C8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60F4A-98A6-47F2-9E70-E7193B4D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69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8B28F81-D235-469E-8567-E76B5F3303CD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8C9426C-2CA0-453C-9134-8E5FE0E5DFDB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Elaboración propia en base  a Informes de ejecución presupuestaria mensual de DIPRES</a:t>
            </a:r>
          </a:p>
        </p:txBody>
      </p: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60C37DCA-A76C-43D7-90ED-ABE8ABD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20A94E3-BCBE-4210-8DA1-037026A76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06-07-2020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364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935422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ENERO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18: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1800" b="1" dirty="0">
                <a:latin typeface="+mn-lt"/>
              </a:rPr>
              <a:t>MINISTERIO DEL VIVIENDA Y URBANISMO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Febrero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108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36712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04: RECUPERACIÓN DE BARRIOS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C089A1E-B610-4F17-A418-6B196D53EBC7}"/>
              </a:ext>
            </a:extLst>
          </p:cNvPr>
          <p:cNvSpPr txBox="1">
            <a:spLocks/>
          </p:cNvSpPr>
          <p:nvPr/>
        </p:nvSpPr>
        <p:spPr>
          <a:xfrm>
            <a:off x="539551" y="1556792"/>
            <a:ext cx="78043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D2696BC-8336-45D8-8D53-B1077B2747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405071"/>
              </p:ext>
            </p:extLst>
          </p:nvPr>
        </p:nvGraphicFramePr>
        <p:xfrm>
          <a:off x="539551" y="1916832"/>
          <a:ext cx="7886701" cy="23311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9969167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6062824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2022089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6134051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613580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468747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7065031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1209908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9845367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63427488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99554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46180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29.389.246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29.389.246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144.915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5449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1.872.369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1.872.369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132.084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6772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7035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1429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5125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15.154.613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15.154.613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4209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2.955.841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2.955.841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366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12.198.772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12.198.772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7944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11.466.588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11.466.588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5079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11.466.588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11.466.588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1197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10.842.370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10.842.370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8242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624.218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427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6689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104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14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07787"/>
            <a:ext cx="782315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02. PROGRAMA 01: PARQUE METROPOLITANO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2890ECB-8E28-4655-8676-C0AA09437F16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7823151" cy="216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523BE84-FA97-4385-913D-E05F3F1BC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260834"/>
              </p:ext>
            </p:extLst>
          </p:nvPr>
        </p:nvGraphicFramePr>
        <p:xfrm>
          <a:off x="539552" y="1794297"/>
          <a:ext cx="7823149" cy="2331125"/>
        </p:xfrm>
        <a:graphic>
          <a:graphicData uri="http://schemas.openxmlformats.org/drawingml/2006/table">
            <a:tbl>
              <a:tblPr/>
              <a:tblGrid>
                <a:gridCol w="262170">
                  <a:extLst>
                    <a:ext uri="{9D8B030D-6E8A-4147-A177-3AD203B41FA5}">
                      <a16:colId xmlns:a16="http://schemas.microsoft.com/office/drawing/2014/main" val="2586744014"/>
                    </a:ext>
                  </a:extLst>
                </a:gridCol>
                <a:gridCol w="262170">
                  <a:extLst>
                    <a:ext uri="{9D8B030D-6E8A-4147-A177-3AD203B41FA5}">
                      <a16:colId xmlns:a16="http://schemas.microsoft.com/office/drawing/2014/main" val="3249482201"/>
                    </a:ext>
                  </a:extLst>
                </a:gridCol>
                <a:gridCol w="262170">
                  <a:extLst>
                    <a:ext uri="{9D8B030D-6E8A-4147-A177-3AD203B41FA5}">
                      <a16:colId xmlns:a16="http://schemas.microsoft.com/office/drawing/2014/main" val="3474871533"/>
                    </a:ext>
                  </a:extLst>
                </a:gridCol>
                <a:gridCol w="2957276">
                  <a:extLst>
                    <a:ext uri="{9D8B030D-6E8A-4147-A177-3AD203B41FA5}">
                      <a16:colId xmlns:a16="http://schemas.microsoft.com/office/drawing/2014/main" val="2367269000"/>
                    </a:ext>
                  </a:extLst>
                </a:gridCol>
                <a:gridCol w="702615">
                  <a:extLst>
                    <a:ext uri="{9D8B030D-6E8A-4147-A177-3AD203B41FA5}">
                      <a16:colId xmlns:a16="http://schemas.microsoft.com/office/drawing/2014/main" val="363006532"/>
                    </a:ext>
                  </a:extLst>
                </a:gridCol>
                <a:gridCol w="702615">
                  <a:extLst>
                    <a:ext uri="{9D8B030D-6E8A-4147-A177-3AD203B41FA5}">
                      <a16:colId xmlns:a16="http://schemas.microsoft.com/office/drawing/2014/main" val="2292117520"/>
                    </a:ext>
                  </a:extLst>
                </a:gridCol>
                <a:gridCol w="702615">
                  <a:extLst>
                    <a:ext uri="{9D8B030D-6E8A-4147-A177-3AD203B41FA5}">
                      <a16:colId xmlns:a16="http://schemas.microsoft.com/office/drawing/2014/main" val="1356529318"/>
                    </a:ext>
                  </a:extLst>
                </a:gridCol>
                <a:gridCol w="702615">
                  <a:extLst>
                    <a:ext uri="{9D8B030D-6E8A-4147-A177-3AD203B41FA5}">
                      <a16:colId xmlns:a16="http://schemas.microsoft.com/office/drawing/2014/main" val="2916969023"/>
                    </a:ext>
                  </a:extLst>
                </a:gridCol>
                <a:gridCol w="639695">
                  <a:extLst>
                    <a:ext uri="{9D8B030D-6E8A-4147-A177-3AD203B41FA5}">
                      <a16:colId xmlns:a16="http://schemas.microsoft.com/office/drawing/2014/main" val="613119935"/>
                    </a:ext>
                  </a:extLst>
                </a:gridCol>
                <a:gridCol w="629208">
                  <a:extLst>
                    <a:ext uri="{9D8B030D-6E8A-4147-A177-3AD203B41FA5}">
                      <a16:colId xmlns:a16="http://schemas.microsoft.com/office/drawing/2014/main" val="346856560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56970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76910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39.218.704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39.218.704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2.049.803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878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6.989.562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6.989.562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488.073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8900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2.072.271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2.072.271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5204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7137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7046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2091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3579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4916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7044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102.544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2366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7655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9421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1.510.157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1466171,8%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1466171,8%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9442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1.510.157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1466171,8%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1466171,8%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684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88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7056" y="732664"/>
            <a:ext cx="7869329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511095" y="1335395"/>
            <a:ext cx="7869329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1736C19-306B-4399-A3B7-D7EA7686F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813108"/>
              </p:ext>
            </p:extLst>
          </p:nvPr>
        </p:nvGraphicFramePr>
        <p:xfrm>
          <a:off x="527055" y="1670191"/>
          <a:ext cx="7869329" cy="4351327"/>
        </p:xfrm>
        <a:graphic>
          <a:graphicData uri="http://schemas.openxmlformats.org/drawingml/2006/table">
            <a:tbl>
              <a:tblPr/>
              <a:tblGrid>
                <a:gridCol w="263717">
                  <a:extLst>
                    <a:ext uri="{9D8B030D-6E8A-4147-A177-3AD203B41FA5}">
                      <a16:colId xmlns:a16="http://schemas.microsoft.com/office/drawing/2014/main" val="536179711"/>
                    </a:ext>
                  </a:extLst>
                </a:gridCol>
                <a:gridCol w="263717">
                  <a:extLst>
                    <a:ext uri="{9D8B030D-6E8A-4147-A177-3AD203B41FA5}">
                      <a16:colId xmlns:a16="http://schemas.microsoft.com/office/drawing/2014/main" val="3314210636"/>
                    </a:ext>
                  </a:extLst>
                </a:gridCol>
                <a:gridCol w="263717">
                  <a:extLst>
                    <a:ext uri="{9D8B030D-6E8A-4147-A177-3AD203B41FA5}">
                      <a16:colId xmlns:a16="http://schemas.microsoft.com/office/drawing/2014/main" val="1766662219"/>
                    </a:ext>
                  </a:extLst>
                </a:gridCol>
                <a:gridCol w="2974733">
                  <a:extLst>
                    <a:ext uri="{9D8B030D-6E8A-4147-A177-3AD203B41FA5}">
                      <a16:colId xmlns:a16="http://schemas.microsoft.com/office/drawing/2014/main" val="423306985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4066568533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3376108626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2173375080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3236020181"/>
                    </a:ext>
                  </a:extLst>
                </a:gridCol>
                <a:gridCol w="643471">
                  <a:extLst>
                    <a:ext uri="{9D8B030D-6E8A-4147-A177-3AD203B41FA5}">
                      <a16:colId xmlns:a16="http://schemas.microsoft.com/office/drawing/2014/main" val="2140225128"/>
                    </a:ext>
                  </a:extLst>
                </a:gridCol>
                <a:gridCol w="632922">
                  <a:extLst>
                    <a:ext uri="{9D8B030D-6E8A-4147-A177-3AD203B41FA5}">
                      <a16:colId xmlns:a16="http://schemas.microsoft.com/office/drawing/2014/main" val="4267273306"/>
                    </a:ext>
                  </a:extLst>
                </a:gridCol>
              </a:tblGrid>
              <a:tr h="1265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190973"/>
                  </a:ext>
                </a:extLst>
              </a:tr>
              <a:tr h="3876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14804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104.631.871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104.631.871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1.751.912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55555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3.621.942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3.621.942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257.622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06722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259.645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259.645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7.036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44180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92825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17872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3784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40069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27830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61707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18.455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18.455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00837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9.193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64306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9.262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755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8.704.861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8.704.861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46400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8.704.861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8.704.861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62888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51.300.000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23968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51.300.000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03888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40.726.333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40.726.333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1.487.254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12355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40.726.333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40.726.333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1.487.254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20141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5.544.571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5.544.571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64.544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53837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4.521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05230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1.218.606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1.218.606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121.757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49050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32.778.366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32.778.366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1.185.029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60003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316.111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316.111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08394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279.341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279.341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115.924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19940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27.275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27.275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98818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557.542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557.542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99626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8813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0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73722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834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99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944" y="769805"/>
            <a:ext cx="801357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28176" y="1370190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8734634-1437-4DD4-B677-9E0A9F927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619677"/>
              </p:ext>
            </p:extLst>
          </p:nvPr>
        </p:nvGraphicFramePr>
        <p:xfrm>
          <a:off x="528176" y="1724100"/>
          <a:ext cx="8066690" cy="3975599"/>
        </p:xfrm>
        <a:graphic>
          <a:graphicData uri="http://schemas.openxmlformats.org/drawingml/2006/table">
            <a:tbl>
              <a:tblPr/>
              <a:tblGrid>
                <a:gridCol w="270332">
                  <a:extLst>
                    <a:ext uri="{9D8B030D-6E8A-4147-A177-3AD203B41FA5}">
                      <a16:colId xmlns:a16="http://schemas.microsoft.com/office/drawing/2014/main" val="2892897639"/>
                    </a:ext>
                  </a:extLst>
                </a:gridCol>
                <a:gridCol w="270332">
                  <a:extLst>
                    <a:ext uri="{9D8B030D-6E8A-4147-A177-3AD203B41FA5}">
                      <a16:colId xmlns:a16="http://schemas.microsoft.com/office/drawing/2014/main" val="338223644"/>
                    </a:ext>
                  </a:extLst>
                </a:gridCol>
                <a:gridCol w="270332">
                  <a:extLst>
                    <a:ext uri="{9D8B030D-6E8A-4147-A177-3AD203B41FA5}">
                      <a16:colId xmlns:a16="http://schemas.microsoft.com/office/drawing/2014/main" val="1335413448"/>
                    </a:ext>
                  </a:extLst>
                </a:gridCol>
                <a:gridCol w="3049338">
                  <a:extLst>
                    <a:ext uri="{9D8B030D-6E8A-4147-A177-3AD203B41FA5}">
                      <a16:colId xmlns:a16="http://schemas.microsoft.com/office/drawing/2014/main" val="2614447222"/>
                    </a:ext>
                  </a:extLst>
                </a:gridCol>
                <a:gridCol w="724488">
                  <a:extLst>
                    <a:ext uri="{9D8B030D-6E8A-4147-A177-3AD203B41FA5}">
                      <a16:colId xmlns:a16="http://schemas.microsoft.com/office/drawing/2014/main" val="871872330"/>
                    </a:ext>
                  </a:extLst>
                </a:gridCol>
                <a:gridCol w="724488">
                  <a:extLst>
                    <a:ext uri="{9D8B030D-6E8A-4147-A177-3AD203B41FA5}">
                      <a16:colId xmlns:a16="http://schemas.microsoft.com/office/drawing/2014/main" val="3881501840"/>
                    </a:ext>
                  </a:extLst>
                </a:gridCol>
                <a:gridCol w="724488">
                  <a:extLst>
                    <a:ext uri="{9D8B030D-6E8A-4147-A177-3AD203B41FA5}">
                      <a16:colId xmlns:a16="http://schemas.microsoft.com/office/drawing/2014/main" val="2103438171"/>
                    </a:ext>
                  </a:extLst>
                </a:gridCol>
                <a:gridCol w="724488">
                  <a:extLst>
                    <a:ext uri="{9D8B030D-6E8A-4147-A177-3AD203B41FA5}">
                      <a16:colId xmlns:a16="http://schemas.microsoft.com/office/drawing/2014/main" val="679661405"/>
                    </a:ext>
                  </a:extLst>
                </a:gridCol>
                <a:gridCol w="659609">
                  <a:extLst>
                    <a:ext uri="{9D8B030D-6E8A-4147-A177-3AD203B41FA5}">
                      <a16:colId xmlns:a16="http://schemas.microsoft.com/office/drawing/2014/main" val="3936632911"/>
                    </a:ext>
                  </a:extLst>
                </a:gridCol>
                <a:gridCol w="648795">
                  <a:extLst>
                    <a:ext uri="{9D8B030D-6E8A-4147-A177-3AD203B41FA5}">
                      <a16:colId xmlns:a16="http://schemas.microsoft.com/office/drawing/2014/main" val="362109582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36588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84684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79.207.353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79.207.353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2.710.345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1896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3.743.383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3.743.383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265.686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8063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475.608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475.608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8172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5715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4623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632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5799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9299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974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731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25.370.209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25.370.209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2093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25.370.209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25.370.209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2145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0058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2216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60700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30.116.117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30.116.117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2.418.029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5585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30.116.117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30.116.117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2.418.029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8917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333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1.244.769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1.244.769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6411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7255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3.635.988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3.635.988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153.779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0825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20.781.776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20.781.776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2.215.474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5875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376.842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2059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1.296.355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9427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2.746.302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2.746.302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0870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9199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910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847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5698" y="740883"/>
            <a:ext cx="7877389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76386" y="1358974"/>
            <a:ext cx="803943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1D39C41-FCDC-4C78-87CB-7334487EE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577200"/>
              </p:ext>
            </p:extLst>
          </p:nvPr>
        </p:nvGraphicFramePr>
        <p:xfrm>
          <a:off x="585698" y="1787083"/>
          <a:ext cx="7886701" cy="423408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24452545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3372802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0244007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7071153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695492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216880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1167991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3703850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20585633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72270191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40416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49664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56.645.214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56.645.214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1.565.902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6386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2.849.051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2.849.051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214.973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1414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7089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7362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0927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3207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0585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5304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17.341.145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17.341.145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8673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17.341.145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17.341.145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2464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3184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4484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0443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18.496.244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18.496.244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1.333.111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209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18.496.244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18.496.244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1.333.111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7117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1520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3756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1.024.334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1.024.334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2565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9573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3.894.643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3.894.643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329.666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2860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10.617.522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10.617.522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7320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163.712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163.712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2533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694.299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694.299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1658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357.144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7394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1.737.236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1.737.236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362.927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1243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9385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3119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779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648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54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5905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57673" y="1385277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E9A0CDD-41D2-472D-90A3-33639F330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9919"/>
              </p:ext>
            </p:extLst>
          </p:nvPr>
        </p:nvGraphicFramePr>
        <p:xfrm>
          <a:off x="557673" y="1738980"/>
          <a:ext cx="7886701" cy="421664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36286861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0421115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8545177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398972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129283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543652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126007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5792246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97302844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564467535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60344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79870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146.810.379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146.810.379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4.655.557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3130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3.699.320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3.699.320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277.026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390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382.302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9231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7460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1601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2685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2862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92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6113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7692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15.408.322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15.408.322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8075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15.408.322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15.408.322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8206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2.812.974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2970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2.812.974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9784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2.812.974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8685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78.065.990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78.065.990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1.559.575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7747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78.065.990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78.065.990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1.559.575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3597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4.833.248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4.833.248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253.818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5422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9192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10.294.678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10.294.678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464.145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3539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39.769.345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39.769.345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239.366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8365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907.123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2146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6.794.519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228.099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6501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15.395.351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15.395.351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374.147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0244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6341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834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9527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622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21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00" y="717064"/>
            <a:ext cx="786242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25997" y="1312787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944230B-E677-48E7-BAED-5C2DDCB03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337663"/>
              </p:ext>
            </p:extLst>
          </p:nvPr>
        </p:nvGraphicFramePr>
        <p:xfrm>
          <a:off x="528176" y="1658906"/>
          <a:ext cx="7860245" cy="4351325"/>
        </p:xfrm>
        <a:graphic>
          <a:graphicData uri="http://schemas.openxmlformats.org/drawingml/2006/table">
            <a:tbl>
              <a:tblPr/>
              <a:tblGrid>
                <a:gridCol w="263413">
                  <a:extLst>
                    <a:ext uri="{9D8B030D-6E8A-4147-A177-3AD203B41FA5}">
                      <a16:colId xmlns:a16="http://schemas.microsoft.com/office/drawing/2014/main" val="2040237893"/>
                    </a:ext>
                  </a:extLst>
                </a:gridCol>
                <a:gridCol w="263413">
                  <a:extLst>
                    <a:ext uri="{9D8B030D-6E8A-4147-A177-3AD203B41FA5}">
                      <a16:colId xmlns:a16="http://schemas.microsoft.com/office/drawing/2014/main" val="1359336079"/>
                    </a:ext>
                  </a:extLst>
                </a:gridCol>
                <a:gridCol w="263413">
                  <a:extLst>
                    <a:ext uri="{9D8B030D-6E8A-4147-A177-3AD203B41FA5}">
                      <a16:colId xmlns:a16="http://schemas.microsoft.com/office/drawing/2014/main" val="580239173"/>
                    </a:ext>
                  </a:extLst>
                </a:gridCol>
                <a:gridCol w="2971299">
                  <a:extLst>
                    <a:ext uri="{9D8B030D-6E8A-4147-A177-3AD203B41FA5}">
                      <a16:colId xmlns:a16="http://schemas.microsoft.com/office/drawing/2014/main" val="1981156909"/>
                    </a:ext>
                  </a:extLst>
                </a:gridCol>
                <a:gridCol w="705947">
                  <a:extLst>
                    <a:ext uri="{9D8B030D-6E8A-4147-A177-3AD203B41FA5}">
                      <a16:colId xmlns:a16="http://schemas.microsoft.com/office/drawing/2014/main" val="1233019832"/>
                    </a:ext>
                  </a:extLst>
                </a:gridCol>
                <a:gridCol w="705947">
                  <a:extLst>
                    <a:ext uri="{9D8B030D-6E8A-4147-A177-3AD203B41FA5}">
                      <a16:colId xmlns:a16="http://schemas.microsoft.com/office/drawing/2014/main" val="3736001103"/>
                    </a:ext>
                  </a:extLst>
                </a:gridCol>
                <a:gridCol w="705947">
                  <a:extLst>
                    <a:ext uri="{9D8B030D-6E8A-4147-A177-3AD203B41FA5}">
                      <a16:colId xmlns:a16="http://schemas.microsoft.com/office/drawing/2014/main" val="1201802688"/>
                    </a:ext>
                  </a:extLst>
                </a:gridCol>
                <a:gridCol w="705947">
                  <a:extLst>
                    <a:ext uri="{9D8B030D-6E8A-4147-A177-3AD203B41FA5}">
                      <a16:colId xmlns:a16="http://schemas.microsoft.com/office/drawing/2014/main" val="4235395857"/>
                    </a:ext>
                  </a:extLst>
                </a:gridCol>
                <a:gridCol w="642728">
                  <a:extLst>
                    <a:ext uri="{9D8B030D-6E8A-4147-A177-3AD203B41FA5}">
                      <a16:colId xmlns:a16="http://schemas.microsoft.com/office/drawing/2014/main" val="1264980916"/>
                    </a:ext>
                  </a:extLst>
                </a:gridCol>
                <a:gridCol w="632191">
                  <a:extLst>
                    <a:ext uri="{9D8B030D-6E8A-4147-A177-3AD203B41FA5}">
                      <a16:colId xmlns:a16="http://schemas.microsoft.com/office/drawing/2014/main" val="1042204999"/>
                    </a:ext>
                  </a:extLst>
                </a:gridCol>
              </a:tblGrid>
              <a:tr h="119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825971"/>
                  </a:ext>
                </a:extLst>
              </a:tr>
              <a:tr h="3663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42634"/>
                  </a:ext>
                </a:extLst>
              </a:tr>
              <a:tr h="1570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229.189.204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229.189.204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19.022.378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40681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7.641.342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7.641.342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612.660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57827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868.247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868.247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69.363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24762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93917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359551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65.393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653930,0%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653930,0%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92289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123688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65.393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653930,0%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653930,0%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559703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180.044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180.044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35082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157.460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157.460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523494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18.470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18.470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305463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4.114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554227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33.362.165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33.362.165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11660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33.362.165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33.362.165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007694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7.149.988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990738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7.149.988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355642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7.149.988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219637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116.864.448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116.864.448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11.122.808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52403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116.864.448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116.864.448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11.122.808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389874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80.986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80.986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49.137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97983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18.017.775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18.017.775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2.029.945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76749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88.317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88.317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397803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23.505.203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23.505.203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2.320.520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38638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48.889.408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48.889.408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3.364.518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09633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3.399.765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3.399.765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90449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4.899.539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4.899.539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15.769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198917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2.842.906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2.842.906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568.585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038714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15.140.549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15.140.549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2.767.925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555571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22291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692838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440051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445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4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702289"/>
            <a:ext cx="786024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28176" y="1297613"/>
            <a:ext cx="786024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C8530DF-72DF-4B34-9CAC-BCF0FC360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516857"/>
              </p:ext>
            </p:extLst>
          </p:nvPr>
        </p:nvGraphicFramePr>
        <p:xfrm>
          <a:off x="528176" y="1653423"/>
          <a:ext cx="7860245" cy="4351346"/>
        </p:xfrm>
        <a:graphic>
          <a:graphicData uri="http://schemas.openxmlformats.org/drawingml/2006/table">
            <a:tbl>
              <a:tblPr/>
              <a:tblGrid>
                <a:gridCol w="263412">
                  <a:extLst>
                    <a:ext uri="{9D8B030D-6E8A-4147-A177-3AD203B41FA5}">
                      <a16:colId xmlns:a16="http://schemas.microsoft.com/office/drawing/2014/main" val="3773781692"/>
                    </a:ext>
                  </a:extLst>
                </a:gridCol>
                <a:gridCol w="263412">
                  <a:extLst>
                    <a:ext uri="{9D8B030D-6E8A-4147-A177-3AD203B41FA5}">
                      <a16:colId xmlns:a16="http://schemas.microsoft.com/office/drawing/2014/main" val="2151400859"/>
                    </a:ext>
                  </a:extLst>
                </a:gridCol>
                <a:gridCol w="263412">
                  <a:extLst>
                    <a:ext uri="{9D8B030D-6E8A-4147-A177-3AD203B41FA5}">
                      <a16:colId xmlns:a16="http://schemas.microsoft.com/office/drawing/2014/main" val="3856379055"/>
                    </a:ext>
                  </a:extLst>
                </a:gridCol>
                <a:gridCol w="2971301">
                  <a:extLst>
                    <a:ext uri="{9D8B030D-6E8A-4147-A177-3AD203B41FA5}">
                      <a16:colId xmlns:a16="http://schemas.microsoft.com/office/drawing/2014/main" val="2969551623"/>
                    </a:ext>
                  </a:extLst>
                </a:gridCol>
                <a:gridCol w="705947">
                  <a:extLst>
                    <a:ext uri="{9D8B030D-6E8A-4147-A177-3AD203B41FA5}">
                      <a16:colId xmlns:a16="http://schemas.microsoft.com/office/drawing/2014/main" val="853297946"/>
                    </a:ext>
                  </a:extLst>
                </a:gridCol>
                <a:gridCol w="705947">
                  <a:extLst>
                    <a:ext uri="{9D8B030D-6E8A-4147-A177-3AD203B41FA5}">
                      <a16:colId xmlns:a16="http://schemas.microsoft.com/office/drawing/2014/main" val="2360888519"/>
                    </a:ext>
                  </a:extLst>
                </a:gridCol>
                <a:gridCol w="705947">
                  <a:extLst>
                    <a:ext uri="{9D8B030D-6E8A-4147-A177-3AD203B41FA5}">
                      <a16:colId xmlns:a16="http://schemas.microsoft.com/office/drawing/2014/main" val="3413426500"/>
                    </a:ext>
                  </a:extLst>
                </a:gridCol>
                <a:gridCol w="705947">
                  <a:extLst>
                    <a:ext uri="{9D8B030D-6E8A-4147-A177-3AD203B41FA5}">
                      <a16:colId xmlns:a16="http://schemas.microsoft.com/office/drawing/2014/main" val="1407748371"/>
                    </a:ext>
                  </a:extLst>
                </a:gridCol>
                <a:gridCol w="642728">
                  <a:extLst>
                    <a:ext uri="{9D8B030D-6E8A-4147-A177-3AD203B41FA5}">
                      <a16:colId xmlns:a16="http://schemas.microsoft.com/office/drawing/2014/main" val="698540174"/>
                    </a:ext>
                  </a:extLst>
                </a:gridCol>
                <a:gridCol w="632192">
                  <a:extLst>
                    <a:ext uri="{9D8B030D-6E8A-4147-A177-3AD203B41FA5}">
                      <a16:colId xmlns:a16="http://schemas.microsoft.com/office/drawing/2014/main" val="2264485651"/>
                    </a:ext>
                  </a:extLst>
                </a:gridCol>
              </a:tblGrid>
              <a:tr h="1164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410735"/>
                  </a:ext>
                </a:extLst>
              </a:tr>
              <a:tr h="3565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908423"/>
                  </a:ext>
                </a:extLst>
              </a:tr>
              <a:tr h="1528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114.065.673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114.065.673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8.357.106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586357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4.633.732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4.633.732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341.193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07949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472.816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472.816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11.192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45395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18418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90444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06067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9442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3.242.677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3.242.677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62831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433.136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433.136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96229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2.789.092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2.789.092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54224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9.439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9.439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61805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235687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12.638.831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12.638.831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77064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12.638.831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12.638.831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0442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33.210.485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33.210.485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2.338.638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16164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33.210.485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33.210.485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2.338.638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02436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2.338.638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29698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59.866.885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59.866.885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5.666.083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42172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59.866.885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59.866.885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5.666.083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978127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78616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36.326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36.326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29431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8.350.382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8.350.382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375.917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44416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12.683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86908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15.708.677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15.708.677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2.670.118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21170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17.148.467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17.148.467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1.507.773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95949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692.963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692.963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12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1.933.578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1.933.578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217475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4.395.474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4.395.474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135.249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35664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11.588.335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11.588.335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975.851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4220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941080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60868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36888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153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625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692696"/>
            <a:ext cx="797786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528176" y="1340768"/>
            <a:ext cx="7987174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8A41B23-FA49-4D13-AF75-E647C3CD0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454615"/>
              </p:ext>
            </p:extLst>
          </p:nvPr>
        </p:nvGraphicFramePr>
        <p:xfrm>
          <a:off x="528176" y="1695579"/>
          <a:ext cx="7987175" cy="4107221"/>
        </p:xfrm>
        <a:graphic>
          <a:graphicData uri="http://schemas.openxmlformats.org/drawingml/2006/table">
            <a:tbl>
              <a:tblPr/>
              <a:tblGrid>
                <a:gridCol w="267667">
                  <a:extLst>
                    <a:ext uri="{9D8B030D-6E8A-4147-A177-3AD203B41FA5}">
                      <a16:colId xmlns:a16="http://schemas.microsoft.com/office/drawing/2014/main" val="3844695642"/>
                    </a:ext>
                  </a:extLst>
                </a:gridCol>
                <a:gridCol w="267667">
                  <a:extLst>
                    <a:ext uri="{9D8B030D-6E8A-4147-A177-3AD203B41FA5}">
                      <a16:colId xmlns:a16="http://schemas.microsoft.com/office/drawing/2014/main" val="3493681587"/>
                    </a:ext>
                  </a:extLst>
                </a:gridCol>
                <a:gridCol w="267667">
                  <a:extLst>
                    <a:ext uri="{9D8B030D-6E8A-4147-A177-3AD203B41FA5}">
                      <a16:colId xmlns:a16="http://schemas.microsoft.com/office/drawing/2014/main" val="3042251324"/>
                    </a:ext>
                  </a:extLst>
                </a:gridCol>
                <a:gridCol w="3019279">
                  <a:extLst>
                    <a:ext uri="{9D8B030D-6E8A-4147-A177-3AD203B41FA5}">
                      <a16:colId xmlns:a16="http://schemas.microsoft.com/office/drawing/2014/main" val="3064226089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960051913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3054863110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1252588263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1582169874"/>
                    </a:ext>
                  </a:extLst>
                </a:gridCol>
                <a:gridCol w="653107">
                  <a:extLst>
                    <a:ext uri="{9D8B030D-6E8A-4147-A177-3AD203B41FA5}">
                      <a16:colId xmlns:a16="http://schemas.microsoft.com/office/drawing/2014/main" val="3195723490"/>
                    </a:ext>
                  </a:extLst>
                </a:gridCol>
                <a:gridCol w="642400">
                  <a:extLst>
                    <a:ext uri="{9D8B030D-6E8A-4147-A177-3AD203B41FA5}">
                      <a16:colId xmlns:a16="http://schemas.microsoft.com/office/drawing/2014/main" val="185446738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47731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27040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223.949.839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223.949.839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7.171.653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8578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5.202.404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5.202.404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189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987.135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987.135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8091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847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4420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9695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1610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6547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28.819.307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28.819.307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336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28.819.307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28.819.307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8111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1.757.949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0955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1.757.949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5939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1.757.949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790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120.828.269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120.828.269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5.038.201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1204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120.828.269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120.828.269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5.038.201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9102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261.494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4303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18.606.547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18.606.547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1.834.054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208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4970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18.677.409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18.677.409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453.221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5307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34.765.307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34.765.307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2.546.763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3515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2.600.197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2.600.197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5209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16.167.496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16.167.496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204.163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807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345.351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697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29.397.970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29.397.970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5606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8127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3593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6800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079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950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816" y="781839"/>
            <a:ext cx="796753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28176" y="1412776"/>
            <a:ext cx="798717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AACB66E-B9C5-4107-9B93-E15CD2B38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669376"/>
              </p:ext>
            </p:extLst>
          </p:nvPr>
        </p:nvGraphicFramePr>
        <p:xfrm>
          <a:off x="528176" y="1724100"/>
          <a:ext cx="7987175" cy="4234085"/>
        </p:xfrm>
        <a:graphic>
          <a:graphicData uri="http://schemas.openxmlformats.org/drawingml/2006/table">
            <a:tbl>
              <a:tblPr/>
              <a:tblGrid>
                <a:gridCol w="267667">
                  <a:extLst>
                    <a:ext uri="{9D8B030D-6E8A-4147-A177-3AD203B41FA5}">
                      <a16:colId xmlns:a16="http://schemas.microsoft.com/office/drawing/2014/main" val="188686352"/>
                    </a:ext>
                  </a:extLst>
                </a:gridCol>
                <a:gridCol w="267667">
                  <a:extLst>
                    <a:ext uri="{9D8B030D-6E8A-4147-A177-3AD203B41FA5}">
                      <a16:colId xmlns:a16="http://schemas.microsoft.com/office/drawing/2014/main" val="3202802544"/>
                    </a:ext>
                  </a:extLst>
                </a:gridCol>
                <a:gridCol w="267667">
                  <a:extLst>
                    <a:ext uri="{9D8B030D-6E8A-4147-A177-3AD203B41FA5}">
                      <a16:colId xmlns:a16="http://schemas.microsoft.com/office/drawing/2014/main" val="2571241328"/>
                    </a:ext>
                  </a:extLst>
                </a:gridCol>
                <a:gridCol w="3019279">
                  <a:extLst>
                    <a:ext uri="{9D8B030D-6E8A-4147-A177-3AD203B41FA5}">
                      <a16:colId xmlns:a16="http://schemas.microsoft.com/office/drawing/2014/main" val="2105702611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220050545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2942169869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309459433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3445324220"/>
                    </a:ext>
                  </a:extLst>
                </a:gridCol>
                <a:gridCol w="653107">
                  <a:extLst>
                    <a:ext uri="{9D8B030D-6E8A-4147-A177-3AD203B41FA5}">
                      <a16:colId xmlns:a16="http://schemas.microsoft.com/office/drawing/2014/main" val="919726563"/>
                    </a:ext>
                  </a:extLst>
                </a:gridCol>
                <a:gridCol w="642400">
                  <a:extLst>
                    <a:ext uri="{9D8B030D-6E8A-4147-A177-3AD203B41FA5}">
                      <a16:colId xmlns:a16="http://schemas.microsoft.com/office/drawing/2014/main" val="70822128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72158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72830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387.850.232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387.850.232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15.895.580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9326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12.445.277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12.445.277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919.461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7289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607.452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0426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0823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9851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9391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8152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1112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34.241.496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34.241.496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3047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34.241.496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34.241.496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39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2.636.449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3900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2.636.449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6110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2.636.449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3749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240.782.468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240.782.468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12.289.183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3447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240.782.468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240.782.468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12.289.183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0223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1.786.848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1.786.848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067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3562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45.829.711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45.829.711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2.490.392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3671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3589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35.581.081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35.581.081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4.634.077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13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83.852.747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83.852.747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1.152.325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9300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2.585.703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2.585.703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6341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20.554.655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20.554.655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8733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1.386.381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1.386.381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144.890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2690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49.113.940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49.113.940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3.158.375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1517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7440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4332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2172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89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21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EFBA3A3-A18C-4860-B0A4-3F42935E8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570607"/>
              </p:ext>
            </p:extLst>
          </p:nvPr>
        </p:nvGraphicFramePr>
        <p:xfrm>
          <a:off x="413996" y="2061160"/>
          <a:ext cx="4086000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0F6EE1A-0C0B-47D9-936B-04B6511EF0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383254"/>
              </p:ext>
            </p:extLst>
          </p:nvPr>
        </p:nvGraphicFramePr>
        <p:xfrm>
          <a:off x="4644004" y="2061160"/>
          <a:ext cx="4086000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4 Marcador de número de diapositiva">
            <a:extLst>
              <a:ext uri="{FF2B5EF4-FFF2-40B4-BE49-F238E27FC236}">
                <a16:creationId xmlns:a16="http://schemas.microsoft.com/office/drawing/2014/main" id="{4CB03561-73B4-40AC-BF80-6C20B305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6482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732070"/>
            <a:ext cx="807627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528176" y="1325935"/>
            <a:ext cx="8087648" cy="3981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145667E-BDD0-4C30-AB19-55D6027F3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903692"/>
              </p:ext>
            </p:extLst>
          </p:nvPr>
        </p:nvGraphicFramePr>
        <p:xfrm>
          <a:off x="528176" y="1724100"/>
          <a:ext cx="8076272" cy="4234085"/>
        </p:xfrm>
        <a:graphic>
          <a:graphicData uri="http://schemas.openxmlformats.org/drawingml/2006/table">
            <a:tbl>
              <a:tblPr/>
              <a:tblGrid>
                <a:gridCol w="270653">
                  <a:extLst>
                    <a:ext uri="{9D8B030D-6E8A-4147-A177-3AD203B41FA5}">
                      <a16:colId xmlns:a16="http://schemas.microsoft.com/office/drawing/2014/main" val="44096491"/>
                    </a:ext>
                  </a:extLst>
                </a:gridCol>
                <a:gridCol w="270653">
                  <a:extLst>
                    <a:ext uri="{9D8B030D-6E8A-4147-A177-3AD203B41FA5}">
                      <a16:colId xmlns:a16="http://schemas.microsoft.com/office/drawing/2014/main" val="3202736261"/>
                    </a:ext>
                  </a:extLst>
                </a:gridCol>
                <a:gridCol w="270653">
                  <a:extLst>
                    <a:ext uri="{9D8B030D-6E8A-4147-A177-3AD203B41FA5}">
                      <a16:colId xmlns:a16="http://schemas.microsoft.com/office/drawing/2014/main" val="3095211349"/>
                    </a:ext>
                  </a:extLst>
                </a:gridCol>
                <a:gridCol w="3052959">
                  <a:extLst>
                    <a:ext uri="{9D8B030D-6E8A-4147-A177-3AD203B41FA5}">
                      <a16:colId xmlns:a16="http://schemas.microsoft.com/office/drawing/2014/main" val="4104043429"/>
                    </a:ext>
                  </a:extLst>
                </a:gridCol>
                <a:gridCol w="725349">
                  <a:extLst>
                    <a:ext uri="{9D8B030D-6E8A-4147-A177-3AD203B41FA5}">
                      <a16:colId xmlns:a16="http://schemas.microsoft.com/office/drawing/2014/main" val="2386642639"/>
                    </a:ext>
                  </a:extLst>
                </a:gridCol>
                <a:gridCol w="725349">
                  <a:extLst>
                    <a:ext uri="{9D8B030D-6E8A-4147-A177-3AD203B41FA5}">
                      <a16:colId xmlns:a16="http://schemas.microsoft.com/office/drawing/2014/main" val="3336457665"/>
                    </a:ext>
                  </a:extLst>
                </a:gridCol>
                <a:gridCol w="725349">
                  <a:extLst>
                    <a:ext uri="{9D8B030D-6E8A-4147-A177-3AD203B41FA5}">
                      <a16:colId xmlns:a16="http://schemas.microsoft.com/office/drawing/2014/main" val="1293019203"/>
                    </a:ext>
                  </a:extLst>
                </a:gridCol>
                <a:gridCol w="725349">
                  <a:extLst>
                    <a:ext uri="{9D8B030D-6E8A-4147-A177-3AD203B41FA5}">
                      <a16:colId xmlns:a16="http://schemas.microsoft.com/office/drawing/2014/main" val="1003513353"/>
                    </a:ext>
                  </a:extLst>
                </a:gridCol>
                <a:gridCol w="660392">
                  <a:extLst>
                    <a:ext uri="{9D8B030D-6E8A-4147-A177-3AD203B41FA5}">
                      <a16:colId xmlns:a16="http://schemas.microsoft.com/office/drawing/2014/main" val="3728316348"/>
                    </a:ext>
                  </a:extLst>
                </a:gridCol>
                <a:gridCol w="649566">
                  <a:extLst>
                    <a:ext uri="{9D8B030D-6E8A-4147-A177-3AD203B41FA5}">
                      <a16:colId xmlns:a16="http://schemas.microsoft.com/office/drawing/2014/main" val="108598535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1876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80693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269.620.366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269.620.366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7.354.599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0015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4.359.108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4.359.108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331.810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1936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586.926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6804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566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5259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3204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7809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2558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8725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2606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36.381.316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36.381.316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7271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36.381.316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36.381.316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451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1.361.809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177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1.361.809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532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1.361.809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2893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161.094.550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161.094.550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5.628.897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8034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161.094.550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161.094.550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5.628.897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3468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28.092.167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28.092.167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1.915.437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7340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3299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14.702.716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14.702.716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558.041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2944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67.677.346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67.677.346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901.135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655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3.016.858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3.016.858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6233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28.079.174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28.079.174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1.312.073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8010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122.917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5628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19.498.282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19.498.282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7453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6800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5296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8575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267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222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2" y="719516"/>
            <a:ext cx="8028653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57672" y="1344186"/>
            <a:ext cx="8028655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31D45B0-96B5-43A7-AECC-5D39C8314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937270"/>
              </p:ext>
            </p:extLst>
          </p:nvPr>
        </p:nvGraphicFramePr>
        <p:xfrm>
          <a:off x="557673" y="1683027"/>
          <a:ext cx="8028653" cy="4107221"/>
        </p:xfrm>
        <a:graphic>
          <a:graphicData uri="http://schemas.openxmlformats.org/drawingml/2006/table">
            <a:tbl>
              <a:tblPr/>
              <a:tblGrid>
                <a:gridCol w="269057">
                  <a:extLst>
                    <a:ext uri="{9D8B030D-6E8A-4147-A177-3AD203B41FA5}">
                      <a16:colId xmlns:a16="http://schemas.microsoft.com/office/drawing/2014/main" val="1767164339"/>
                    </a:ext>
                  </a:extLst>
                </a:gridCol>
                <a:gridCol w="269057">
                  <a:extLst>
                    <a:ext uri="{9D8B030D-6E8A-4147-A177-3AD203B41FA5}">
                      <a16:colId xmlns:a16="http://schemas.microsoft.com/office/drawing/2014/main" val="289728364"/>
                    </a:ext>
                  </a:extLst>
                </a:gridCol>
                <a:gridCol w="269057">
                  <a:extLst>
                    <a:ext uri="{9D8B030D-6E8A-4147-A177-3AD203B41FA5}">
                      <a16:colId xmlns:a16="http://schemas.microsoft.com/office/drawing/2014/main" val="3961509641"/>
                    </a:ext>
                  </a:extLst>
                </a:gridCol>
                <a:gridCol w="3034960">
                  <a:extLst>
                    <a:ext uri="{9D8B030D-6E8A-4147-A177-3AD203B41FA5}">
                      <a16:colId xmlns:a16="http://schemas.microsoft.com/office/drawing/2014/main" val="3904495698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1459010444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3338374157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446836060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1462705324"/>
                    </a:ext>
                  </a:extLst>
                </a:gridCol>
                <a:gridCol w="656498">
                  <a:extLst>
                    <a:ext uri="{9D8B030D-6E8A-4147-A177-3AD203B41FA5}">
                      <a16:colId xmlns:a16="http://schemas.microsoft.com/office/drawing/2014/main" val="493302245"/>
                    </a:ext>
                  </a:extLst>
                </a:gridCol>
                <a:gridCol w="645736">
                  <a:extLst>
                    <a:ext uri="{9D8B030D-6E8A-4147-A177-3AD203B41FA5}">
                      <a16:colId xmlns:a16="http://schemas.microsoft.com/office/drawing/2014/main" val="41381554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99949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86840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182.000.445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182.000.445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11.046.518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7367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4.852.508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4.852.508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349.023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5591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303.145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580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8808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1004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2072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447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9534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2374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8322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27.675.314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27.675.314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3684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27.675.314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27.675.314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1668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6.138.628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4741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6.138.628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8577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6.138.628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3236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104.020.101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104.020.101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4.545.604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2718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104.020.101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104.020.101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4.545.604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9762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10.785.677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10.785.677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967.383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5955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0217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12.303.842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12.303.842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1.513.720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0076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50.891.349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50.891.349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1.397.017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6936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1.027.116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7663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9.164.806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9.164.806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171.546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3193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19.831.123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19.831.123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5290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4991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2412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3752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902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33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0299" y="702907"/>
            <a:ext cx="797242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57673" y="1309061"/>
            <a:ext cx="7957678" cy="3572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DA36793-BA52-4EAF-ABB7-CA6181800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069244"/>
              </p:ext>
            </p:extLst>
          </p:nvPr>
        </p:nvGraphicFramePr>
        <p:xfrm>
          <a:off x="542924" y="1666314"/>
          <a:ext cx="7972426" cy="3726629"/>
        </p:xfrm>
        <a:graphic>
          <a:graphicData uri="http://schemas.openxmlformats.org/drawingml/2006/table">
            <a:tbl>
              <a:tblPr/>
              <a:tblGrid>
                <a:gridCol w="267173">
                  <a:extLst>
                    <a:ext uri="{9D8B030D-6E8A-4147-A177-3AD203B41FA5}">
                      <a16:colId xmlns:a16="http://schemas.microsoft.com/office/drawing/2014/main" val="1022615009"/>
                    </a:ext>
                  </a:extLst>
                </a:gridCol>
                <a:gridCol w="267173">
                  <a:extLst>
                    <a:ext uri="{9D8B030D-6E8A-4147-A177-3AD203B41FA5}">
                      <a16:colId xmlns:a16="http://schemas.microsoft.com/office/drawing/2014/main" val="3644620594"/>
                    </a:ext>
                  </a:extLst>
                </a:gridCol>
                <a:gridCol w="267173">
                  <a:extLst>
                    <a:ext uri="{9D8B030D-6E8A-4147-A177-3AD203B41FA5}">
                      <a16:colId xmlns:a16="http://schemas.microsoft.com/office/drawing/2014/main" val="2576901487"/>
                    </a:ext>
                  </a:extLst>
                </a:gridCol>
                <a:gridCol w="3013704">
                  <a:extLst>
                    <a:ext uri="{9D8B030D-6E8A-4147-A177-3AD203B41FA5}">
                      <a16:colId xmlns:a16="http://schemas.microsoft.com/office/drawing/2014/main" val="2746675231"/>
                    </a:ext>
                  </a:extLst>
                </a:gridCol>
                <a:gridCol w="716022">
                  <a:extLst>
                    <a:ext uri="{9D8B030D-6E8A-4147-A177-3AD203B41FA5}">
                      <a16:colId xmlns:a16="http://schemas.microsoft.com/office/drawing/2014/main" val="3854539876"/>
                    </a:ext>
                  </a:extLst>
                </a:gridCol>
                <a:gridCol w="716022">
                  <a:extLst>
                    <a:ext uri="{9D8B030D-6E8A-4147-A177-3AD203B41FA5}">
                      <a16:colId xmlns:a16="http://schemas.microsoft.com/office/drawing/2014/main" val="3445497251"/>
                    </a:ext>
                  </a:extLst>
                </a:gridCol>
                <a:gridCol w="716022">
                  <a:extLst>
                    <a:ext uri="{9D8B030D-6E8A-4147-A177-3AD203B41FA5}">
                      <a16:colId xmlns:a16="http://schemas.microsoft.com/office/drawing/2014/main" val="374773085"/>
                    </a:ext>
                  </a:extLst>
                </a:gridCol>
                <a:gridCol w="716022">
                  <a:extLst>
                    <a:ext uri="{9D8B030D-6E8A-4147-A177-3AD203B41FA5}">
                      <a16:colId xmlns:a16="http://schemas.microsoft.com/office/drawing/2014/main" val="2093267144"/>
                    </a:ext>
                  </a:extLst>
                </a:gridCol>
                <a:gridCol w="651901">
                  <a:extLst>
                    <a:ext uri="{9D8B030D-6E8A-4147-A177-3AD203B41FA5}">
                      <a16:colId xmlns:a16="http://schemas.microsoft.com/office/drawing/2014/main" val="1974762253"/>
                    </a:ext>
                  </a:extLst>
                </a:gridCol>
                <a:gridCol w="641214">
                  <a:extLst>
                    <a:ext uri="{9D8B030D-6E8A-4147-A177-3AD203B41FA5}">
                      <a16:colId xmlns:a16="http://schemas.microsoft.com/office/drawing/2014/main" val="259850198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79533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77399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36.460.259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36.460.259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2.253.893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8104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3.064.973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3.064.973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220.586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7826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232.483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9875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7527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7927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5047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0337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3657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0028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301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7.655.072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7.655.072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9604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7.655.072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7.655.072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1577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9236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1902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3514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18.038.079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18.038.079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2.025.750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8394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18.038.079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18.038.079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2.025.750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4755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4.558.056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4.558.056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1.102.178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2407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2.284.761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2.284.761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8972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8.154.246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8.154.246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797.504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4161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872.502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9555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1.658.483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1.658.483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5492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510.031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7060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6303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780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200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2" y="726912"/>
            <a:ext cx="805815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57672" y="1340768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D5A6FEB-40A7-41EF-A565-03A41217B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641558"/>
              </p:ext>
            </p:extLst>
          </p:nvPr>
        </p:nvGraphicFramePr>
        <p:xfrm>
          <a:off x="557673" y="1664739"/>
          <a:ext cx="8058149" cy="4107221"/>
        </p:xfrm>
        <a:graphic>
          <a:graphicData uri="http://schemas.openxmlformats.org/drawingml/2006/table">
            <a:tbl>
              <a:tblPr/>
              <a:tblGrid>
                <a:gridCol w="270046">
                  <a:extLst>
                    <a:ext uri="{9D8B030D-6E8A-4147-A177-3AD203B41FA5}">
                      <a16:colId xmlns:a16="http://schemas.microsoft.com/office/drawing/2014/main" val="2215467248"/>
                    </a:ext>
                  </a:extLst>
                </a:gridCol>
                <a:gridCol w="270046">
                  <a:extLst>
                    <a:ext uri="{9D8B030D-6E8A-4147-A177-3AD203B41FA5}">
                      <a16:colId xmlns:a16="http://schemas.microsoft.com/office/drawing/2014/main" val="2368845241"/>
                    </a:ext>
                  </a:extLst>
                </a:gridCol>
                <a:gridCol w="270046">
                  <a:extLst>
                    <a:ext uri="{9D8B030D-6E8A-4147-A177-3AD203B41FA5}">
                      <a16:colId xmlns:a16="http://schemas.microsoft.com/office/drawing/2014/main" val="3918798208"/>
                    </a:ext>
                  </a:extLst>
                </a:gridCol>
                <a:gridCol w="3046109">
                  <a:extLst>
                    <a:ext uri="{9D8B030D-6E8A-4147-A177-3AD203B41FA5}">
                      <a16:colId xmlns:a16="http://schemas.microsoft.com/office/drawing/2014/main" val="642797698"/>
                    </a:ext>
                  </a:extLst>
                </a:gridCol>
                <a:gridCol w="723721">
                  <a:extLst>
                    <a:ext uri="{9D8B030D-6E8A-4147-A177-3AD203B41FA5}">
                      <a16:colId xmlns:a16="http://schemas.microsoft.com/office/drawing/2014/main" val="2636340915"/>
                    </a:ext>
                  </a:extLst>
                </a:gridCol>
                <a:gridCol w="723721">
                  <a:extLst>
                    <a:ext uri="{9D8B030D-6E8A-4147-A177-3AD203B41FA5}">
                      <a16:colId xmlns:a16="http://schemas.microsoft.com/office/drawing/2014/main" val="1563352984"/>
                    </a:ext>
                  </a:extLst>
                </a:gridCol>
                <a:gridCol w="723721">
                  <a:extLst>
                    <a:ext uri="{9D8B030D-6E8A-4147-A177-3AD203B41FA5}">
                      <a16:colId xmlns:a16="http://schemas.microsoft.com/office/drawing/2014/main" val="980696722"/>
                    </a:ext>
                  </a:extLst>
                </a:gridCol>
                <a:gridCol w="723721">
                  <a:extLst>
                    <a:ext uri="{9D8B030D-6E8A-4147-A177-3AD203B41FA5}">
                      <a16:colId xmlns:a16="http://schemas.microsoft.com/office/drawing/2014/main" val="1324854187"/>
                    </a:ext>
                  </a:extLst>
                </a:gridCol>
                <a:gridCol w="658910">
                  <a:extLst>
                    <a:ext uri="{9D8B030D-6E8A-4147-A177-3AD203B41FA5}">
                      <a16:colId xmlns:a16="http://schemas.microsoft.com/office/drawing/2014/main" val="1393600055"/>
                    </a:ext>
                  </a:extLst>
                </a:gridCol>
                <a:gridCol w="648108">
                  <a:extLst>
                    <a:ext uri="{9D8B030D-6E8A-4147-A177-3AD203B41FA5}">
                      <a16:colId xmlns:a16="http://schemas.microsoft.com/office/drawing/2014/main" val="48391930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92702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04283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60.310.680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60.310.680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1.469.371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3366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2.996.543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2.996.543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204.024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4912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210.128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6842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2620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6948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4679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2894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0398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8438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423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12.031.468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12.031.468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7447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12.031.468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12.031.468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9213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7405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0694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5573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18.084.640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18.084.640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1.262.092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3926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18.084.640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18.084.640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1.262.092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3109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1.421.241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1.421.241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8978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6511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1.251.347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1.251.347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0873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12.532.970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12.532.970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8072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175.163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175.163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5379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5594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2.444.553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2.444.553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819.550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4709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6498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2304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7908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371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298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336" y="742952"/>
            <a:ext cx="778706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467544" y="1312784"/>
            <a:ext cx="7787048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C850590-1966-46BD-A286-3ADAC2E90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010906"/>
              </p:ext>
            </p:extLst>
          </p:nvPr>
        </p:nvGraphicFramePr>
        <p:xfrm>
          <a:off x="529336" y="1657189"/>
          <a:ext cx="7787064" cy="4459027"/>
        </p:xfrm>
        <a:graphic>
          <a:graphicData uri="http://schemas.openxmlformats.org/drawingml/2006/table">
            <a:tbl>
              <a:tblPr/>
              <a:tblGrid>
                <a:gridCol w="260961">
                  <a:extLst>
                    <a:ext uri="{9D8B030D-6E8A-4147-A177-3AD203B41FA5}">
                      <a16:colId xmlns:a16="http://schemas.microsoft.com/office/drawing/2014/main" val="4266180642"/>
                    </a:ext>
                  </a:extLst>
                </a:gridCol>
                <a:gridCol w="260961">
                  <a:extLst>
                    <a:ext uri="{9D8B030D-6E8A-4147-A177-3AD203B41FA5}">
                      <a16:colId xmlns:a16="http://schemas.microsoft.com/office/drawing/2014/main" val="2737801368"/>
                    </a:ext>
                  </a:extLst>
                </a:gridCol>
                <a:gridCol w="260961">
                  <a:extLst>
                    <a:ext uri="{9D8B030D-6E8A-4147-A177-3AD203B41FA5}">
                      <a16:colId xmlns:a16="http://schemas.microsoft.com/office/drawing/2014/main" val="3103877432"/>
                    </a:ext>
                  </a:extLst>
                </a:gridCol>
                <a:gridCol w="2943636">
                  <a:extLst>
                    <a:ext uri="{9D8B030D-6E8A-4147-A177-3AD203B41FA5}">
                      <a16:colId xmlns:a16="http://schemas.microsoft.com/office/drawing/2014/main" val="4012874930"/>
                    </a:ext>
                  </a:extLst>
                </a:gridCol>
                <a:gridCol w="699374">
                  <a:extLst>
                    <a:ext uri="{9D8B030D-6E8A-4147-A177-3AD203B41FA5}">
                      <a16:colId xmlns:a16="http://schemas.microsoft.com/office/drawing/2014/main" val="2324212821"/>
                    </a:ext>
                  </a:extLst>
                </a:gridCol>
                <a:gridCol w="699374">
                  <a:extLst>
                    <a:ext uri="{9D8B030D-6E8A-4147-A177-3AD203B41FA5}">
                      <a16:colId xmlns:a16="http://schemas.microsoft.com/office/drawing/2014/main" val="288382021"/>
                    </a:ext>
                  </a:extLst>
                </a:gridCol>
                <a:gridCol w="699374">
                  <a:extLst>
                    <a:ext uri="{9D8B030D-6E8A-4147-A177-3AD203B41FA5}">
                      <a16:colId xmlns:a16="http://schemas.microsoft.com/office/drawing/2014/main" val="1762050415"/>
                    </a:ext>
                  </a:extLst>
                </a:gridCol>
                <a:gridCol w="699374">
                  <a:extLst>
                    <a:ext uri="{9D8B030D-6E8A-4147-A177-3AD203B41FA5}">
                      <a16:colId xmlns:a16="http://schemas.microsoft.com/office/drawing/2014/main" val="26988382"/>
                    </a:ext>
                  </a:extLst>
                </a:gridCol>
                <a:gridCol w="636743">
                  <a:extLst>
                    <a:ext uri="{9D8B030D-6E8A-4147-A177-3AD203B41FA5}">
                      <a16:colId xmlns:a16="http://schemas.microsoft.com/office/drawing/2014/main" val="4033742890"/>
                    </a:ext>
                  </a:extLst>
                </a:gridCol>
                <a:gridCol w="626306">
                  <a:extLst>
                    <a:ext uri="{9D8B030D-6E8A-4147-A177-3AD203B41FA5}">
                      <a16:colId xmlns:a16="http://schemas.microsoft.com/office/drawing/2014/main" val="1649626419"/>
                    </a:ext>
                  </a:extLst>
                </a:gridCol>
              </a:tblGrid>
              <a:tr h="1105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57996"/>
                  </a:ext>
                </a:extLst>
              </a:tr>
              <a:tr h="3384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64052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619.805.564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619.805.564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17.633.414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075527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19.225.401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19.225.401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1.415.224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73851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2.325.848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2.325.848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223893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444801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701734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745230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497567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961328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345374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73.506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73.506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855509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32.518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32.518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9733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40.988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40.988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522429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68.935.312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68.935.312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156442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68.935.312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68.935.312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46805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5.662.056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40414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5.662.056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82079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5.662.056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568505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21978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900777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323.949.338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323.949.338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10.551.394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344527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323.949.338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323.949.338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10.551.394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969449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215.091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215.091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12.060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262428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684269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54.975.930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54.975.930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4.011.580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977646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579.663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579.663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18.329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498804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57.038.163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57.038.163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1.847.532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565285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171.153.543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171.153.543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2.843.058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897071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4.188.567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4.188.567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308410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5.459.864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5.459.864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56.617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345394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841.320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841.320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168.282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860474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Integración Social y Territorial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29.492.064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29.492.064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1.593.936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40950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751064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027703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326754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361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46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2219" y="776592"/>
            <a:ext cx="8043605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66359" y="1387038"/>
            <a:ext cx="804946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A25D2E9-915B-4D97-B6AA-EECA8C4B3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65335"/>
              </p:ext>
            </p:extLst>
          </p:nvPr>
        </p:nvGraphicFramePr>
        <p:xfrm>
          <a:off x="566359" y="1766333"/>
          <a:ext cx="8011282" cy="4351327"/>
        </p:xfrm>
        <a:graphic>
          <a:graphicData uri="http://schemas.openxmlformats.org/drawingml/2006/table">
            <a:tbl>
              <a:tblPr/>
              <a:tblGrid>
                <a:gridCol w="268474">
                  <a:extLst>
                    <a:ext uri="{9D8B030D-6E8A-4147-A177-3AD203B41FA5}">
                      <a16:colId xmlns:a16="http://schemas.microsoft.com/office/drawing/2014/main" val="4145007163"/>
                    </a:ext>
                  </a:extLst>
                </a:gridCol>
                <a:gridCol w="268474">
                  <a:extLst>
                    <a:ext uri="{9D8B030D-6E8A-4147-A177-3AD203B41FA5}">
                      <a16:colId xmlns:a16="http://schemas.microsoft.com/office/drawing/2014/main" val="309665809"/>
                    </a:ext>
                  </a:extLst>
                </a:gridCol>
                <a:gridCol w="268474">
                  <a:extLst>
                    <a:ext uri="{9D8B030D-6E8A-4147-A177-3AD203B41FA5}">
                      <a16:colId xmlns:a16="http://schemas.microsoft.com/office/drawing/2014/main" val="2657271341"/>
                    </a:ext>
                  </a:extLst>
                </a:gridCol>
                <a:gridCol w="3028394">
                  <a:extLst>
                    <a:ext uri="{9D8B030D-6E8A-4147-A177-3AD203B41FA5}">
                      <a16:colId xmlns:a16="http://schemas.microsoft.com/office/drawing/2014/main" val="2902145699"/>
                    </a:ext>
                  </a:extLst>
                </a:gridCol>
                <a:gridCol w="719512">
                  <a:extLst>
                    <a:ext uri="{9D8B030D-6E8A-4147-A177-3AD203B41FA5}">
                      <a16:colId xmlns:a16="http://schemas.microsoft.com/office/drawing/2014/main" val="2491970444"/>
                    </a:ext>
                  </a:extLst>
                </a:gridCol>
                <a:gridCol w="719512">
                  <a:extLst>
                    <a:ext uri="{9D8B030D-6E8A-4147-A177-3AD203B41FA5}">
                      <a16:colId xmlns:a16="http://schemas.microsoft.com/office/drawing/2014/main" val="3482811059"/>
                    </a:ext>
                  </a:extLst>
                </a:gridCol>
                <a:gridCol w="719512">
                  <a:extLst>
                    <a:ext uri="{9D8B030D-6E8A-4147-A177-3AD203B41FA5}">
                      <a16:colId xmlns:a16="http://schemas.microsoft.com/office/drawing/2014/main" val="3754350257"/>
                    </a:ext>
                  </a:extLst>
                </a:gridCol>
                <a:gridCol w="719512">
                  <a:extLst>
                    <a:ext uri="{9D8B030D-6E8A-4147-A177-3AD203B41FA5}">
                      <a16:colId xmlns:a16="http://schemas.microsoft.com/office/drawing/2014/main" val="2726267908"/>
                    </a:ext>
                  </a:extLst>
                </a:gridCol>
                <a:gridCol w="655079">
                  <a:extLst>
                    <a:ext uri="{9D8B030D-6E8A-4147-A177-3AD203B41FA5}">
                      <a16:colId xmlns:a16="http://schemas.microsoft.com/office/drawing/2014/main" val="952093118"/>
                    </a:ext>
                  </a:extLst>
                </a:gridCol>
                <a:gridCol w="644339">
                  <a:extLst>
                    <a:ext uri="{9D8B030D-6E8A-4147-A177-3AD203B41FA5}">
                      <a16:colId xmlns:a16="http://schemas.microsoft.com/office/drawing/2014/main" val="1137590481"/>
                    </a:ext>
                  </a:extLst>
                </a:gridCol>
              </a:tblGrid>
              <a:tr h="1265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455784"/>
                  </a:ext>
                </a:extLst>
              </a:tr>
              <a:tr h="3876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051308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85.805.428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85.805.428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2.212.503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25422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2.410.430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2.410.430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182.289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31433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332.551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332.551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11.873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904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25528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04065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91902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21774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42149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313.243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313.243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97385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299.172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299.172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54088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10.152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10.152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20256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3.919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07661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16.443.798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16.443.798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96073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16.443.798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16.443.798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25237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07199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33462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21148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51.178.300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51.178.300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2.010.026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40332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51.178.300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51.178.300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2.010.026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27230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Vivienda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02719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6.555.809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6.555.809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1.022.694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60989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5.033.855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5.033.855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69.547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7009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24.647.470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24.647.470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488.648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003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1.620.691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1.620.691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77418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9.362.377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9.362.377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429.137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2274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(DS 19)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3.958.098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3.958.098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75016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16160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4789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04305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702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40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0016" y="762104"/>
            <a:ext cx="8065120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7672" y="1358974"/>
            <a:ext cx="8067464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23723A4-D172-4945-8DF2-24943D17C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77769"/>
              </p:ext>
            </p:extLst>
          </p:nvPr>
        </p:nvGraphicFramePr>
        <p:xfrm>
          <a:off x="557673" y="1724100"/>
          <a:ext cx="8067465" cy="3980357"/>
        </p:xfrm>
        <a:graphic>
          <a:graphicData uri="http://schemas.openxmlformats.org/drawingml/2006/table">
            <a:tbl>
              <a:tblPr/>
              <a:tblGrid>
                <a:gridCol w="270358">
                  <a:extLst>
                    <a:ext uri="{9D8B030D-6E8A-4147-A177-3AD203B41FA5}">
                      <a16:colId xmlns:a16="http://schemas.microsoft.com/office/drawing/2014/main" val="3498922900"/>
                    </a:ext>
                  </a:extLst>
                </a:gridCol>
                <a:gridCol w="270358">
                  <a:extLst>
                    <a:ext uri="{9D8B030D-6E8A-4147-A177-3AD203B41FA5}">
                      <a16:colId xmlns:a16="http://schemas.microsoft.com/office/drawing/2014/main" val="2591657317"/>
                    </a:ext>
                  </a:extLst>
                </a:gridCol>
                <a:gridCol w="270358">
                  <a:extLst>
                    <a:ext uri="{9D8B030D-6E8A-4147-A177-3AD203B41FA5}">
                      <a16:colId xmlns:a16="http://schemas.microsoft.com/office/drawing/2014/main" val="647984103"/>
                    </a:ext>
                  </a:extLst>
                </a:gridCol>
                <a:gridCol w="3049630">
                  <a:extLst>
                    <a:ext uri="{9D8B030D-6E8A-4147-A177-3AD203B41FA5}">
                      <a16:colId xmlns:a16="http://schemas.microsoft.com/office/drawing/2014/main" val="2170848718"/>
                    </a:ext>
                  </a:extLst>
                </a:gridCol>
                <a:gridCol w="724558">
                  <a:extLst>
                    <a:ext uri="{9D8B030D-6E8A-4147-A177-3AD203B41FA5}">
                      <a16:colId xmlns:a16="http://schemas.microsoft.com/office/drawing/2014/main" val="2185306764"/>
                    </a:ext>
                  </a:extLst>
                </a:gridCol>
                <a:gridCol w="724558">
                  <a:extLst>
                    <a:ext uri="{9D8B030D-6E8A-4147-A177-3AD203B41FA5}">
                      <a16:colId xmlns:a16="http://schemas.microsoft.com/office/drawing/2014/main" val="939467868"/>
                    </a:ext>
                  </a:extLst>
                </a:gridCol>
                <a:gridCol w="724558">
                  <a:extLst>
                    <a:ext uri="{9D8B030D-6E8A-4147-A177-3AD203B41FA5}">
                      <a16:colId xmlns:a16="http://schemas.microsoft.com/office/drawing/2014/main" val="4071079620"/>
                    </a:ext>
                  </a:extLst>
                </a:gridCol>
                <a:gridCol w="724558">
                  <a:extLst>
                    <a:ext uri="{9D8B030D-6E8A-4147-A177-3AD203B41FA5}">
                      <a16:colId xmlns:a16="http://schemas.microsoft.com/office/drawing/2014/main" val="1722589587"/>
                    </a:ext>
                  </a:extLst>
                </a:gridCol>
                <a:gridCol w="659672">
                  <a:extLst>
                    <a:ext uri="{9D8B030D-6E8A-4147-A177-3AD203B41FA5}">
                      <a16:colId xmlns:a16="http://schemas.microsoft.com/office/drawing/2014/main" val="2950528333"/>
                    </a:ext>
                  </a:extLst>
                </a:gridCol>
                <a:gridCol w="648857">
                  <a:extLst>
                    <a:ext uri="{9D8B030D-6E8A-4147-A177-3AD203B41FA5}">
                      <a16:colId xmlns:a16="http://schemas.microsoft.com/office/drawing/2014/main" val="193418477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80561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7904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71.524.813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71.524.813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4411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2.439.617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2.439.617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175.635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1874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307.657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9299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7204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9901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2206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2758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4206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8156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4877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8.447.722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8.447.722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8058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8.447.722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8.447.722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709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66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5376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3786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21.329.416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21.329.416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149.973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208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21.329.416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21.329.416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149.973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6426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271.984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271.984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6607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797.416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316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1.097.400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1.097.400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167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17.678.470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17.678.470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4639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296.029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6731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390.784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5467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9758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743.825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743.825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1389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254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371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143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699704"/>
            <a:ext cx="7903790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7673" y="1330711"/>
            <a:ext cx="7974767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F1DC018-322B-438C-A749-467171C1D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440734"/>
              </p:ext>
            </p:extLst>
          </p:nvPr>
        </p:nvGraphicFramePr>
        <p:xfrm>
          <a:off x="557673" y="1715558"/>
          <a:ext cx="7886701" cy="372662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51858368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3799358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2212225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3209252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995133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731648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390904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5417886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4493392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98548144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9268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1224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32.485.022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32.485.022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665.774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3606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2.214.184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2.214.184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133.293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680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7464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8063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7923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0387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2976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9104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0723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841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7.620.030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0433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7.620.030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8409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8.934.741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8.934.741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1812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8.934.741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8.934.741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0793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13.371.225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13.371.225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9415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13.371.225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13.371.225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571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3.618.449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98.057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5166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3.157.104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3.157.104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0205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2.212.809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2.212.809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6471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529.401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529.401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863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3.853.462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3.853.462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3427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5886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7195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2220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068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2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38933"/>
            <a:ext cx="799288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AD932A8-0AE6-486E-BD97-BC67B7D4D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971918"/>
              </p:ext>
            </p:extLst>
          </p:nvPr>
        </p:nvGraphicFramePr>
        <p:xfrm>
          <a:off x="1403648" y="1710000"/>
          <a:ext cx="6548400" cy="343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37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pie de página">
            <a:extLst>
              <a:ext uri="{FF2B5EF4-FFF2-40B4-BE49-F238E27FC236}">
                <a16:creationId xmlns:a16="http://schemas.microsoft.com/office/drawing/2014/main" id="{21D29355-7203-4AA7-A26B-A72CA45FF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323" y="6448251"/>
            <a:ext cx="8225796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24413"/>
            <a:ext cx="808558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E804D99-4CFC-48D1-8D72-9778A59C8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315550"/>
              </p:ext>
            </p:extLst>
          </p:nvPr>
        </p:nvGraphicFramePr>
        <p:xfrm>
          <a:off x="1547664" y="1844824"/>
          <a:ext cx="6143625" cy="3457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89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5626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8913" y="1526026"/>
            <a:ext cx="7886701" cy="2164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6A4F9D5-1018-4BE7-9BA9-96472961B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774891"/>
              </p:ext>
            </p:extLst>
          </p:nvPr>
        </p:nvGraphicFramePr>
        <p:xfrm>
          <a:off x="539552" y="1870364"/>
          <a:ext cx="7886701" cy="2170811"/>
        </p:xfrm>
        <a:graphic>
          <a:graphicData uri="http://schemas.openxmlformats.org/drawingml/2006/table">
            <a:tbl>
              <a:tblPr/>
              <a:tblGrid>
                <a:gridCol w="280366">
                  <a:extLst>
                    <a:ext uri="{9D8B030D-6E8A-4147-A177-3AD203B41FA5}">
                      <a16:colId xmlns:a16="http://schemas.microsoft.com/office/drawing/2014/main" val="4059638776"/>
                    </a:ext>
                  </a:extLst>
                </a:gridCol>
                <a:gridCol w="3162530">
                  <a:extLst>
                    <a:ext uri="{9D8B030D-6E8A-4147-A177-3AD203B41FA5}">
                      <a16:colId xmlns:a16="http://schemas.microsoft.com/office/drawing/2014/main" val="806465972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2470383295"/>
                    </a:ext>
                  </a:extLst>
                </a:gridCol>
                <a:gridCol w="773810">
                  <a:extLst>
                    <a:ext uri="{9D8B030D-6E8A-4147-A177-3AD203B41FA5}">
                      <a16:colId xmlns:a16="http://schemas.microsoft.com/office/drawing/2014/main" val="4235215094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504328076"/>
                    </a:ext>
                  </a:extLst>
                </a:gridCol>
                <a:gridCol w="799043">
                  <a:extLst>
                    <a:ext uri="{9D8B030D-6E8A-4147-A177-3AD203B41FA5}">
                      <a16:colId xmlns:a16="http://schemas.microsoft.com/office/drawing/2014/main" val="877852380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842511289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335357166"/>
                    </a:ext>
                  </a:extLst>
                </a:gridCol>
              </a:tblGrid>
              <a:tr h="134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235604"/>
                  </a:ext>
                </a:extLst>
              </a:tr>
              <a:tr h="4122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727457"/>
                  </a:ext>
                </a:extLst>
              </a:tr>
              <a:tr h="143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3.015.472.228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3.015.472.228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114.253.413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987834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152.970.424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152.970.424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10.907.654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5900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23.877.413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23.877.413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567.639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280255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767202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012650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14.046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14.046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630651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4.439.451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4.439.451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65.393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188396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8.896.359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8.896.359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07030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442.669.895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442.669.895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119097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823.918.724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823.918.724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30.272.232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985264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1.557.677.212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1.557.677.212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70.915.819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624535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1.518.472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2917,9%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2917,9%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169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57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943" y="863162"/>
            <a:ext cx="7884385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DFFCED00-109F-4BB7-BD2B-C375262EB9FB}"/>
              </a:ext>
            </a:extLst>
          </p:cNvPr>
          <p:cNvSpPr txBox="1">
            <a:spLocks/>
          </p:cNvSpPr>
          <p:nvPr/>
        </p:nvSpPr>
        <p:spPr>
          <a:xfrm>
            <a:off x="484630" y="1446820"/>
            <a:ext cx="7886698" cy="332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562056-937E-4FCA-B6FA-BB32A10DB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68573"/>
              </p:ext>
            </p:extLst>
          </p:nvPr>
        </p:nvGraphicFramePr>
        <p:xfrm>
          <a:off x="484630" y="1863022"/>
          <a:ext cx="7886698" cy="3453854"/>
        </p:xfrm>
        <a:graphic>
          <a:graphicData uri="http://schemas.openxmlformats.org/drawingml/2006/table">
            <a:tbl>
              <a:tblPr/>
              <a:tblGrid>
                <a:gridCol w="273464">
                  <a:extLst>
                    <a:ext uri="{9D8B030D-6E8A-4147-A177-3AD203B41FA5}">
                      <a16:colId xmlns:a16="http://schemas.microsoft.com/office/drawing/2014/main" val="3355493720"/>
                    </a:ext>
                  </a:extLst>
                </a:gridCol>
                <a:gridCol w="273464">
                  <a:extLst>
                    <a:ext uri="{9D8B030D-6E8A-4147-A177-3AD203B41FA5}">
                      <a16:colId xmlns:a16="http://schemas.microsoft.com/office/drawing/2014/main" val="284508911"/>
                    </a:ext>
                  </a:extLst>
                </a:gridCol>
                <a:gridCol w="3084673">
                  <a:extLst>
                    <a:ext uri="{9D8B030D-6E8A-4147-A177-3AD203B41FA5}">
                      <a16:colId xmlns:a16="http://schemas.microsoft.com/office/drawing/2014/main" val="1792664681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930460823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738569763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570129477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873023071"/>
                    </a:ext>
                  </a:extLst>
                </a:gridCol>
                <a:gridCol w="667252">
                  <a:extLst>
                    <a:ext uri="{9D8B030D-6E8A-4147-A177-3AD203B41FA5}">
                      <a16:colId xmlns:a16="http://schemas.microsoft.com/office/drawing/2014/main" val="2480576732"/>
                    </a:ext>
                  </a:extLst>
                </a:gridCol>
                <a:gridCol w="656313">
                  <a:extLst>
                    <a:ext uri="{9D8B030D-6E8A-4147-A177-3AD203B41FA5}">
                      <a16:colId xmlns:a16="http://schemas.microsoft.com/office/drawing/2014/main" val="3154069272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33831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430936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275.891.182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275.891.182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8.094.921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533740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227.137.547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227.137.547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7.860.985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248206"/>
                  </a:ext>
                </a:extLst>
              </a:tr>
              <a:tr h="1476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Asentamientos Precarios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19.364.389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19.364.389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89.021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573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Recuperación de Barrios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29.389.246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29.389.246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144.915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62898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Parque Metropolitano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39.218.704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39.218.704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2.049.803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669676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104.631.871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104.631.871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1.751.912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35921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79.207.353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79.207.353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2.710.345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025912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56.645.214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56.645.214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1.565.902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986538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IV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146.810.379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146.810.379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4.655.557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41642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229.189.204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229.189.204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19.022.378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39187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114.065.673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114.065.673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8.357.106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2186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223.949.839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223.949.839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7.171.653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208865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387.850.232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387.850.232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15.895.580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852535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IX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269.620.366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269.620.366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7.354.599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60821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182.000.445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182.000.445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11.046.518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544127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36.460.259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36.460.259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2.253.893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24668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60.310.680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60.310.680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1.469.371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730705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RM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619.805.564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619.805.564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17.633.414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836081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XIV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85.805.428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85.805.428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2.212.503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752252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71.524.813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71.524.813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342.184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57625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32.485.022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32.485.022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665.774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385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00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50" y="764704"/>
            <a:ext cx="7886701" cy="55486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39552" y="1368982"/>
            <a:ext cx="779660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73C569B-26F0-44F4-82EF-5E002F10C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258975"/>
              </p:ext>
            </p:extLst>
          </p:nvPr>
        </p:nvGraphicFramePr>
        <p:xfrm>
          <a:off x="539552" y="1711885"/>
          <a:ext cx="7886701" cy="383761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57116028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0741383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0025698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1226158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0428509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190712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113054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1483287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98814772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27837756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34714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81816"/>
                  </a:ext>
                </a:extLst>
              </a:tr>
              <a:tr h="1474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227.137.547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227.137.547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7.860.985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59903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57.882.412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57.882.412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3.964.914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05958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11.334.283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11.334.283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27362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65677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26086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37148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6554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8738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Nacional para la Superación de la Pobreza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595.080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85946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Instituto Forestal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50954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Construcción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10318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94.751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02142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Plan BIM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68972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79099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72058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17184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4.439.281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4.439.281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51135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4.439.281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4.439.281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82877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4.783.688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4.783.688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48050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173.804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78836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85.021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36723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53.470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94227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895.044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895.044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88245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3.576.349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3.576.349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4863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36.433.203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36.433.203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02798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300.737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89396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36.132.466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36.132.466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462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21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0448" y="791148"/>
            <a:ext cx="7890790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7888" y="1464847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6455CDE-AF62-491D-8B06-983CF7735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849338"/>
              </p:ext>
            </p:extLst>
          </p:nvPr>
        </p:nvGraphicFramePr>
        <p:xfrm>
          <a:off x="539552" y="1860370"/>
          <a:ext cx="7886701" cy="245639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4325174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5878591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0611468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0651945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7987296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7216161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7026568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1040513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61760712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19951906"/>
                    </a:ext>
                  </a:extLst>
                </a:gridCol>
              </a:tblGrid>
              <a:tr h="122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615393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64673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111.260.132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111.260.132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3.688.366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1995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110.813.019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110.813.019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3.688.366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28766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 Concesiones Transantiago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1.292.760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1.292.760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89346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MINVU-PNUD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1.064.776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1.064.776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08240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Universidades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66628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Centro de Innovación en Madera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89884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CTEC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48393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Complementario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19349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 la Originación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571.459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75578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10.064.158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10.064.158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23715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Cartera Hipotecaria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74.526.587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74.526.587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1.710.810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50297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23.038.739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23.038.739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1.977.208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63421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43284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Transferencias a  SERVIU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76867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76110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337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6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36712"/>
            <a:ext cx="783527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02: ASENTAMIENTOS PRECARIOS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C85163B-AE9C-48BF-9CD3-7EFB43699F06}"/>
              </a:ext>
            </a:extLst>
          </p:cNvPr>
          <p:cNvSpPr txBox="1">
            <a:spLocks/>
          </p:cNvSpPr>
          <p:nvPr/>
        </p:nvSpPr>
        <p:spPr>
          <a:xfrm>
            <a:off x="505215" y="1539672"/>
            <a:ext cx="7835274" cy="2592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5981465-8EA7-4F9A-B198-B0ABA4A8E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355971"/>
              </p:ext>
            </p:extLst>
          </p:nvPr>
        </p:nvGraphicFramePr>
        <p:xfrm>
          <a:off x="539552" y="1859059"/>
          <a:ext cx="7835274" cy="1569941"/>
        </p:xfrm>
        <a:graphic>
          <a:graphicData uri="http://schemas.openxmlformats.org/drawingml/2006/table">
            <a:tbl>
              <a:tblPr/>
              <a:tblGrid>
                <a:gridCol w="262577">
                  <a:extLst>
                    <a:ext uri="{9D8B030D-6E8A-4147-A177-3AD203B41FA5}">
                      <a16:colId xmlns:a16="http://schemas.microsoft.com/office/drawing/2014/main" val="2184854388"/>
                    </a:ext>
                  </a:extLst>
                </a:gridCol>
                <a:gridCol w="262577">
                  <a:extLst>
                    <a:ext uri="{9D8B030D-6E8A-4147-A177-3AD203B41FA5}">
                      <a16:colId xmlns:a16="http://schemas.microsoft.com/office/drawing/2014/main" val="2649854506"/>
                    </a:ext>
                  </a:extLst>
                </a:gridCol>
                <a:gridCol w="262577">
                  <a:extLst>
                    <a:ext uri="{9D8B030D-6E8A-4147-A177-3AD203B41FA5}">
                      <a16:colId xmlns:a16="http://schemas.microsoft.com/office/drawing/2014/main" val="3624895190"/>
                    </a:ext>
                  </a:extLst>
                </a:gridCol>
                <a:gridCol w="2961858">
                  <a:extLst>
                    <a:ext uri="{9D8B030D-6E8A-4147-A177-3AD203B41FA5}">
                      <a16:colId xmlns:a16="http://schemas.microsoft.com/office/drawing/2014/main" val="3609602285"/>
                    </a:ext>
                  </a:extLst>
                </a:gridCol>
                <a:gridCol w="703704">
                  <a:extLst>
                    <a:ext uri="{9D8B030D-6E8A-4147-A177-3AD203B41FA5}">
                      <a16:colId xmlns:a16="http://schemas.microsoft.com/office/drawing/2014/main" val="1160487496"/>
                    </a:ext>
                  </a:extLst>
                </a:gridCol>
                <a:gridCol w="703704">
                  <a:extLst>
                    <a:ext uri="{9D8B030D-6E8A-4147-A177-3AD203B41FA5}">
                      <a16:colId xmlns:a16="http://schemas.microsoft.com/office/drawing/2014/main" val="1330149479"/>
                    </a:ext>
                  </a:extLst>
                </a:gridCol>
                <a:gridCol w="703704">
                  <a:extLst>
                    <a:ext uri="{9D8B030D-6E8A-4147-A177-3AD203B41FA5}">
                      <a16:colId xmlns:a16="http://schemas.microsoft.com/office/drawing/2014/main" val="1650378344"/>
                    </a:ext>
                  </a:extLst>
                </a:gridCol>
                <a:gridCol w="703704">
                  <a:extLst>
                    <a:ext uri="{9D8B030D-6E8A-4147-A177-3AD203B41FA5}">
                      <a16:colId xmlns:a16="http://schemas.microsoft.com/office/drawing/2014/main" val="2517411133"/>
                    </a:ext>
                  </a:extLst>
                </a:gridCol>
                <a:gridCol w="640686">
                  <a:extLst>
                    <a:ext uri="{9D8B030D-6E8A-4147-A177-3AD203B41FA5}">
                      <a16:colId xmlns:a16="http://schemas.microsoft.com/office/drawing/2014/main" val="2980115659"/>
                    </a:ext>
                  </a:extLst>
                </a:gridCol>
                <a:gridCol w="630183">
                  <a:extLst>
                    <a:ext uri="{9D8B030D-6E8A-4147-A177-3AD203B41FA5}">
                      <a16:colId xmlns:a16="http://schemas.microsoft.com/office/drawing/2014/main" val="425204664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77105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80759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19.364.389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19.364.389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9884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826.866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51.649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5866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399.434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399.434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0135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1435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5972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3974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3146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Asentamientos Precarios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776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55352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9804</Words>
  <Application>Microsoft Office PowerPoint</Application>
  <PresentationFormat>Presentación en pantalla (4:3)</PresentationFormat>
  <Paragraphs>6160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Diseño personalizado</vt:lpstr>
      <vt:lpstr>EJECUCIÓN ACUMULADA DE GASTOS PRESUPUESTARIOS AL MES DE ENERO DE 2020 PARTIDA 18: MINISTERIO DEL VIVIENDA Y URBANISMO</vt:lpstr>
      <vt:lpstr>Presentación de PowerPoint</vt:lpstr>
      <vt:lpstr>Presentación de PowerPoint</vt:lpstr>
      <vt:lpstr>Presentación de PowerPoint</vt:lpstr>
      <vt:lpstr>EJECUCIÓN ACUMULADA DE GASTOS A ENERO DE 2020  PARTIDA 18 MINISTERIO DE VIVIENDA Y URBANISMO</vt:lpstr>
      <vt:lpstr>EJECUCIÓN ACUMULADA DE GASTOS A ENERO DE 2020  PARTIDA 18 RESUMEN POR CAPÍTULOS</vt:lpstr>
      <vt:lpstr>EJECUCIÓN ACUMULADA DE GASTOS A ENERO DE 2020  PARTIDA 18. CAPÍTULO 01. PROGRAMA 01: SUBSECRETARÍA DE VIVIENDA Y URBANISMO</vt:lpstr>
      <vt:lpstr>EJECUCIÓN ACUMULADA DE GASTOS A ENERO DE 2020  PARTIDA 18. CAPÍTULO 01. PROGRAMA 01: SUBSECRETARÍA DE VIVIENDA Y URBANISMO</vt:lpstr>
      <vt:lpstr>EJECUCIÓN ACUMULADA DE GASTOS A ENERO DE 2020  PARTIDA 18. CAPÍTULO 01. PROGRAMA 02: ASENTAMIENTOS PRECARIOS</vt:lpstr>
      <vt:lpstr>EJECUCIÓN ACUMULADA DE GASTOS A ENERO DE 2020  PARTIDA 18. CAPÍTULO 01. PROGRAMA 04: RECUPERACIÓN DE BARRIOS</vt:lpstr>
      <vt:lpstr>EJECUCIÓN ACUMULADA DE GASTOS A ENERO DE 2020  PARTIDA 18. CAPÍTULO 02. PROGRAMA 01: PARQUE METROPOLITANO</vt:lpstr>
      <vt:lpstr>EJECUCIÓN ACUMULADA DE GASTOS A ENERO DE 2020  PARTIDA 18. CAPÍTULO 21. PROGRAMA 01: SERVIU I REGIÓN</vt:lpstr>
      <vt:lpstr>EJECUCIÓN ACUMULADA DE GASTOS A ENERO DE 2020  PARTIDA 18. CAPÍTULO 22. PROGRAMA 01: SERVIU II REGIÓN</vt:lpstr>
      <vt:lpstr>EJECUCIÓN ACUMULADA DE GASTOS A ENERO DE 2020  PARTIDA 18. CAPÍTULO 23. PROGRAMA 01: SERVIU III REGIÓN</vt:lpstr>
      <vt:lpstr>EJECUCIÓN ACUMULADA DE GASTOS A ENERO DE 2020  PARTIDA 18. CAPÍTULO 24. PROGRAMA 01: SERVIU IV REGIÓN</vt:lpstr>
      <vt:lpstr>EJECUCIÓN ACUMULADA DE GASTOS A ENERO DE 2020  PARTIDA 18. CAPÍTULO 25. PROGRAMA 01: SERVIU V REGIÓN</vt:lpstr>
      <vt:lpstr>EJECUCIÓN ACUMULADA DE GASTOS A ENERO DE 2020  PARTIDA 18. CAPÍTULO 26. PROGRAMA 01: SERVIU VI REGIÓN</vt:lpstr>
      <vt:lpstr>EJECUCIÓN ACUMULADA DE GASTOS A ENERO DE 2020  PARTIDA 18. CAPÍTULO 27. PROGRAMA 01: SERVIU VII REGIÓN</vt:lpstr>
      <vt:lpstr>EJECUCIÓN ACUMULADA DE GASTOS A ENERO DE 2020  PARTIDA 18. CAPÍTULO 28. PROGRAMA 01: SERVIU VIII REGIÓN</vt:lpstr>
      <vt:lpstr>EJECUCIÓN ACUMULADA DE GASTOS A ENERO DE 2020  PARTIDA 18. CAPÍTULO 29. PROGRAMA 01: SERVIU IX REGIÓN</vt:lpstr>
      <vt:lpstr>EJECUCIÓN ACUMULADA DE GASTOS A ENERO DE 2020  PARTIDA 18. CAPÍTULO 30. PROGRAMA 01: SERVIU X REGIÓN</vt:lpstr>
      <vt:lpstr>EJECUCIÓN ACUMULADA DE GASTOS A ENERO DE 2020  PARTIDA 18. CAPÍTULO 31. PROGRAMA 01: SERVIU XI REGIÓN</vt:lpstr>
      <vt:lpstr>EJECUCIÓN ACUMULADA DE GASTOS A ENERO DE 2020  PARTIDA 18. CAPÍTULO 32. PROGRAMA 01: SERVIU XII REGIÓN</vt:lpstr>
      <vt:lpstr>EJECUCIÓN ACUMULADA DE GASTOS A ENERO DE 2020  PARTIDA 18. CAPÍTULO 33. PROGRAMA 01: SERVIU REGIÓN METROPOLITANA</vt:lpstr>
      <vt:lpstr>EJECUCIÓN ACUMULADA DE GASTOS A ENERO DE 2020  PARTIDA 18. CAPÍTULO 34. PROGRAMA 01: SERVIU XIV REGIÓN</vt:lpstr>
      <vt:lpstr>EJECUCIÓN ACUMULADA DE GASTOS A ENERO DE 2020  PARTIDA 18. CAPÍTULO 35. PROGRAMA 01: SERVIU XV REGIÓN</vt:lpstr>
      <vt:lpstr>EJECUCIÓN ACUMULADA DE GASTOS A ENERO DE 2020  PARTIDA 18. CAPÍTULO 36. PROGRAMA 01: SERVIU XVI REGIÓN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Soto</dc:creator>
  <cp:lastModifiedBy>Presupuesto</cp:lastModifiedBy>
  <cp:revision>29</cp:revision>
  <dcterms:created xsi:type="dcterms:W3CDTF">2019-12-13T17:53:17Z</dcterms:created>
  <dcterms:modified xsi:type="dcterms:W3CDTF">2020-07-06T16:30:16Z</dcterms:modified>
</cp:coreProperties>
</file>