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27" r:id="rId10"/>
    <p:sldId id="316" r:id="rId11"/>
    <p:sldId id="317" r:id="rId12"/>
    <p:sldId id="299" r:id="rId13"/>
    <p:sldId id="318" r:id="rId14"/>
    <p:sldId id="320" r:id="rId15"/>
    <p:sldId id="321" r:id="rId16"/>
    <p:sldId id="322" r:id="rId17"/>
    <p:sldId id="323" r:id="rId18"/>
    <p:sldId id="326" r:id="rId19"/>
    <p:sldId id="324" r:id="rId20"/>
    <p:sldId id="325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Distribución presupuesto inicial por Subtítulo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CB3-4075-9DDF-9C351757F8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CB3-4075-9DDF-9C351757F8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CB3-4075-9DDF-9C351757F8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CB3-4075-9DDF-9C351757F8E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CB3-4075-9DDF-9C351757F8E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CB3-4075-9DDF-9C351757F8E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CB3-4075-9DDF-9C351757F8E8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10'!$C$51:$C$55</c:f>
              <c:strCache>
                <c:ptCount val="5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OTROS</c:v>
                </c:pt>
              </c:strCache>
            </c:strRef>
          </c:cat>
          <c:val>
            <c:numRef>
              <c:f>'Partida 10'!$D$51:$D$55</c:f>
              <c:numCache>
                <c:formatCode>0.00%</c:formatCode>
                <c:ptCount val="5"/>
                <c:pt idx="0">
                  <c:v>0.44543684112919207</c:v>
                </c:pt>
                <c:pt idx="1">
                  <c:v>0.2251873858754887</c:v>
                </c:pt>
                <c:pt idx="2">
                  <c:v>0.26633313502697742</c:v>
                </c:pt>
                <c:pt idx="3">
                  <c:v>6.5849532838500977E-8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CB3-4075-9DDF-9C351757F8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61272088916359"/>
          <c:y val="0.12558164490356852"/>
          <c:w val="0.30794201870902876"/>
          <c:h val="0.8162806918731954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'[10.xlsx]Partida 10'!$C$20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10'!$D$20:$O$20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0.13443663983298967</c:v>
                </c:pt>
                <c:pt idx="2">
                  <c:v>0.24879982488248814</c:v>
                </c:pt>
                <c:pt idx="3">
                  <c:v>0.31683159191192278</c:v>
                </c:pt>
                <c:pt idx="4">
                  <c:v>0.38643284099468239</c:v>
                </c:pt>
                <c:pt idx="5">
                  <c:v>0.47983652019241463</c:v>
                </c:pt>
                <c:pt idx="6">
                  <c:v>0.53362631110410697</c:v>
                </c:pt>
                <c:pt idx="7">
                  <c:v>0.60080955233250899</c:v>
                </c:pt>
                <c:pt idx="8">
                  <c:v>0.71428514828830136</c:v>
                </c:pt>
                <c:pt idx="9">
                  <c:v>0.78283494568931544</c:v>
                </c:pt>
                <c:pt idx="10">
                  <c:v>0.86798340983148736</c:v>
                </c:pt>
                <c:pt idx="11">
                  <c:v>0.96821761017789432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AE1-4E9B-ABDA-66E40D90219E}"/>
            </c:ext>
          </c:extLst>
        </c:ser>
        <c:ser>
          <c:idx val="1"/>
          <c:order val="1"/>
          <c:tx>
            <c:strRef>
              <c:f>'[10.xlsx]Partida 10'!$C$21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10'!$D$21:$O$21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0.1211241601845587</c:v>
                </c:pt>
                <c:pt idx="2">
                  <c:v>0.25515654257161141</c:v>
                </c:pt>
                <c:pt idx="3">
                  <c:v>0.32968857928498962</c:v>
                </c:pt>
                <c:pt idx="4">
                  <c:v>0.39859621202472428</c:v>
                </c:pt>
                <c:pt idx="5">
                  <c:v>0.48779985410603416</c:v>
                </c:pt>
                <c:pt idx="6">
                  <c:v>0.55064579091960575</c:v>
                </c:pt>
                <c:pt idx="7">
                  <c:v>0.60611847192813939</c:v>
                </c:pt>
                <c:pt idx="8">
                  <c:v>0.73107927817886897</c:v>
                </c:pt>
                <c:pt idx="9">
                  <c:v>0.79066246508614124</c:v>
                </c:pt>
                <c:pt idx="10">
                  <c:v>0.88204153311959332</c:v>
                </c:pt>
                <c:pt idx="11">
                  <c:v>0.97559348881002239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AE1-4E9B-ABDA-66E40D90219E}"/>
            </c:ext>
          </c:extLst>
        </c:ser>
        <c:ser>
          <c:idx val="2"/>
          <c:order val="2"/>
          <c:tx>
            <c:strRef>
              <c:f>'[10.xlsx]Partida 10'!$C$22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4028361189740633E-2"/>
                  <c:y val="-2.8860429649230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215335951511659E-2"/>
                  <c:y val="-3.8480572865641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5682711960518362E-2"/>
                  <c:y val="-2.40503580410258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661239260788042E-2"/>
                      <c:h val="5.6261930492571534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9.2804621426565356E-3"/>
                  <c:y val="-1.12235004191453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174999799045114E-2"/>
                      <c:h val="6.0879599236448478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10'!$D$22:$G$22</c:f>
              <c:numCache>
                <c:formatCode>0.0%</c:formatCode>
                <c:ptCount val="4"/>
                <c:pt idx="0">
                  <c:v>8.9054380617706874E-2</c:v>
                </c:pt>
                <c:pt idx="1">
                  <c:v>0.15848680619668898</c:v>
                </c:pt>
                <c:pt idx="2">
                  <c:v>0.29232752461059558</c:v>
                </c:pt>
                <c:pt idx="3">
                  <c:v>0.36458561155456554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AE1-4E9B-ABDA-66E40D902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6232304"/>
        <c:axId val="506249944"/>
      </c:lineChart>
      <c:catAx>
        <c:axId val="50623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6249944"/>
        <c:crosses val="autoZero"/>
        <c:auto val="1"/>
        <c:lblAlgn val="ctr"/>
        <c:lblOffset val="100"/>
        <c:noMultiLvlLbl val="0"/>
      </c:catAx>
      <c:valAx>
        <c:axId val="506249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623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/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'[10.xlsx]Partida 10'!$C$26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10'!$D$26:$O$26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6.4049646121534118E-2</c:v>
                </c:pt>
                <c:pt idx="2">
                  <c:v>0.11449849742521252</c:v>
                </c:pt>
                <c:pt idx="3">
                  <c:v>6.9782933244077167E-2</c:v>
                </c:pt>
                <c:pt idx="4">
                  <c:v>7.0631452869408654E-2</c:v>
                </c:pt>
                <c:pt idx="5">
                  <c:v>9.3488570816093464E-2</c:v>
                </c:pt>
                <c:pt idx="6">
                  <c:v>6.8944801745673884E-2</c:v>
                </c:pt>
                <c:pt idx="7">
                  <c:v>6.7194578917193423E-2</c:v>
                </c:pt>
                <c:pt idx="8">
                  <c:v>0.11524311618630605</c:v>
                </c:pt>
                <c:pt idx="9">
                  <c:v>6.8549797401014079E-2</c:v>
                </c:pt>
                <c:pt idx="10">
                  <c:v>8.5148464142171934E-2</c:v>
                </c:pt>
                <c:pt idx="11">
                  <c:v>0.11945948173145782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4B-42DF-8F6E-29D2B0D9FCAC}"/>
            </c:ext>
          </c:extLst>
        </c:ser>
        <c:ser>
          <c:idx val="1"/>
          <c:order val="1"/>
          <c:tx>
            <c:strRef>
              <c:f>'[10.xlsx]Partida 10'!$C$27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10'!$D$27:$O$27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6.3379046110501547E-2</c:v>
                </c:pt>
                <c:pt idx="2">
                  <c:v>0.13403238238705273</c:v>
                </c:pt>
                <c:pt idx="3">
                  <c:v>7.5577510498012701E-2</c:v>
                </c:pt>
                <c:pt idx="4">
                  <c:v>6.979965023924331E-2</c:v>
                </c:pt>
                <c:pt idx="5">
                  <c:v>8.9610134181144607E-2</c:v>
                </c:pt>
                <c:pt idx="6">
                  <c:v>6.3427476452402889E-2</c:v>
                </c:pt>
                <c:pt idx="7">
                  <c:v>6.7902209721866669E-2</c:v>
                </c:pt>
                <c:pt idx="8">
                  <c:v>0.12843252263285534</c:v>
                </c:pt>
                <c:pt idx="9">
                  <c:v>6.7638136006439267E-2</c:v>
                </c:pt>
                <c:pt idx="10">
                  <c:v>9.14931047004158E-2</c:v>
                </c:pt>
                <c:pt idx="11">
                  <c:v>0.11648918294827892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4B-42DF-8F6E-29D2B0D9FCAC}"/>
            </c:ext>
          </c:extLst>
        </c:ser>
        <c:ser>
          <c:idx val="2"/>
          <c:order val="2"/>
          <c:tx>
            <c:strRef>
              <c:f>'[10.xlsx]Partida 10'!$C$28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10'!$D$28:$G$28</c:f>
              <c:numCache>
                <c:formatCode>0.0%</c:formatCode>
                <c:ptCount val="4"/>
                <c:pt idx="0">
                  <c:v>8.9054380617706874E-2</c:v>
                </c:pt>
                <c:pt idx="1">
                  <c:v>6.9497615756831901E-2</c:v>
                </c:pt>
                <c:pt idx="2">
                  <c:v>0.13420843351330919</c:v>
                </c:pt>
                <c:pt idx="3">
                  <c:v>7.2258086943969971E-2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4B-42DF-8F6E-29D2B0D9F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6217016"/>
        <c:axId val="506219368"/>
      </c:barChart>
      <c:catAx>
        <c:axId val="506217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6219368"/>
        <c:crosses val="autoZero"/>
        <c:auto val="1"/>
        <c:lblAlgn val="ctr"/>
        <c:lblOffset val="100"/>
        <c:noMultiLvlLbl val="0"/>
      </c:catAx>
      <c:valAx>
        <c:axId val="506219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6217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14-06-2021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7652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3040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ABRIL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mayo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670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39" y="691405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286818"/>
              </p:ext>
            </p:extLst>
          </p:nvPr>
        </p:nvGraphicFramePr>
        <p:xfrm>
          <a:off x="474235" y="1727599"/>
          <a:ext cx="8212567" cy="4221682"/>
        </p:xfrm>
        <a:graphic>
          <a:graphicData uri="http://schemas.openxmlformats.org/drawingml/2006/table">
            <a:tbl>
              <a:tblPr/>
              <a:tblGrid>
                <a:gridCol w="802687"/>
                <a:gridCol w="296516"/>
                <a:gridCol w="296516"/>
                <a:gridCol w="2144490"/>
                <a:gridCol w="802687"/>
                <a:gridCol w="802687"/>
                <a:gridCol w="802687"/>
                <a:gridCol w="802687"/>
                <a:gridCol w="730805"/>
                <a:gridCol w="730805"/>
              </a:tblGrid>
              <a:tr h="1749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59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160.755.198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80.073.971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55.293.704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55.293.694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21.189.607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95.924.634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95.924.634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22.322.795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7.939.475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18.219.192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180000000,0%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721.534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721.534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164.492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140.995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280.993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280.993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17.896.892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178968920,0%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178968920,0%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17.896.892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178968920,0%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178968920,0%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5547"/>
              </p:ext>
            </p:extLst>
          </p:nvPr>
        </p:nvGraphicFramePr>
        <p:xfrm>
          <a:off x="518866" y="1988845"/>
          <a:ext cx="8167932" cy="3629175"/>
        </p:xfrm>
        <a:graphic>
          <a:graphicData uri="http://schemas.openxmlformats.org/drawingml/2006/table">
            <a:tbl>
              <a:tblPr/>
              <a:tblGrid>
                <a:gridCol w="798324"/>
                <a:gridCol w="294904"/>
                <a:gridCol w="294904"/>
                <a:gridCol w="2132838"/>
                <a:gridCol w="798324"/>
                <a:gridCol w="798324"/>
                <a:gridCol w="798324"/>
                <a:gridCol w="798324"/>
                <a:gridCol w="726833"/>
                <a:gridCol w="726833"/>
              </a:tblGrid>
              <a:tr h="2260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923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43.718.607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15.199.847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31.965.698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31.965.698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10.488.417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11.707.216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11.687.334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2.810.538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6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18949010,0%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18949010,0%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18949010,0%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18949010,0%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758" y="80699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305975"/>
              </p:ext>
            </p:extLst>
          </p:nvPr>
        </p:nvGraphicFramePr>
        <p:xfrm>
          <a:off x="524757" y="1809067"/>
          <a:ext cx="8155930" cy="4136309"/>
        </p:xfrm>
        <a:graphic>
          <a:graphicData uri="http://schemas.openxmlformats.org/drawingml/2006/table">
            <a:tbl>
              <a:tblPr/>
              <a:tblGrid>
                <a:gridCol w="797151"/>
                <a:gridCol w="294471"/>
                <a:gridCol w="294471"/>
                <a:gridCol w="2129703"/>
                <a:gridCol w="797151"/>
                <a:gridCol w="797151"/>
                <a:gridCol w="797151"/>
                <a:gridCol w="797151"/>
                <a:gridCol w="725765"/>
                <a:gridCol w="725765"/>
              </a:tblGrid>
              <a:tr h="1966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21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8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438.192.835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2.478.561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165.604.615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352.130.088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346.515.966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-5.614.122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116.442.563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80.945.476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80.945.476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20.785.159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8.501.683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8.092.683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8.240.701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8.092.683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8.092.683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8.092.683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9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1.704.632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1.704.632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620.425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574.189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574.189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223.646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9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19.812.785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198127850,0%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198127850,0%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9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19.812.785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198127850,0%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198127850,0%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61302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6284" y="715305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422444"/>
              </p:ext>
            </p:extLst>
          </p:nvPr>
        </p:nvGraphicFramePr>
        <p:xfrm>
          <a:off x="572218" y="1868634"/>
          <a:ext cx="8152004" cy="4185225"/>
        </p:xfrm>
        <a:graphic>
          <a:graphicData uri="http://schemas.openxmlformats.org/drawingml/2006/table">
            <a:tbl>
              <a:tblPr/>
              <a:tblGrid>
                <a:gridCol w="747430"/>
                <a:gridCol w="276102"/>
                <a:gridCol w="276102"/>
                <a:gridCol w="2501658"/>
                <a:gridCol w="747430"/>
                <a:gridCol w="747430"/>
                <a:gridCol w="747430"/>
                <a:gridCol w="747430"/>
                <a:gridCol w="680496"/>
                <a:gridCol w="680496"/>
              </a:tblGrid>
              <a:tr h="1703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15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80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13.709.218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25.712.124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25.712.124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8.323.211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10.058.893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10.058.893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2.410.666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678.498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678.498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Reinserción Social para Personas Privadas de Libertad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Semiabiertos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2.473.306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para Penados en el Sistema Abierto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Postpenitenciario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Convenio con Ministerio del Interior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598.237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41.754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Laboral en Convenio con Ministerio del Interior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388.153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388.153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Secciones Juveniles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Cerrados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1.575.008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Creciendo Juntos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609.281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609.281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Intervención para Libertad Condicional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2.296.843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22968430,0%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22968430,0%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2.296.843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22968430,0%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22968430,0%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2819" y="513058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56401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048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68829"/>
              </p:ext>
            </p:extLst>
          </p:nvPr>
        </p:nvGraphicFramePr>
        <p:xfrm>
          <a:off x="518862" y="1974471"/>
          <a:ext cx="8167938" cy="2594702"/>
        </p:xfrm>
        <a:graphic>
          <a:graphicData uri="http://schemas.openxmlformats.org/drawingml/2006/table">
            <a:tbl>
              <a:tblPr/>
              <a:tblGrid>
                <a:gridCol w="798325"/>
                <a:gridCol w="294904"/>
                <a:gridCol w="294904"/>
                <a:gridCol w="2132837"/>
                <a:gridCol w="798325"/>
                <a:gridCol w="798325"/>
                <a:gridCol w="798325"/>
                <a:gridCol w="798325"/>
                <a:gridCol w="726834"/>
                <a:gridCol w="726834"/>
              </a:tblGrid>
              <a:tr h="2139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53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7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1.026.933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1.742.878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2.190.248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701.430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260.987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260.987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Derechos Humanos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260.987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7045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964" y="730539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356461"/>
              </p:ext>
            </p:extLst>
          </p:nvPr>
        </p:nvGraphicFramePr>
        <p:xfrm>
          <a:off x="518866" y="1988844"/>
          <a:ext cx="8167932" cy="3672403"/>
        </p:xfrm>
        <a:graphic>
          <a:graphicData uri="http://schemas.openxmlformats.org/drawingml/2006/table">
            <a:tbl>
              <a:tblPr/>
              <a:tblGrid>
                <a:gridCol w="798324"/>
                <a:gridCol w="294904"/>
                <a:gridCol w="294904"/>
                <a:gridCol w="2132838"/>
                <a:gridCol w="798324"/>
                <a:gridCol w="798324"/>
                <a:gridCol w="798324"/>
                <a:gridCol w="798324"/>
                <a:gridCol w="726833"/>
                <a:gridCol w="726833"/>
              </a:tblGrid>
              <a:tr h="2034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29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6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85.881.153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9.199.804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9.199.794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3.063.378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2.235.393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2.235.393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406.725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70.469.238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70.469.238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6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Protección a Menores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239.183.103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239.183.103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65.759.764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6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Justicia Juvenil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18.367.205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18.367.205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4.709.474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2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11.941.812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119418120,0%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119418120,0%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11.941.812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119418120,0%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119418120,0%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9703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76216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698117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642970"/>
              </p:ext>
            </p:extLst>
          </p:nvPr>
        </p:nvGraphicFramePr>
        <p:xfrm>
          <a:off x="548121" y="2348882"/>
          <a:ext cx="8093814" cy="2808307"/>
        </p:xfrm>
        <a:graphic>
          <a:graphicData uri="http://schemas.openxmlformats.org/drawingml/2006/table">
            <a:tbl>
              <a:tblPr/>
              <a:tblGrid>
                <a:gridCol w="760036"/>
                <a:gridCol w="280759"/>
                <a:gridCol w="280759"/>
                <a:gridCol w="2348170"/>
                <a:gridCol w="760036"/>
                <a:gridCol w="760036"/>
                <a:gridCol w="760036"/>
                <a:gridCol w="760036"/>
                <a:gridCol w="691973"/>
                <a:gridCol w="691973"/>
              </a:tblGrid>
              <a:tr h="2139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527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7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114.503.791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283.715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41.818.205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90.524.732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90.524.722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31.467.099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23.457.347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23.638.575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181.228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5.637.929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340.474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102.933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340.474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102.933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4.610.244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46102440,0%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46102440,0%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4.610.244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46102440,0%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46102440%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9703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76216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698117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03: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APOYO A LOS CENTROS DE ADMINISTRACIÓN DIRECTA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698283"/>
              </p:ext>
            </p:extLst>
          </p:nvPr>
        </p:nvGraphicFramePr>
        <p:xfrm>
          <a:off x="558672" y="2274926"/>
          <a:ext cx="7967229" cy="1802145"/>
        </p:xfrm>
        <a:graphic>
          <a:graphicData uri="http://schemas.openxmlformats.org/drawingml/2006/table">
            <a:tbl>
              <a:tblPr/>
              <a:tblGrid>
                <a:gridCol w="748149"/>
                <a:gridCol w="276368"/>
                <a:gridCol w="276368"/>
                <a:gridCol w="2311446"/>
                <a:gridCol w="748149"/>
                <a:gridCol w="748149"/>
                <a:gridCol w="748149"/>
                <a:gridCol w="748149"/>
                <a:gridCol w="681151"/>
                <a:gridCol w="681151"/>
              </a:tblGrid>
              <a:tr h="3746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48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98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4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742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1252" y="518784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5248" y="17798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1" y="764704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179444"/>
              </p:ext>
            </p:extLst>
          </p:nvPr>
        </p:nvGraphicFramePr>
        <p:xfrm>
          <a:off x="548952" y="2315064"/>
          <a:ext cx="8064896" cy="2050039"/>
        </p:xfrm>
        <a:graphic>
          <a:graphicData uri="http://schemas.openxmlformats.org/drawingml/2006/table">
            <a:tbl>
              <a:tblPr/>
              <a:tblGrid>
                <a:gridCol w="769001"/>
                <a:gridCol w="182637"/>
                <a:gridCol w="269149"/>
                <a:gridCol w="2230103"/>
                <a:gridCol w="769001"/>
                <a:gridCol w="769001"/>
                <a:gridCol w="769001"/>
                <a:gridCol w="769001"/>
                <a:gridCol w="769001"/>
                <a:gridCol w="769001"/>
              </a:tblGrid>
              <a:tr h="2756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441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2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4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2221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3128" y="13557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1" y="764704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522416"/>
              </p:ext>
            </p:extLst>
          </p:nvPr>
        </p:nvGraphicFramePr>
        <p:xfrm>
          <a:off x="476001" y="1710629"/>
          <a:ext cx="8210798" cy="4632141"/>
        </p:xfrm>
        <a:graphic>
          <a:graphicData uri="http://schemas.openxmlformats.org/drawingml/2006/table">
            <a:tbl>
              <a:tblPr/>
              <a:tblGrid>
                <a:gridCol w="802514"/>
                <a:gridCol w="296451"/>
                <a:gridCol w="296451"/>
                <a:gridCol w="2144030"/>
                <a:gridCol w="802514"/>
                <a:gridCol w="802514"/>
                <a:gridCol w="802514"/>
                <a:gridCol w="802514"/>
                <a:gridCol w="730648"/>
                <a:gridCol w="730648"/>
              </a:tblGrid>
              <a:tr h="1651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56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5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62.412.023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147.536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19.764.241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31.131.943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31.131.943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10.324.358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5.019.642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5.019.642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1.458.103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25.884.172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25.854.980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7.801.339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25.171.975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25.142.783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7.801.339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20, letra h) Ley N° 19.718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1.685.248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1.656.056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291.266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352.174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Defensa Penal Pública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23.134.553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23.134.553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7.510.073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91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00000000-0008-0000-0000-00004406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125110"/>
              </p:ext>
            </p:extLst>
          </p:nvPr>
        </p:nvGraphicFramePr>
        <p:xfrm>
          <a:off x="386223" y="1790699"/>
          <a:ext cx="8220199" cy="4225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3B0C7A96-AF53-4A50-B402-90EB3BF40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5014017"/>
              </p:ext>
            </p:extLst>
          </p:nvPr>
        </p:nvGraphicFramePr>
        <p:xfrm>
          <a:off x="417237" y="1628800"/>
          <a:ext cx="821079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204427A1-2A71-4F05-B125-36B244FFF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5425191"/>
              </p:ext>
            </p:extLst>
          </p:nvPr>
        </p:nvGraphicFramePr>
        <p:xfrm>
          <a:off x="466600" y="2057400"/>
          <a:ext cx="8210798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59" y="764774"/>
            <a:ext cx="773233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4244" y="1810315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499615"/>
              </p:ext>
            </p:extLst>
          </p:nvPr>
        </p:nvGraphicFramePr>
        <p:xfrm>
          <a:off x="594473" y="2148798"/>
          <a:ext cx="7766510" cy="3152413"/>
        </p:xfrm>
        <a:graphic>
          <a:graphicData uri="http://schemas.openxmlformats.org/drawingml/2006/table">
            <a:tbl>
              <a:tblPr/>
              <a:tblGrid>
                <a:gridCol w="818170"/>
                <a:gridCol w="2185856"/>
                <a:gridCol w="818170"/>
                <a:gridCol w="818170"/>
                <a:gridCol w="818170"/>
                <a:gridCol w="818170"/>
                <a:gridCol w="744902"/>
                <a:gridCol w="744902"/>
              </a:tblGrid>
              <a:tr h="24018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3556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5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1.366.752.293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1.370.934.316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4.182.023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499.822.926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608.801.824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604.162.721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-4.639.103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205.704.734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307.775.376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307.932.218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93.200.117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8.709.949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8.300.949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8.423.419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364.011.423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363.534.862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101.885.418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7.940.302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7.940.312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18.219.192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2.547.057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2.678.939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442.837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75.267.221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75.975.225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13.399.008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58.548.201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65053556,7%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65053556,7%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8358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596188"/>
              </p:ext>
            </p:extLst>
          </p:nvPr>
        </p:nvGraphicFramePr>
        <p:xfrm>
          <a:off x="585599" y="1792194"/>
          <a:ext cx="8018848" cy="3797047"/>
        </p:xfrm>
        <a:graphic>
          <a:graphicData uri="http://schemas.openxmlformats.org/drawingml/2006/table">
            <a:tbl>
              <a:tblPr/>
              <a:tblGrid>
                <a:gridCol w="324650"/>
                <a:gridCol w="324650"/>
                <a:gridCol w="2912109"/>
                <a:gridCol w="886294"/>
                <a:gridCol w="714229"/>
                <a:gridCol w="714229"/>
                <a:gridCol w="714229"/>
                <a:gridCol w="714229"/>
                <a:gridCol w="714229"/>
              </a:tblGrid>
              <a:tr h="6328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234.916.446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234.834.973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76.723.743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159.531.368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159.449.895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39.883.240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75.385.078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36.840.503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CIVIL E IDENTIFICACIÓN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160.755.198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80.073.971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43.718.607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15.199.847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478.708.657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481.187.218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2.478.561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179.313.833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438.192.835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2.478.561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165.604.615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Rehabilitación y Reinserción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42.994.383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13.709.218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3.901.190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1.026.933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383.205.591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383.489.306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127.699.358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268.985.515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85.881.153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Administración Directa y Proyectos 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114.503.791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41.818.205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los Centros de Administración Directa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527.679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62.412.023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19.764.241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100950  Programa: Defensoría Penal Pública FET - Covid - 19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820.004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014" y="6395310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0014" y="1484784"/>
            <a:ext cx="78602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               1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0017" y="60463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16815"/>
              </p:ext>
            </p:extLst>
          </p:nvPr>
        </p:nvGraphicFramePr>
        <p:xfrm>
          <a:off x="449080" y="1805764"/>
          <a:ext cx="8210799" cy="4511629"/>
        </p:xfrm>
        <a:graphic>
          <a:graphicData uri="http://schemas.openxmlformats.org/drawingml/2006/table">
            <a:tbl>
              <a:tblPr/>
              <a:tblGrid>
                <a:gridCol w="753852"/>
                <a:gridCol w="278476"/>
                <a:gridCol w="278476"/>
                <a:gridCol w="2523154"/>
                <a:gridCol w="753852"/>
                <a:gridCol w="753852"/>
                <a:gridCol w="753852"/>
                <a:gridCol w="753852"/>
                <a:gridCol w="686342"/>
                <a:gridCol w="675091"/>
              </a:tblGrid>
              <a:tr h="1870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27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8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159.531.368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159.449.895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-81.473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39.883.240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11.100.853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11.100.853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3.704.671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2.516.808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2.512.304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463.183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71.911.899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71.911.900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22.675.356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10.449.708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10.449.708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3.348.949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Sistema Nacional de Mediación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10.332.438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10.332.438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3.348.949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Sistema Nacional de Mediación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61.432.180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61.432.181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19.326.407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Acompañamiento Reforma Penal Adolescente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274.125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49.450.660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49.450.660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15.495.905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de Representación Jurídica Adulto Mayor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1.106.945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1.106.945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Mi Abogado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10.600.450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10.600.451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3.414.284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014" y="5323486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0014" y="1412776"/>
            <a:ext cx="786024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0017" y="60463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054966"/>
              </p:ext>
            </p:extLst>
          </p:nvPr>
        </p:nvGraphicFramePr>
        <p:xfrm>
          <a:off x="450014" y="1920944"/>
          <a:ext cx="8210799" cy="3024336"/>
        </p:xfrm>
        <a:graphic>
          <a:graphicData uri="http://schemas.openxmlformats.org/drawingml/2006/table">
            <a:tbl>
              <a:tblPr/>
              <a:tblGrid>
                <a:gridCol w="753852"/>
                <a:gridCol w="278476"/>
                <a:gridCol w="278476"/>
                <a:gridCol w="2523154"/>
                <a:gridCol w="753852"/>
                <a:gridCol w="753852"/>
                <a:gridCol w="753852"/>
                <a:gridCol w="753852"/>
                <a:gridCol w="686342"/>
                <a:gridCol w="675091"/>
              </a:tblGrid>
              <a:tr h="2494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88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73.925.110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73.710.623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-214.487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12.947.410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73.925.110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73.710.623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-214.487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12.947.410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07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980" y="45761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6980" y="183129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6980" y="737649"/>
            <a:ext cx="8125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360181"/>
              </p:ext>
            </p:extLst>
          </p:nvPr>
        </p:nvGraphicFramePr>
        <p:xfrm>
          <a:off x="546983" y="2290024"/>
          <a:ext cx="7922246" cy="1827353"/>
        </p:xfrm>
        <a:graphic>
          <a:graphicData uri="http://schemas.openxmlformats.org/drawingml/2006/table">
            <a:tbl>
              <a:tblPr/>
              <a:tblGrid>
                <a:gridCol w="726364"/>
                <a:gridCol w="268321"/>
                <a:gridCol w="268321"/>
                <a:gridCol w="2431152"/>
                <a:gridCol w="726364"/>
                <a:gridCol w="726364"/>
                <a:gridCol w="726364"/>
                <a:gridCol w="726364"/>
                <a:gridCol w="661316"/>
                <a:gridCol w="661316"/>
              </a:tblGrid>
              <a:tr h="2983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136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36.840.503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36.840.503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4121</TotalTime>
  <Words>3205</Words>
  <Application>Microsoft Office PowerPoint</Application>
  <PresentationFormat>Presentación en pantalla (4:3)</PresentationFormat>
  <Paragraphs>1842</Paragraphs>
  <Slides>19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ABRIL DE 2021 PARTIDA 10: MINISTERIO DE JUSTICIA</vt:lpstr>
      <vt:lpstr>EJECUCIÓN ACUMULADA DE GASTOS A ABRIL DE 2021  PARTIDA 10 MINISTERIO DE JUSTICIA</vt:lpstr>
      <vt:lpstr>EJECUCIÓN ACUMULADA DE GASTOS A ABRIL DE 2021  PARTIDA 10 MINISTERIO DE JUSTICIA</vt:lpstr>
      <vt:lpstr>EJECUCIÓN ACUMULADA DE GASTOS A ABRIL DE 2021  PARTIDA 10 MINISTERIO DE JUSTICIA</vt:lpstr>
      <vt:lpstr>EJECUCIÓN ACUMULADA DE GASTOS A ABRIL DE 2021  PARTIDA 10 MINISTERIO DE JUSTICIA</vt:lpstr>
      <vt:lpstr>EJECUCIÓN ACUMULADA DE GASTOS A ABRIL DE 2021  PARTIDA 10 MINISTERIO DE JUSTICIA RESUMEN POR CAPÍTULOS</vt:lpstr>
      <vt:lpstr>EJECUCIÓN ACUMULADA DE GASTOS A ABRIL DE 2021  PARTIDA 10. CAPÍTULO 01. PROGRAMA 01: SECRETARÍA Y ADMINISTRACIÓN GENERAL</vt:lpstr>
      <vt:lpstr>EJECUCIÓN ACUMULADA DE GASTOS A ABRIL DE 2021  PARTIDA 10. CAPÍTULO 01. PROGRAMA 01: SECRETARÍA Y ADMINISTRACIÓN GENERAL</vt:lpstr>
      <vt:lpstr>EJECUCIÓN ACUMULADA DE GASTOS A ABRIL DE 2021  PARTIDA 10. CAPÍTULO 01. PROGRAMA 02:  PROGRAMA DE CONCESIONES DEL MINISTERIO DE JUSTICIA</vt:lpstr>
      <vt:lpstr>EJECUCIÓN ACUMULADA DE GASTOS A ABRIL DE 2021  PARTIDA 10. CAPÍTULO 02. PROGRAMA 01: SERVICIO REGISTRO CIVIL E IDENTIFICACIÓN</vt:lpstr>
      <vt:lpstr>EJECUCIÓN ACUMULADA DE GASTOS A ABRIL DE 2021  PARTIDA 10. CAPÍTULO 03. PROGRAMA 01:  SERVICIO MÉDICO LEGAL</vt:lpstr>
      <vt:lpstr>EJECUCIÓN ACUMULADA DE GASTOS A ABRIL DE 2021  PARTIDA 10. CAPÍTULO 04. PROGRAMA 01:  GENDARMERÍA DE CHILE</vt:lpstr>
      <vt:lpstr>EJECUCIÓN ACUMULADA DE GASTOS A ABRIL DE 2021  PARTIDA 10. CAPÍTULO 04. PROGRAMA 02:  PROGRAMA DE REHABILITACIÓN Y REINSERCIÓN SOCIAL</vt:lpstr>
      <vt:lpstr>EJECUCIÓN ACUMULADA DE GASTOS A ABRIL DE 2021  PARTIDA 10. CAPÍTULO 06. PROGRAMA 01:  SUBSECRETARÍA DE DERECHOS HUMANOS</vt:lpstr>
      <vt:lpstr>EJECUCIÓN ACUMULADA DE GASTOS A ABRIL DE 2021  PARTIDA 10. CAPÍTULO 07. PROGRAMA 01:  SERVICIO NACIONAL DE MENORES</vt:lpstr>
      <vt:lpstr>EJECUCIÓN ACUMULADA DE GASTOS A ABRIL DE 2021  PARTIDA 10. CAPÍTULO 07. PROGRAMA 02:  PROGRAMA DE ADMINISTRACIÓN DIRECTA Y PROYECTOS NACIONALES</vt:lpstr>
      <vt:lpstr>EJECUCIÓN ACUMULADA DE GASTOS A ABRIL DE 2021  PARTIDA 10. CAPÍTULO 07. PROGRAMA 03:  PROGRAMA DE APOYO A LOS CENTROS DE ADMINISTRACIÓN DIRECTA</vt:lpstr>
      <vt:lpstr>EJECUCIÓN ACUMULADA DE GASTOS A ABRIL DE 2021  PARTIDA 10. CAPÍTULO 09. PROGRAMA 01:  DEFENSORÍA PENAL PÚBLICA FET COVID-19</vt:lpstr>
      <vt:lpstr>EJECUCIÓN ACUMULADA DE GASTOS A ABRIL DE 2021  PARTIDA 10. CAPÍTULO 09. PROGRAMA 01:  DEFENSORÍA PENAL PÚBLICA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328</cp:revision>
  <cp:lastPrinted>2019-06-03T14:10:49Z</cp:lastPrinted>
  <dcterms:created xsi:type="dcterms:W3CDTF">2016-06-23T13:38:47Z</dcterms:created>
  <dcterms:modified xsi:type="dcterms:W3CDTF">2021-06-15T01:52:03Z</dcterms:modified>
</cp:coreProperties>
</file>