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22" r:id="rId17"/>
    <p:sldId id="323" r:id="rId18"/>
    <p:sldId id="324" r:id="rId19"/>
    <p:sldId id="325" r:id="rId20"/>
    <p:sldId id="326" r:id="rId21"/>
    <p:sldId id="319" r:id="rId22"/>
    <p:sldId id="332" r:id="rId23"/>
    <p:sldId id="334" r:id="rId24"/>
    <p:sldId id="331" r:id="rId25"/>
    <p:sldId id="330" r:id="rId26"/>
    <p:sldId id="329" r:id="rId27"/>
    <p:sldId id="328" r:id="rId28"/>
    <p:sldId id="336" r:id="rId29"/>
    <p:sldId id="335" r:id="rId30"/>
    <p:sldId id="337" r:id="rId31"/>
    <p:sldId id="327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0-4E7A-9F6D-0AF1F3DB60D8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0-4E7A-9F6D-0AF1F3DB60D8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0-4E7A-9F6D-0AF1F3DB60D8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0-4E7A-9F6D-0AF1F3DB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13'!$D$24:$G$24</c:f>
              <c:numCache>
                <c:formatCode>0.0%</c:formatCode>
                <c:ptCount val="4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679952"/>
        <c:axId val="578672504"/>
      </c:lineChart>
      <c:catAx>
        <c:axId val="5786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8672504"/>
        <c:crosses val="autoZero"/>
        <c:auto val="1"/>
        <c:lblAlgn val="ctr"/>
        <c:lblOffset val="100"/>
        <c:noMultiLvlLbl val="0"/>
      </c:catAx>
      <c:valAx>
        <c:axId val="578672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8679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0B-425B-9363-CA34B5658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13'!$D$31:$G$31</c:f>
              <c:numCache>
                <c:formatCode>0.0%</c:formatCode>
                <c:ptCount val="4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678776"/>
        <c:axId val="578675248"/>
      </c:barChart>
      <c:catAx>
        <c:axId val="57867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8675248"/>
        <c:crosses val="autoZero"/>
        <c:auto val="1"/>
        <c:lblAlgn val="ctr"/>
        <c:lblOffset val="100"/>
        <c:noMultiLvlLbl val="0"/>
      </c:catAx>
      <c:valAx>
        <c:axId val="5786752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867877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22980"/>
              </p:ext>
            </p:extLst>
          </p:nvPr>
        </p:nvGraphicFramePr>
        <p:xfrm>
          <a:off x="458476" y="2094500"/>
          <a:ext cx="8210796" cy="3638751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5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4.100.767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7.079.187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7.079.187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6.879.253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84041"/>
              </p:ext>
            </p:extLst>
          </p:nvPr>
        </p:nvGraphicFramePr>
        <p:xfrm>
          <a:off x="534717" y="1725545"/>
          <a:ext cx="8155929" cy="4685384"/>
        </p:xfrm>
        <a:graphic>
          <a:graphicData uri="http://schemas.openxmlformats.org/drawingml/2006/table">
            <a:tbl>
              <a:tblPr/>
              <a:tblGrid>
                <a:gridCol w="8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6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87.661.672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14.222.635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1.684.681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3403400,0%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3403400,0%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26.773.126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26.773.126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213.430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1.795.308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1.555.852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2.591.594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11.326.987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6.525.178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347.371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53372"/>
              </p:ext>
            </p:extLst>
          </p:nvPr>
        </p:nvGraphicFramePr>
        <p:xfrm>
          <a:off x="536798" y="1682860"/>
          <a:ext cx="8177338" cy="4743702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83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21.480.498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21.480.498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15.213.858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6.116.023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141.925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20.437.566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20.437.566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3.701.734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1.035.029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7.197.709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2.799.271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3.697.882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45.688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4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856.440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4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467.541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18797"/>
              </p:ext>
            </p:extLst>
          </p:nvPr>
        </p:nvGraphicFramePr>
        <p:xfrm>
          <a:off x="536798" y="2476502"/>
          <a:ext cx="8177337" cy="1937238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6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8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14481"/>
              </p:ext>
            </p:extLst>
          </p:nvPr>
        </p:nvGraphicFramePr>
        <p:xfrm>
          <a:off x="518864" y="1709406"/>
          <a:ext cx="8167935" cy="456476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5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8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9.753.542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7.620.975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225400,0%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225400,0%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90431"/>
              </p:ext>
            </p:extLst>
          </p:nvPr>
        </p:nvGraphicFramePr>
        <p:xfrm>
          <a:off x="518862" y="2262350"/>
          <a:ext cx="8167935" cy="210275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2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8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7.714.909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6.705.423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465.914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1375"/>
              </p:ext>
            </p:extLst>
          </p:nvPr>
        </p:nvGraphicFramePr>
        <p:xfrm>
          <a:off x="518858" y="1988837"/>
          <a:ext cx="8167942" cy="3629182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8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499687"/>
              </p:ext>
            </p:extLst>
          </p:nvPr>
        </p:nvGraphicFramePr>
        <p:xfrm>
          <a:off x="508040" y="2276872"/>
          <a:ext cx="8167935" cy="2592288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5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8.606.212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6.492.805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1.143.348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67501"/>
              </p:ext>
            </p:extLst>
          </p:nvPr>
        </p:nvGraphicFramePr>
        <p:xfrm>
          <a:off x="476002" y="1830082"/>
          <a:ext cx="8210798" cy="296706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1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9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4.915.694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506.218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51803"/>
              </p:ext>
            </p:extLst>
          </p:nvPr>
        </p:nvGraphicFramePr>
        <p:xfrm>
          <a:off x="518861" y="1925864"/>
          <a:ext cx="8167939" cy="3735388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00284"/>
              </p:ext>
            </p:extLst>
          </p:nvPr>
        </p:nvGraphicFramePr>
        <p:xfrm>
          <a:off x="518864" y="2057007"/>
          <a:ext cx="8167935" cy="255289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2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2.418.271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27886"/>
              </p:ext>
            </p:extLst>
          </p:nvPr>
        </p:nvGraphicFramePr>
        <p:xfrm>
          <a:off x="510293" y="2114368"/>
          <a:ext cx="8176509" cy="3402867"/>
        </p:xfrm>
        <a:graphic>
          <a:graphicData uri="http://schemas.openxmlformats.org/drawingml/2006/table">
            <a:tbl>
              <a:tblPr/>
              <a:tblGrid>
                <a:gridCol w="819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4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1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24267"/>
              </p:ext>
            </p:extLst>
          </p:nvPr>
        </p:nvGraphicFramePr>
        <p:xfrm>
          <a:off x="535295" y="2099732"/>
          <a:ext cx="8158071" cy="3020141"/>
        </p:xfrm>
        <a:graphic>
          <a:graphicData uri="http://schemas.openxmlformats.org/drawingml/2006/table">
            <a:tbl>
              <a:tblPr/>
              <a:tblGrid>
                <a:gridCol w="817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9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8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5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7.791.294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5.479.842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404"/>
              </p:ext>
            </p:extLst>
          </p:nvPr>
        </p:nvGraphicFramePr>
        <p:xfrm>
          <a:off x="491253" y="1995882"/>
          <a:ext cx="8195545" cy="2873281"/>
        </p:xfrm>
        <a:graphic>
          <a:graphicData uri="http://schemas.openxmlformats.org/drawingml/2006/table">
            <a:tbl>
              <a:tblPr/>
              <a:tblGrid>
                <a:gridCol w="82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8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8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69.318.545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33.896.408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46.383.061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19.183.128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2.261.890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10.364.191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46.549.142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31.514.518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25.294.545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416"/>
              </p:ext>
            </p:extLst>
          </p:nvPr>
        </p:nvGraphicFramePr>
        <p:xfrm>
          <a:off x="546667" y="2130862"/>
          <a:ext cx="8140135" cy="2910147"/>
        </p:xfrm>
        <a:graphic>
          <a:graphicData uri="http://schemas.openxmlformats.org/drawingml/2006/table">
            <a:tbl>
              <a:tblPr/>
              <a:tblGrid>
                <a:gridCol w="815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4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6.722.943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4.469.291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632.603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80808"/>
              </p:ext>
            </p:extLst>
          </p:nvPr>
        </p:nvGraphicFramePr>
        <p:xfrm>
          <a:off x="499743" y="2011810"/>
          <a:ext cx="8167935" cy="350541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0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8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7.066.224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766.907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80180"/>
              </p:ext>
            </p:extLst>
          </p:nvPr>
        </p:nvGraphicFramePr>
        <p:xfrm>
          <a:off x="515073" y="2316424"/>
          <a:ext cx="8171728" cy="2120688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2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7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237" y="488554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4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53009"/>
              </p:ext>
            </p:extLst>
          </p:nvPr>
        </p:nvGraphicFramePr>
        <p:xfrm>
          <a:off x="518864" y="2349692"/>
          <a:ext cx="8167935" cy="208741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3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48759"/>
              </p:ext>
            </p:extLst>
          </p:nvPr>
        </p:nvGraphicFramePr>
        <p:xfrm>
          <a:off x="518864" y="2306812"/>
          <a:ext cx="8167935" cy="184226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8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9034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04992"/>
              </p:ext>
            </p:extLst>
          </p:nvPr>
        </p:nvGraphicFramePr>
        <p:xfrm>
          <a:off x="518864" y="2003325"/>
          <a:ext cx="8167935" cy="290009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7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8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608845"/>
              </p:ext>
            </p:extLst>
          </p:nvPr>
        </p:nvGraphicFramePr>
        <p:xfrm>
          <a:off x="539552" y="1614486"/>
          <a:ext cx="8147248" cy="4046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5" y="637287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54312"/>
              </p:ext>
            </p:extLst>
          </p:nvPr>
        </p:nvGraphicFramePr>
        <p:xfrm>
          <a:off x="496091" y="1792830"/>
          <a:ext cx="8190710" cy="4434745"/>
        </p:xfrm>
        <a:graphic>
          <a:graphicData uri="http://schemas.openxmlformats.org/drawingml/2006/table">
            <a:tbl>
              <a:tblPr/>
              <a:tblGrid>
                <a:gridCol w="820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6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6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8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0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24.457.674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1.913.321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591418"/>
              </p:ext>
            </p:extLst>
          </p:nvPr>
        </p:nvGraphicFramePr>
        <p:xfrm>
          <a:off x="466600" y="1609724"/>
          <a:ext cx="8220200" cy="44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54687"/>
              </p:ext>
            </p:extLst>
          </p:nvPr>
        </p:nvGraphicFramePr>
        <p:xfrm>
          <a:off x="606314" y="2125592"/>
          <a:ext cx="7638095" cy="3463513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2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8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804.083.584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252.297.544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224.665.756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78.649.933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107.178.397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49.004.584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33.626.175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163.557.195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49.400.559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-72.399.446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21.480.498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41.540.566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2.642.245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2.642.145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25.685.518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39511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19218F-82D2-4468-BF38-EC47DFF05C29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2938940985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1133715685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3333800137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087604969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47660365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004216448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034838686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267525278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40441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70466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63.730.896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1.667.395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19.982.810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4541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28.265.435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9.720.760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85191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10.262.050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8519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18.027.864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205.290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8.712.500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80607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87.661.672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76712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15053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40.209.016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05542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9.753.542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262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7.714.909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0551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725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8.606.212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7056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4.915.694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30635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2.307.368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9121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2.418.271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8689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127.436.119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15.544.673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68.405.357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3294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339.016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5735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7.791.294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0209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69.318.545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33.896.408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46.383.061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4863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6.722.943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5235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7.066.224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26341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441.835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344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27069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0744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24.457.674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28335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6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71566"/>
              </p:ext>
            </p:extLst>
          </p:nvPr>
        </p:nvGraphicFramePr>
        <p:xfrm>
          <a:off x="467544" y="2126874"/>
          <a:ext cx="8281779" cy="4133285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6.554.541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3.467.526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24214"/>
              </p:ext>
            </p:extLst>
          </p:nvPr>
        </p:nvGraphicFramePr>
        <p:xfrm>
          <a:off x="561321" y="2029972"/>
          <a:ext cx="8210797" cy="371615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32437150,0%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32437150,0%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709584"/>
              </p:ext>
            </p:extLst>
          </p:nvPr>
        </p:nvGraphicFramePr>
        <p:xfrm>
          <a:off x="395535" y="2348880"/>
          <a:ext cx="8289505" cy="2952333"/>
        </p:xfrm>
        <a:graphic>
          <a:graphicData uri="http://schemas.openxmlformats.org/drawingml/2006/table">
            <a:tbl>
              <a:tblPr/>
              <a:tblGrid>
                <a:gridCol w="8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10.262.050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5.801.902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1.414.021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2956280,0%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2956280,0%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5791</Words>
  <Application>Microsoft Office PowerPoint</Application>
  <PresentationFormat>Presentación en pantalla (4:3)</PresentationFormat>
  <Paragraphs>3174</Paragraphs>
  <Slides>30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ABRIL DE 2021 PARTIDA 13: MINISTERIO DE AGRICULTURA</vt:lpstr>
      <vt:lpstr>COMPORTAMIENTO DE LA EJECUCIÓN ACUMULADA DE GASTOS A ABRIL DE 2021  PARTIDA 13 MINISTERIO DE AGRICULTURA</vt:lpstr>
      <vt:lpstr>COMPORTAMIENTO DE LA EJECUCIÓN ACUMULADA DE GASTOS A ABRIL DE 2021  PARTIDA 13 MINISTERIO DE AGRICULTURA</vt:lpstr>
      <vt:lpstr>COMPORTAMIENTO DE LA EJECUCIÓN ACUMULADA DE GASTOS A ABRIL DE 2021  PARTIDA 13 MINISTERIO DE AGRICULTURA</vt:lpstr>
      <vt:lpstr>EJECUCIÓN ACUMULADA DE GASTOS A ABRIL DE 2021 PARTIDA 13 MINISTERIO DE AGRICULTURA</vt:lpstr>
      <vt:lpstr>EJECUCIÓN ACUMULADA DE GASTOS A ABRIL DE 2021  PARTIDA 13 MINISTERIO DE AGRICULTURA RESUMEN POR CAPÍTULOS</vt:lpstr>
      <vt:lpstr>EJECUCIÓN ACUMULADA DE GASTOS A ABRIL DE 2021  PARTIDA 13. CAPÍTULO 01. PROGRAMA 01:  SUBSECRETARÍA DE AGRICULTURA</vt:lpstr>
      <vt:lpstr>EJECUCIÓN ACUMULADA DE GASTOS A ABRIL DE 2021  PARTIDA 13. CAPÍTULO 01. PROGRAMA 01:  SUBSECRETARÍA DE AGRICULTURA</vt:lpstr>
      <vt:lpstr>EJECUCIÓN ACUMULADA DE GASTOS A ABRIL DE 2021  PARTIDA 13. CAPÍTULO 01. PROGRAMA 02:  INVESTIGACIÓN E INNOVACIÓN TECNOLÓGICA SILVOAGROPECUARIA</vt:lpstr>
      <vt:lpstr>EJECUCIÓN ACUMULADA DE GASTOS A ABRIL DE 2021  PARTIDA 13. CAPÍTULO 02. PROGRAMA 01:  OFICINA DE ESTUDIOS Y POLÍTICAS AGRARIAS</vt:lpstr>
      <vt:lpstr>EJECUCIÓN ACUMULADA DE GASTOS A ABRIL DE 2021  PARTIDA 13. CAPÍTULO 03. PROGRAMA 01:  INSTITUTO DE DESARROLLO AGROPECUARIO</vt:lpstr>
      <vt:lpstr>EJECUCIÓN ACUMULADA DE GASTOS A ABRIL DE 2021  PARTIDA 13. CAPÍTULO 03. PROGRAMA 01:  INSTITUTO DE DESARROLLO AGROPECUARIO</vt:lpstr>
      <vt:lpstr>EJECUCIÓN ACUMULADA DE GASTOS A ABRIL DE 2021  PARTIDA 13. CAPÍTULO 03. PROGRAMA:  INSTITUTO DE DESARROLLO  AGROPECUARIO FET COVID-19</vt:lpstr>
      <vt:lpstr>EJECUCIÓN ACUMULADA DE GASTOS A ABRIL DE 2021  PARTIDA 13. CAPÍTULO 04. PROGRAMA 01:  SERVICIO AGRÍCOLA Y GANADERO</vt:lpstr>
      <vt:lpstr>EJECUCIÓN ACUMULADA DE GASTOS A ABRIL DE 2021  PARTIDA 13. CAPÍTULO 04. PROGRAMA 04:  INSPECCIONES EXPORTACIONES SILVOAGROPECUARIAS</vt:lpstr>
      <vt:lpstr>EJECUCIÓN ACUMULADA DE GASTOS A ABRIL DE 2021  PARTIDA 13. CAPÍTULO 04. PROGRAMA 05:  PROGRAMA DESARROLLO GANADERO</vt:lpstr>
      <vt:lpstr>EJECUCIÓN ACUMULADA DE GASTOS A ABRIL DE 2021  PARTIDA 13. CAPÍTULO 04. PROGRAMA 06:  VIGILANCIA Y CONTROL SILVOAGRÍCOLA</vt:lpstr>
      <vt:lpstr>EJECUCIÓN ACUMULADA DE GASTOS A ABRIL DE 2021  PARTIDA 13. CAPÍTULO 04. PROGRAMA 07:  PROGRAMA DE CONTROLES FRONTERIZOS</vt:lpstr>
      <vt:lpstr>EJECUCIÓN ACUMULADA DE GASTOS A ABRIL DE 2021  PARTIDA 13. CAPÍTULO 04. PROGRAMA 08:  PROGRAMA GESTIÓN Y CONSERVACIÓN DE RECURSOS NATURALES RENOVABLES</vt:lpstr>
      <vt:lpstr>EJECUCIÓN ACUMULADA DE GASTOS A ABRIL DE 2021  PARTIDA 13. CAPÍTULO 04. PROGRAMA 09:  LABORATORIOS</vt:lpstr>
      <vt:lpstr>EJECUCIÓN ACUMULADA DE GASTOS A ABRIL DE 2021  PARTIDA 13. PROGRAMA:  GESTIÓN FORESTAL FET COVID-19</vt:lpstr>
      <vt:lpstr>EJECUCIÓN ACUMULADA DE GASTOS A ABRIL DE 2021  PARTIDA 13. CAPÍTULO 05. PROGRAMA 01:  CORPORACIÓN NACIONAL FORESTAL</vt:lpstr>
      <vt:lpstr>EJECUCIÓN ACUMULADA DE GASTOS A ABRIL DE 2021  PARTIDA 13. CAPÍTULO 05. PROGRAMA 03:  PROGRAMA DE MANEJO DEL FUEGO</vt:lpstr>
      <vt:lpstr>EJECUCIÓN ACUMULADA DE GASTOS A ABRIL DE 2021  PARTIDA 13. CAPÍTULO 05. PROGRAMA 04:  ÁREAS SILVESTRES PROTEGIDAS</vt:lpstr>
      <vt:lpstr>EJECUCIÓN ACUMULADA DE GASTOS A ABRIL DE 2021  PARTIDA 13. CAPÍTULO 05. PROGRAMA 05:  GESTIÓN FORESTAL</vt:lpstr>
      <vt:lpstr>EJECUCIÓN ACUMULADA DE GASTOS A ABRIL DE 2021  PARTIDA 13. CAPÍTULO 05. PROGRAMA 06:  PROGRAMA  DE ARBORIZACIÓN URBANA</vt:lpstr>
      <vt:lpstr>EJECUCIÓN ACUMULADA DE GASTOS A ABRIL DE 2021  PARTIDA 13. PROGRAMA:  PROGRAMAS DE EMPLEOS</vt:lpstr>
      <vt:lpstr>EJECUCIÓN ACUMULADA DE GASTOS A ABRIL DE 2021  PARTIDA 13. PROGRAMA:  AREAS SILVESTRES PROTEGIDAS FET COVID-19</vt:lpstr>
      <vt:lpstr>EJECUCIÓN ACUMULADA DE GASTOS A ABRIL DE 2021  PARTIDA 13. PROGRAMA:  COMISIÓN NACIONAL DE RIEGO FET COVID-19</vt:lpstr>
      <vt:lpstr>EJECUCIÓN ACUMULADA DE GASTOS A ABRIL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334</cp:revision>
  <cp:lastPrinted>2019-06-03T14:10:49Z</cp:lastPrinted>
  <dcterms:created xsi:type="dcterms:W3CDTF">2016-06-23T13:38:47Z</dcterms:created>
  <dcterms:modified xsi:type="dcterms:W3CDTF">2021-08-09T20:31:29Z</dcterms:modified>
</cp:coreProperties>
</file>