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sldIdLst>
    <p:sldId id="257" r:id="rId2"/>
    <p:sldId id="258" r:id="rId3"/>
    <p:sldId id="260" r:id="rId4"/>
    <p:sldId id="259" r:id="rId5"/>
    <p:sldId id="261" r:id="rId6"/>
    <p:sldId id="271" r:id="rId7"/>
    <p:sldId id="272" r:id="rId8"/>
    <p:sldId id="263" r:id="rId9"/>
    <p:sldId id="264" r:id="rId10"/>
    <p:sldId id="273" r:id="rId11"/>
    <p:sldId id="265" r:id="rId12"/>
    <p:sldId id="266" r:id="rId13"/>
    <p:sldId id="267" r:id="rId14"/>
    <p:sldId id="268" r:id="rId15"/>
    <p:sldId id="274" r:id="rId16"/>
    <p:sldId id="269" r:id="rId17"/>
    <p:sldId id="270" r:id="rId1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50" b="1" i="0" baseline="0" dirty="0">
                <a:effectLst/>
              </a:rPr>
              <a:t>Distribución Presupuesto Inicial por Subtítulos de Gasto</a:t>
            </a:r>
            <a:endParaRPr lang="es-CL" sz="1050" b="1" dirty="0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42253741461124E-2"/>
          <c:y val="0.25148937683602562"/>
          <c:w val="0.97875302011089671"/>
          <c:h val="0.477458691647283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04C-4EDC-9859-103E49F536A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04C-4EDC-9859-103E49F536A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04C-4EDC-9859-103E49F536A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04C-4EDC-9859-103E49F536A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04C-4EDC-9859-103E49F536A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04C-4EDC-9859-103E49F536A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29'!$C$60:$C$65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FINANCIEROS                                              </c:v>
                </c:pt>
                <c:pt idx="4">
                  <c:v>TRANSFERENCIAS DE CAPITAL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29'!$D$60:$D$65</c:f>
              <c:numCache>
                <c:formatCode>#,##0</c:formatCode>
                <c:ptCount val="6"/>
                <c:pt idx="0">
                  <c:v>58340420</c:v>
                </c:pt>
                <c:pt idx="1">
                  <c:v>20721996</c:v>
                </c:pt>
                <c:pt idx="2">
                  <c:v>115021891</c:v>
                </c:pt>
                <c:pt idx="3">
                  <c:v>15314000</c:v>
                </c:pt>
                <c:pt idx="4">
                  <c:v>11072126</c:v>
                </c:pt>
                <c:pt idx="5">
                  <c:v>5618277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04C-4EDC-9859-103E49F536A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77294098400301592"/>
          <c:w val="0.97600337209504462"/>
          <c:h val="0.205378799194816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i="0" baseline="0" dirty="0">
                <a:effectLst/>
              </a:rPr>
              <a:t>Distribución Presupuesto Inicial por Programa</a:t>
            </a:r>
          </a:p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i="0" baseline="0" dirty="0">
                <a:effectLst/>
              </a:rPr>
              <a:t>(en millones de $)</a:t>
            </a:r>
            <a:endParaRPr lang="es-CL" sz="1050" dirty="0">
              <a:effectLst/>
            </a:endParaRPr>
          </a:p>
        </c:rich>
      </c:tx>
      <c:layout>
        <c:manualLayout>
          <c:xMode val="edge"/>
          <c:yMode val="edge"/>
          <c:x val="0.25108183057759342"/>
          <c:y val="1.088435218678348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29'!$I$62:$I$67</c:f>
              <c:strCache>
                <c:ptCount val="6"/>
                <c:pt idx="0">
                  <c:v>Subse. de las Culturas y las Artes</c:v>
                </c:pt>
                <c:pt idx="1">
                  <c:v>Fondos Culturales y Artísticos</c:v>
                </c:pt>
                <c:pt idx="2">
                  <c:v>Subs. del Patrimonio Cultural</c:v>
                </c:pt>
                <c:pt idx="3">
                  <c:v>Serv. Nac. del Patrimonio Cultural</c:v>
                </c:pt>
                <c:pt idx="4">
                  <c:v>Red de Bibliotecas Públicas</c:v>
                </c:pt>
                <c:pt idx="5">
                  <c:v>Consejo de Monumentos Nacionales</c:v>
                </c:pt>
              </c:strCache>
            </c:strRef>
          </c:cat>
          <c:val>
            <c:numRef>
              <c:f>'Partida 29'!$J$62:$J$67</c:f>
              <c:numCache>
                <c:formatCode>#,##0</c:formatCode>
                <c:ptCount val="6"/>
                <c:pt idx="0">
                  <c:v>101133518000</c:v>
                </c:pt>
                <c:pt idx="1">
                  <c:v>43816908000</c:v>
                </c:pt>
                <c:pt idx="2">
                  <c:v>2177177000</c:v>
                </c:pt>
                <c:pt idx="3">
                  <c:v>66359127000</c:v>
                </c:pt>
                <c:pt idx="4">
                  <c:v>6442392000</c:v>
                </c:pt>
                <c:pt idx="5">
                  <c:v>6161428000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AB-4AD4-852C-7B12E798E42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64790272"/>
        <c:axId val="164792960"/>
      </c:barChart>
      <c:catAx>
        <c:axId val="16479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168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4792960"/>
        <c:crosses val="autoZero"/>
        <c:auto val="1"/>
        <c:lblAlgn val="ctr"/>
        <c:lblOffset val="100"/>
        <c:noMultiLvlLbl val="0"/>
      </c:catAx>
      <c:valAx>
        <c:axId val="16479296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4790272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317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2019 - 2020 - 2021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29'!$C$27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29'!$D$27:$O$27</c:f>
              <c:numCache>
                <c:formatCode>0.0%</c:formatCode>
                <c:ptCount val="12"/>
                <c:pt idx="0">
                  <c:v>4.5857071044580776E-2</c:v>
                </c:pt>
                <c:pt idx="1">
                  <c:v>7.9921513604330585E-2</c:v>
                </c:pt>
                <c:pt idx="2">
                  <c:v>0.13717439423748901</c:v>
                </c:pt>
                <c:pt idx="3">
                  <c:v>7.2538866589701587E-2</c:v>
                </c:pt>
                <c:pt idx="4">
                  <c:v>5.6511295592515033E-2</c:v>
                </c:pt>
                <c:pt idx="5">
                  <c:v>6.4773785837824296E-2</c:v>
                </c:pt>
                <c:pt idx="6">
                  <c:v>7.6502888629789739E-2</c:v>
                </c:pt>
                <c:pt idx="7">
                  <c:v>6.9076216464543885E-2</c:v>
                </c:pt>
                <c:pt idx="8">
                  <c:v>6.014651930510749E-2</c:v>
                </c:pt>
                <c:pt idx="9">
                  <c:v>4.9851262513173289E-2</c:v>
                </c:pt>
                <c:pt idx="10">
                  <c:v>7.318275867085236E-2</c:v>
                </c:pt>
                <c:pt idx="11">
                  <c:v>0.16684786670763763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F2-4E70-B0C8-4042F7271484}"/>
            </c:ext>
          </c:extLst>
        </c:ser>
        <c:ser>
          <c:idx val="1"/>
          <c:order val="1"/>
          <c:tx>
            <c:strRef>
              <c:f>'Partida 29'!$C$28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29'!$D$26:$O$26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29'!$D$28:$O$28</c:f>
              <c:numCache>
                <c:formatCode>0.0%</c:formatCode>
                <c:ptCount val="12"/>
                <c:pt idx="0">
                  <c:v>6.9646111836758742E-2</c:v>
                </c:pt>
                <c:pt idx="1">
                  <c:v>5.983056108391762E-2</c:v>
                </c:pt>
                <c:pt idx="2">
                  <c:v>0.13887111053917356</c:v>
                </c:pt>
                <c:pt idx="3">
                  <c:v>5.0673262663486762E-2</c:v>
                </c:pt>
                <c:pt idx="4">
                  <c:v>5.002137621721383E-2</c:v>
                </c:pt>
                <c:pt idx="5">
                  <c:v>5.1665009361961875E-2</c:v>
                </c:pt>
                <c:pt idx="6">
                  <c:v>8.4079187580167164E-2</c:v>
                </c:pt>
                <c:pt idx="7">
                  <c:v>5.9959157315838923E-2</c:v>
                </c:pt>
                <c:pt idx="8">
                  <c:v>6.7166294575593657E-2</c:v>
                </c:pt>
                <c:pt idx="9">
                  <c:v>5.8614863808057867E-2</c:v>
                </c:pt>
                <c:pt idx="10">
                  <c:v>6.1215464332056345E-2</c:v>
                </c:pt>
                <c:pt idx="11">
                  <c:v>0.16430728635697872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F2-4E70-B0C8-4042F7271484}"/>
            </c:ext>
          </c:extLst>
        </c:ser>
        <c:ser>
          <c:idx val="0"/>
          <c:order val="2"/>
          <c:tx>
            <c:strRef>
              <c:f>'Partida 29'!$C$29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52528548123978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2F2-4E70-B0C8-4042F7271484}"/>
                </c:ext>
              </c:extLst>
            </c:dLbl>
            <c:dLbl>
              <c:idx val="1"/>
              <c:layout>
                <c:manualLayout>
                  <c:x val="1.5361267654630209E-2"/>
                  <c:y val="-7.25880201188836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F2-4E70-B0C8-4042F7271484}"/>
                </c:ext>
              </c:extLst>
            </c:dLbl>
            <c:dLbl>
              <c:idx val="2"/>
              <c:layout>
                <c:manualLayout>
                  <c:x val="1.546302094204411E-2"/>
                  <c:y val="3.62940100594418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2F2-4E70-B0C8-4042F7271484}"/>
                </c:ext>
              </c:extLst>
            </c:dLbl>
            <c:dLbl>
              <c:idx val="3"/>
              <c:layout>
                <c:manualLayout>
                  <c:x val="8.83601196688234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2F2-4E70-B0C8-4042F7271484}"/>
                </c:ext>
              </c:extLst>
            </c:dLbl>
            <c:dLbl>
              <c:idx val="4"/>
              <c:layout>
                <c:manualLayout>
                  <c:x val="6.52528548123980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2F2-4E70-B0C8-4042F7271484}"/>
                </c:ext>
              </c:extLst>
            </c:dLbl>
            <c:dLbl>
              <c:idx val="5"/>
              <c:layout>
                <c:manualLayout>
                  <c:x val="1.087547580206626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2F2-4E70-B0C8-4042F7271484}"/>
                </c:ext>
              </c:extLst>
            </c:dLbl>
            <c:dLbl>
              <c:idx val="6"/>
              <c:layout>
                <c:manualLayout>
                  <c:x val="6.525285481239724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2F2-4E70-B0C8-4042F72714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29'!$D$26:$O$26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29'!$D$29:$G$29</c:f>
              <c:numCache>
                <c:formatCode>0.0%</c:formatCode>
                <c:ptCount val="4"/>
                <c:pt idx="0">
                  <c:v>5.349040904212117E-2</c:v>
                </c:pt>
                <c:pt idx="1">
                  <c:v>3.3876371177723033E-2</c:v>
                </c:pt>
                <c:pt idx="2">
                  <c:v>8.2147799165064816E-2</c:v>
                </c:pt>
                <c:pt idx="3">
                  <c:v>5.6696561029509422E-2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2F2-4E70-B0C8-4042F727148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9433472"/>
        <c:axId val="139435008"/>
      </c:barChart>
      <c:catAx>
        <c:axId val="13943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5008"/>
        <c:crosses val="autoZero"/>
        <c:auto val="1"/>
        <c:lblAlgn val="ctr"/>
        <c:lblOffset val="100"/>
        <c:noMultiLvlLbl val="0"/>
      </c:catAx>
      <c:valAx>
        <c:axId val="1394350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3472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2019 - 2020 - 2021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6700803484276066E-2"/>
          <c:y val="0.1257142677573492"/>
          <c:w val="0.88341519176235084"/>
          <c:h val="0.57204384137070852"/>
        </c:manualLayout>
      </c:layout>
      <c:lineChart>
        <c:grouping val="standard"/>
        <c:varyColors val="0"/>
        <c:ser>
          <c:idx val="2"/>
          <c:order val="0"/>
          <c:tx>
            <c:strRef>
              <c:f>'Partida 29'!$C$21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29'!$D$21:$O$21</c:f>
              <c:numCache>
                <c:formatCode>0.0%</c:formatCode>
                <c:ptCount val="12"/>
                <c:pt idx="0">
                  <c:v>4.5857071044580776E-2</c:v>
                </c:pt>
                <c:pt idx="1">
                  <c:v>0.12577858464891137</c:v>
                </c:pt>
                <c:pt idx="2">
                  <c:v>0.26048616862761192</c:v>
                </c:pt>
                <c:pt idx="3">
                  <c:v>0.3327555477648913</c:v>
                </c:pt>
                <c:pt idx="4">
                  <c:v>0.3890051871839908</c:v>
                </c:pt>
                <c:pt idx="5">
                  <c:v>0.45367588589596824</c:v>
                </c:pt>
                <c:pt idx="6">
                  <c:v>0.52656162063434608</c:v>
                </c:pt>
                <c:pt idx="7">
                  <c:v>0.59552774774358397</c:v>
                </c:pt>
                <c:pt idx="8">
                  <c:v>0.65567426704869147</c:v>
                </c:pt>
                <c:pt idx="9">
                  <c:v>0.70552552956186476</c:v>
                </c:pt>
                <c:pt idx="10">
                  <c:v>0.77732792109935456</c:v>
                </c:pt>
                <c:pt idx="11">
                  <c:v>0.96752980970302327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D39-4163-B644-F6A5C82030FC}"/>
            </c:ext>
          </c:extLst>
        </c:ser>
        <c:ser>
          <c:idx val="1"/>
          <c:order val="1"/>
          <c:tx>
            <c:strRef>
              <c:f>'Partida 29'!$C$22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'Partida 29'!$D$20:$O$20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29'!$D$22:$O$22</c:f>
              <c:numCache>
                <c:formatCode>0.0%</c:formatCode>
                <c:ptCount val="12"/>
                <c:pt idx="0">
                  <c:v>6.9646111836758742E-2</c:v>
                </c:pt>
                <c:pt idx="1">
                  <c:v>0.12947667292067636</c:v>
                </c:pt>
                <c:pt idx="2">
                  <c:v>0.26610432265078637</c:v>
                </c:pt>
                <c:pt idx="3">
                  <c:v>0.31987672534576783</c:v>
                </c:pt>
                <c:pt idx="4">
                  <c:v>0.3992652242505364</c:v>
                </c:pt>
                <c:pt idx="5">
                  <c:v>0.45093023361249823</c:v>
                </c:pt>
                <c:pt idx="6">
                  <c:v>0.53937400946041036</c:v>
                </c:pt>
                <c:pt idx="7">
                  <c:v>0.59933316677624926</c:v>
                </c:pt>
                <c:pt idx="8">
                  <c:v>0.66519525941704938</c:v>
                </c:pt>
                <c:pt idx="9">
                  <c:v>0.71399082901982214</c:v>
                </c:pt>
                <c:pt idx="10">
                  <c:v>0.77520629335187852</c:v>
                </c:pt>
                <c:pt idx="11">
                  <c:v>0.93930979922414171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D39-4163-B644-F6A5C82030FC}"/>
            </c:ext>
          </c:extLst>
        </c:ser>
        <c:ser>
          <c:idx val="0"/>
          <c:order val="2"/>
          <c:tx>
            <c:strRef>
              <c:f>'Partida 29'!$C$23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28575" cap="rnd">
              <a:solidFill>
                <a:srgbClr val="C0504D"/>
              </a:solidFill>
              <a:round/>
            </a:ln>
            <a:effectLst>
              <a:outerShdw blurRad="40000" dist="23000" dir="5400000" rotWithShape="0">
                <a:sysClr val="windowText" lastClr="000000">
                  <a:alpha val="35000"/>
                </a:sysClr>
              </a:outerShdw>
            </a:effectLst>
          </c:spPr>
          <c:marker>
            <c:symbol val="circle"/>
            <c:size val="5"/>
            <c:spPr>
              <a:solidFill>
                <a:srgbClr val="C0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4.6396011091203913E-2"/>
                  <c:y val="-3.9909291351539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D39-4163-B644-F6A5C82030FC}"/>
                </c:ext>
              </c:extLst>
            </c:dLbl>
            <c:dLbl>
              <c:idx val="1"/>
              <c:layout>
                <c:manualLayout>
                  <c:x val="-3.9768009506746228E-2"/>
                  <c:y val="-3.6281173955945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D39-4163-B644-F6A5C82030FC}"/>
                </c:ext>
              </c:extLst>
            </c:dLbl>
            <c:dLbl>
              <c:idx val="2"/>
              <c:layout>
                <c:manualLayout>
                  <c:x val="-4.4186677229718009E-2"/>
                  <c:y val="-2.9024939164756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D39-4163-B644-F6A5C82030FC}"/>
                </c:ext>
              </c:extLst>
            </c:dLbl>
            <c:dLbl>
              <c:idx val="3"/>
              <c:layout>
                <c:manualLayout>
                  <c:x val="-4.6396011091203913E-2"/>
                  <c:y val="-2.539682176916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D39-4163-B644-F6A5C82030FC}"/>
                </c:ext>
              </c:extLst>
            </c:dLbl>
            <c:dLbl>
              <c:idx val="4"/>
              <c:layout>
                <c:manualLayout>
                  <c:x val="-4.1977343368232188E-2"/>
                  <c:y val="-3.6281173955944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39-4163-B644-F6A5C82030FC}"/>
                </c:ext>
              </c:extLst>
            </c:dLbl>
            <c:dLbl>
              <c:idx val="5"/>
              <c:layout>
                <c:manualLayout>
                  <c:x val="-4.1977343368232112E-2"/>
                  <c:y val="-3.2653056560350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D39-4163-B644-F6A5C82030FC}"/>
                </c:ext>
              </c:extLst>
            </c:dLbl>
            <c:dLbl>
              <c:idx val="6"/>
              <c:layout>
                <c:manualLayout>
                  <c:x val="-6.6280015844577017E-2"/>
                  <c:y val="-2.902493916475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39-4163-B644-F6A5C82030FC}"/>
                </c:ext>
              </c:extLst>
            </c:dLbl>
            <c:dLbl>
              <c:idx val="7"/>
              <c:layout>
                <c:manualLayout>
                  <c:x val="-3.9768009506746291E-2"/>
                  <c:y val="-1.4512469582377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39-4163-B644-F6A5C82030FC}"/>
                </c:ext>
              </c:extLst>
            </c:dLbl>
            <c:dLbl>
              <c:idx val="8"/>
              <c:layout>
                <c:manualLayout>
                  <c:x val="-2.6512006337830806E-2"/>
                  <c:y val="-2.1768704373566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39-4163-B644-F6A5C82030FC}"/>
                </c:ext>
              </c:extLst>
            </c:dLbl>
            <c:dLbl>
              <c:idx val="9"/>
              <c:layout>
                <c:manualLayout>
                  <c:x val="-3.9768009506746207E-2"/>
                  <c:y val="-2.1768704373566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39-4163-B644-F6A5C82030FC}"/>
                </c:ext>
              </c:extLst>
            </c:dLbl>
            <c:dLbl>
              <c:idx val="10"/>
              <c:layout>
                <c:manualLayout>
                  <c:x val="-5.0814678814175715E-2"/>
                  <c:y val="-1.0884352186783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39-4163-B644-F6A5C82030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29'!$D$23:$G$23</c:f>
              <c:numCache>
                <c:formatCode>0.0%</c:formatCode>
                <c:ptCount val="4"/>
                <c:pt idx="0">
                  <c:v>5.349040904212117E-2</c:v>
                </c:pt>
                <c:pt idx="1">
                  <c:v>8.6502340233906752E-2</c:v>
                </c:pt>
                <c:pt idx="2">
                  <c:v>0.168056103215907</c:v>
                </c:pt>
                <c:pt idx="3">
                  <c:v>0.22475266424541643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FD39-4163-B644-F6A5C82030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191232"/>
        <c:axId val="142205312"/>
      </c:lineChart>
      <c:catAx>
        <c:axId val="14219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205312"/>
        <c:crosses val="autoZero"/>
        <c:auto val="1"/>
        <c:lblAlgn val="ctr"/>
        <c:lblOffset val="100"/>
        <c:noMultiLvlLbl val="0"/>
      </c:catAx>
      <c:valAx>
        <c:axId val="1422053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1912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4DEC-61F1-414F-88E2-A20A5E2A0AB2}" type="datetimeFigureOut">
              <a:rPr lang="es-CL" smtClean="0"/>
              <a:t>06-06-2021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58E5D-982C-4964-BCA6-92D5A4FE39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33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76966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859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14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366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06-06-2021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450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06-06-2021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702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06-06-2021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5511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06-06-2021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28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06-06-2021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4258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06-06-2021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0504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06-06-2021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562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1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10078" y="1988840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ABRIL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LAS CULTURAS, LAS ARTES Y EL PATRIMONIO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dirty="0"/>
              <a:t>Valparaíso, mayo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4771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24113" y="770380"/>
            <a:ext cx="8080335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3017" y="1693945"/>
            <a:ext cx="808033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84D1DC0-21AF-4166-B442-02FD1FD988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071424"/>
              </p:ext>
            </p:extLst>
          </p:nvPr>
        </p:nvGraphicFramePr>
        <p:xfrm>
          <a:off x="523017" y="2059070"/>
          <a:ext cx="8080335" cy="2591196"/>
        </p:xfrm>
        <a:graphic>
          <a:graphicData uri="http://schemas.openxmlformats.org/drawingml/2006/table">
            <a:tbl>
              <a:tblPr/>
              <a:tblGrid>
                <a:gridCol w="270789">
                  <a:extLst>
                    <a:ext uri="{9D8B030D-6E8A-4147-A177-3AD203B41FA5}">
                      <a16:colId xmlns:a16="http://schemas.microsoft.com/office/drawing/2014/main" val="10784339"/>
                    </a:ext>
                  </a:extLst>
                </a:gridCol>
                <a:gridCol w="270789">
                  <a:extLst>
                    <a:ext uri="{9D8B030D-6E8A-4147-A177-3AD203B41FA5}">
                      <a16:colId xmlns:a16="http://schemas.microsoft.com/office/drawing/2014/main" val="3414470797"/>
                    </a:ext>
                  </a:extLst>
                </a:gridCol>
                <a:gridCol w="270789">
                  <a:extLst>
                    <a:ext uri="{9D8B030D-6E8A-4147-A177-3AD203B41FA5}">
                      <a16:colId xmlns:a16="http://schemas.microsoft.com/office/drawing/2014/main" val="573446772"/>
                    </a:ext>
                  </a:extLst>
                </a:gridCol>
                <a:gridCol w="3054495">
                  <a:extLst>
                    <a:ext uri="{9D8B030D-6E8A-4147-A177-3AD203B41FA5}">
                      <a16:colId xmlns:a16="http://schemas.microsoft.com/office/drawing/2014/main" val="375707146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2850188807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2226617010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2926373299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885965281"/>
                    </a:ext>
                  </a:extLst>
                </a:gridCol>
                <a:gridCol w="660724">
                  <a:extLst>
                    <a:ext uri="{9D8B030D-6E8A-4147-A177-3AD203B41FA5}">
                      <a16:colId xmlns:a16="http://schemas.microsoft.com/office/drawing/2014/main" val="982811834"/>
                    </a:ext>
                  </a:extLst>
                </a:gridCol>
                <a:gridCol w="649893">
                  <a:extLst>
                    <a:ext uri="{9D8B030D-6E8A-4147-A177-3AD203B41FA5}">
                      <a16:colId xmlns:a16="http://schemas.microsoft.com/office/drawing/2014/main" val="612547431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5903509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64440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47275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60319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12.199.880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12.199.880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14828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12.199.880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12.199.880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99595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del Libro y la Lectura, Ley N° 19.227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15944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Cultural y las Artes, Ley N° 19.891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92538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Cultura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54687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Organizaciones Culturales Colaboradoras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58949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el Fomento de la Música Nacional, Ley N° 19.928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88369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Audiovisual, Ley N° 19.981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00651"/>
                  </a:ext>
                </a:extLst>
              </a:tr>
              <a:tr h="236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y Desarrollo de las Artes Escénicas, Ley N° 21.175.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2.337.836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2.337.836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9440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2141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392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871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0291" y="709025"/>
            <a:ext cx="8061370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02: FONDOS CULTURALES Y ARTÍSTICOS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4078" y="1532816"/>
            <a:ext cx="8020072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7866C88-0EA7-45DD-B3C1-A76AAD77FD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348352"/>
              </p:ext>
            </p:extLst>
          </p:nvPr>
        </p:nvGraphicFramePr>
        <p:xfrm>
          <a:off x="545283" y="1877555"/>
          <a:ext cx="8077662" cy="2591128"/>
        </p:xfrm>
        <a:graphic>
          <a:graphicData uri="http://schemas.openxmlformats.org/drawingml/2006/table">
            <a:tbl>
              <a:tblPr/>
              <a:tblGrid>
                <a:gridCol w="270699">
                  <a:extLst>
                    <a:ext uri="{9D8B030D-6E8A-4147-A177-3AD203B41FA5}">
                      <a16:colId xmlns:a16="http://schemas.microsoft.com/office/drawing/2014/main" val="1447162840"/>
                    </a:ext>
                  </a:extLst>
                </a:gridCol>
                <a:gridCol w="270699">
                  <a:extLst>
                    <a:ext uri="{9D8B030D-6E8A-4147-A177-3AD203B41FA5}">
                      <a16:colId xmlns:a16="http://schemas.microsoft.com/office/drawing/2014/main" val="1304139619"/>
                    </a:ext>
                  </a:extLst>
                </a:gridCol>
                <a:gridCol w="270699">
                  <a:extLst>
                    <a:ext uri="{9D8B030D-6E8A-4147-A177-3AD203B41FA5}">
                      <a16:colId xmlns:a16="http://schemas.microsoft.com/office/drawing/2014/main" val="1366863435"/>
                    </a:ext>
                  </a:extLst>
                </a:gridCol>
                <a:gridCol w="3053485">
                  <a:extLst>
                    <a:ext uri="{9D8B030D-6E8A-4147-A177-3AD203B41FA5}">
                      <a16:colId xmlns:a16="http://schemas.microsoft.com/office/drawing/2014/main" val="4163445359"/>
                    </a:ext>
                  </a:extLst>
                </a:gridCol>
                <a:gridCol w="725474">
                  <a:extLst>
                    <a:ext uri="{9D8B030D-6E8A-4147-A177-3AD203B41FA5}">
                      <a16:colId xmlns:a16="http://schemas.microsoft.com/office/drawing/2014/main" val="4280496882"/>
                    </a:ext>
                  </a:extLst>
                </a:gridCol>
                <a:gridCol w="725474">
                  <a:extLst>
                    <a:ext uri="{9D8B030D-6E8A-4147-A177-3AD203B41FA5}">
                      <a16:colId xmlns:a16="http://schemas.microsoft.com/office/drawing/2014/main" val="4158676896"/>
                    </a:ext>
                  </a:extLst>
                </a:gridCol>
                <a:gridCol w="725474">
                  <a:extLst>
                    <a:ext uri="{9D8B030D-6E8A-4147-A177-3AD203B41FA5}">
                      <a16:colId xmlns:a16="http://schemas.microsoft.com/office/drawing/2014/main" val="2176730326"/>
                    </a:ext>
                  </a:extLst>
                </a:gridCol>
                <a:gridCol w="725474">
                  <a:extLst>
                    <a:ext uri="{9D8B030D-6E8A-4147-A177-3AD203B41FA5}">
                      <a16:colId xmlns:a16="http://schemas.microsoft.com/office/drawing/2014/main" val="3670164645"/>
                    </a:ext>
                  </a:extLst>
                </a:gridCol>
                <a:gridCol w="660506">
                  <a:extLst>
                    <a:ext uri="{9D8B030D-6E8A-4147-A177-3AD203B41FA5}">
                      <a16:colId xmlns:a16="http://schemas.microsoft.com/office/drawing/2014/main" val="3383843561"/>
                    </a:ext>
                  </a:extLst>
                </a:gridCol>
                <a:gridCol w="649678">
                  <a:extLst>
                    <a:ext uri="{9D8B030D-6E8A-4147-A177-3AD203B41FA5}">
                      <a16:colId xmlns:a16="http://schemas.microsoft.com/office/drawing/2014/main" val="1180350325"/>
                    </a:ext>
                  </a:extLst>
                </a:gridCol>
              </a:tblGrid>
              <a:tr h="1271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751224"/>
                  </a:ext>
                </a:extLst>
              </a:tr>
              <a:tr h="3894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073299"/>
                  </a:ext>
                </a:extLst>
              </a:tr>
              <a:tr h="1669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43.816.908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44.799.938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983.030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9.902.236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462172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3.207.863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3.207.863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774.661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341057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301.176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301.176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912130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40.306.069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40.468.843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8.304.555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762402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39.841.914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40.004.688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8.096.139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356761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del Libro y la Lectura, Ley N° 19.227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7.584.526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7.584.526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1.278.851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417409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Cultural y las Artes, Ley N° 19.891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12.521.679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12.521.679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3.840.233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702205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el Fomento de la Música Nacional, Ley N° 19.928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5.571.408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5.571.408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688.643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938925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Audiovisual, Ley N° 19.981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10.096.640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10.259.414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1.305.695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098245"/>
                  </a:ext>
                </a:extLst>
              </a:tr>
              <a:tr h="254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y Desarrollo de las Artes Escénicas, Ley N° 21.175.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4.067.661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4.067.661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982.717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256246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464.155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464.155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208.416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974544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464.155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464.155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208.416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518830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820.256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91239,6%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12027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820.256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91239,6%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979046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469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969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0856" y="710917"/>
            <a:ext cx="8026937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02. PROGRAMA 01: SUBSECRETARÍA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0856" y="1533500"/>
            <a:ext cx="8053591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25E06C3-1CBF-4903-B87D-7306989046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590620"/>
              </p:ext>
            </p:extLst>
          </p:nvPr>
        </p:nvGraphicFramePr>
        <p:xfrm>
          <a:off x="550856" y="1891648"/>
          <a:ext cx="8011585" cy="2331125"/>
        </p:xfrm>
        <a:graphic>
          <a:graphicData uri="http://schemas.openxmlformats.org/drawingml/2006/table">
            <a:tbl>
              <a:tblPr/>
              <a:tblGrid>
                <a:gridCol w="268485">
                  <a:extLst>
                    <a:ext uri="{9D8B030D-6E8A-4147-A177-3AD203B41FA5}">
                      <a16:colId xmlns:a16="http://schemas.microsoft.com/office/drawing/2014/main" val="319093251"/>
                    </a:ext>
                  </a:extLst>
                </a:gridCol>
                <a:gridCol w="268485">
                  <a:extLst>
                    <a:ext uri="{9D8B030D-6E8A-4147-A177-3AD203B41FA5}">
                      <a16:colId xmlns:a16="http://schemas.microsoft.com/office/drawing/2014/main" val="859822225"/>
                    </a:ext>
                  </a:extLst>
                </a:gridCol>
                <a:gridCol w="268485">
                  <a:extLst>
                    <a:ext uri="{9D8B030D-6E8A-4147-A177-3AD203B41FA5}">
                      <a16:colId xmlns:a16="http://schemas.microsoft.com/office/drawing/2014/main" val="2671691573"/>
                    </a:ext>
                  </a:extLst>
                </a:gridCol>
                <a:gridCol w="3028508">
                  <a:extLst>
                    <a:ext uri="{9D8B030D-6E8A-4147-A177-3AD203B41FA5}">
                      <a16:colId xmlns:a16="http://schemas.microsoft.com/office/drawing/2014/main" val="3950318610"/>
                    </a:ext>
                  </a:extLst>
                </a:gridCol>
                <a:gridCol w="719539">
                  <a:extLst>
                    <a:ext uri="{9D8B030D-6E8A-4147-A177-3AD203B41FA5}">
                      <a16:colId xmlns:a16="http://schemas.microsoft.com/office/drawing/2014/main" val="3355604382"/>
                    </a:ext>
                  </a:extLst>
                </a:gridCol>
                <a:gridCol w="719539">
                  <a:extLst>
                    <a:ext uri="{9D8B030D-6E8A-4147-A177-3AD203B41FA5}">
                      <a16:colId xmlns:a16="http://schemas.microsoft.com/office/drawing/2014/main" val="2303466066"/>
                    </a:ext>
                  </a:extLst>
                </a:gridCol>
                <a:gridCol w="719539">
                  <a:extLst>
                    <a:ext uri="{9D8B030D-6E8A-4147-A177-3AD203B41FA5}">
                      <a16:colId xmlns:a16="http://schemas.microsoft.com/office/drawing/2014/main" val="4254658298"/>
                    </a:ext>
                  </a:extLst>
                </a:gridCol>
                <a:gridCol w="719539">
                  <a:extLst>
                    <a:ext uri="{9D8B030D-6E8A-4147-A177-3AD203B41FA5}">
                      <a16:colId xmlns:a16="http://schemas.microsoft.com/office/drawing/2014/main" val="3951695270"/>
                    </a:ext>
                  </a:extLst>
                </a:gridCol>
                <a:gridCol w="655103">
                  <a:extLst>
                    <a:ext uri="{9D8B030D-6E8A-4147-A177-3AD203B41FA5}">
                      <a16:colId xmlns:a16="http://schemas.microsoft.com/office/drawing/2014/main" val="1347325050"/>
                    </a:ext>
                  </a:extLst>
                </a:gridCol>
                <a:gridCol w="644363">
                  <a:extLst>
                    <a:ext uri="{9D8B030D-6E8A-4147-A177-3AD203B41FA5}">
                      <a16:colId xmlns:a16="http://schemas.microsoft.com/office/drawing/2014/main" val="367439860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74511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87796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2.177.177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2.177.177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554.165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2952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1.225.369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1.225.369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353.430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4906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843.634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843.634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188.395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9269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3426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4800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58453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85.169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6110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74104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7666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1347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53.886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8308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9398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533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766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895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2965" y="660037"/>
            <a:ext cx="81014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98046" y="1248543"/>
            <a:ext cx="811637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103B4B2-E305-42AA-B973-26C86D4219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219915"/>
              </p:ext>
            </p:extLst>
          </p:nvPr>
        </p:nvGraphicFramePr>
        <p:xfrm>
          <a:off x="517851" y="1613668"/>
          <a:ext cx="8108297" cy="4223806"/>
        </p:xfrm>
        <a:graphic>
          <a:graphicData uri="http://schemas.openxmlformats.org/drawingml/2006/table">
            <a:tbl>
              <a:tblPr/>
              <a:tblGrid>
                <a:gridCol w="271726">
                  <a:extLst>
                    <a:ext uri="{9D8B030D-6E8A-4147-A177-3AD203B41FA5}">
                      <a16:colId xmlns:a16="http://schemas.microsoft.com/office/drawing/2014/main" val="1284855729"/>
                    </a:ext>
                  </a:extLst>
                </a:gridCol>
                <a:gridCol w="271726">
                  <a:extLst>
                    <a:ext uri="{9D8B030D-6E8A-4147-A177-3AD203B41FA5}">
                      <a16:colId xmlns:a16="http://schemas.microsoft.com/office/drawing/2014/main" val="2349526823"/>
                    </a:ext>
                  </a:extLst>
                </a:gridCol>
                <a:gridCol w="271726">
                  <a:extLst>
                    <a:ext uri="{9D8B030D-6E8A-4147-A177-3AD203B41FA5}">
                      <a16:colId xmlns:a16="http://schemas.microsoft.com/office/drawing/2014/main" val="2942668092"/>
                    </a:ext>
                  </a:extLst>
                </a:gridCol>
                <a:gridCol w="3065066">
                  <a:extLst>
                    <a:ext uri="{9D8B030D-6E8A-4147-A177-3AD203B41FA5}">
                      <a16:colId xmlns:a16="http://schemas.microsoft.com/office/drawing/2014/main" val="1197202787"/>
                    </a:ext>
                  </a:extLst>
                </a:gridCol>
                <a:gridCol w="728225">
                  <a:extLst>
                    <a:ext uri="{9D8B030D-6E8A-4147-A177-3AD203B41FA5}">
                      <a16:colId xmlns:a16="http://schemas.microsoft.com/office/drawing/2014/main" val="1134585767"/>
                    </a:ext>
                  </a:extLst>
                </a:gridCol>
                <a:gridCol w="728225">
                  <a:extLst>
                    <a:ext uri="{9D8B030D-6E8A-4147-A177-3AD203B41FA5}">
                      <a16:colId xmlns:a16="http://schemas.microsoft.com/office/drawing/2014/main" val="2136169895"/>
                    </a:ext>
                  </a:extLst>
                </a:gridCol>
                <a:gridCol w="728225">
                  <a:extLst>
                    <a:ext uri="{9D8B030D-6E8A-4147-A177-3AD203B41FA5}">
                      <a16:colId xmlns:a16="http://schemas.microsoft.com/office/drawing/2014/main" val="595144588"/>
                    </a:ext>
                  </a:extLst>
                </a:gridCol>
                <a:gridCol w="728225">
                  <a:extLst>
                    <a:ext uri="{9D8B030D-6E8A-4147-A177-3AD203B41FA5}">
                      <a16:colId xmlns:a16="http://schemas.microsoft.com/office/drawing/2014/main" val="3694235009"/>
                    </a:ext>
                  </a:extLst>
                </a:gridCol>
                <a:gridCol w="663011">
                  <a:extLst>
                    <a:ext uri="{9D8B030D-6E8A-4147-A177-3AD203B41FA5}">
                      <a16:colId xmlns:a16="http://schemas.microsoft.com/office/drawing/2014/main" val="1630546265"/>
                    </a:ext>
                  </a:extLst>
                </a:gridCol>
                <a:gridCol w="652142">
                  <a:extLst>
                    <a:ext uri="{9D8B030D-6E8A-4147-A177-3AD203B41FA5}">
                      <a16:colId xmlns:a16="http://schemas.microsoft.com/office/drawing/2014/main" val="234149576"/>
                    </a:ext>
                  </a:extLst>
                </a:gridCol>
              </a:tblGrid>
              <a:tr h="1265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921726"/>
                  </a:ext>
                </a:extLst>
              </a:tr>
              <a:tr h="3875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837071"/>
                  </a:ext>
                </a:extLst>
              </a:tr>
              <a:tr h="1661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66.359.127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64.153.309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-2.205.818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18.393.677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994112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28.694.044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28.881.307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187.263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9.814.433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263202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8.131.296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8.131.296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1.639.019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291683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12.672.074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12.672.074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4.568.926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628895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5.292.762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5.292.762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1.616.419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959365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1.780.700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1.780.700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901.770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6774154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San Francisco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71.118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463275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Museo de la Memoria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1.874.090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1.874.090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624.697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283715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Sitios Patrimonio Mundial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166.854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166.854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541138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del Patrimonio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154667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2.444.275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368698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2.444.275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855782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4.826.251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4.826.251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508.232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576210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Acciones culturales complementarias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2.602.032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2.602.032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287.098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215218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del Patrimonio Mundial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115.968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115.968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37854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del Patrimonio Nacional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290.629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290.629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905731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Patrimonio Material e Inmaterial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524.474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524.474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5489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Difusión del Arte y las Culturas de Pueblos Indígenas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847.307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847.307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354306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Sector Público, Archivo Nacional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445.841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445.841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819184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108.786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970373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108.786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710338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117379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464894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2.544.902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2.550.855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112.221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481922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745585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2.275.436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2.275.436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109.531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962297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66.091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680855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101.866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107.819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235313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84.976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779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265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7109" y="847140"/>
            <a:ext cx="8037395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567108" y="1689235"/>
            <a:ext cx="803733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C9D12E7-A6F2-4397-94EB-D6788055E3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580147"/>
              </p:ext>
            </p:extLst>
          </p:nvPr>
        </p:nvGraphicFramePr>
        <p:xfrm>
          <a:off x="565683" y="2043603"/>
          <a:ext cx="8032746" cy="2935180"/>
        </p:xfrm>
        <a:graphic>
          <a:graphicData uri="http://schemas.openxmlformats.org/drawingml/2006/table">
            <a:tbl>
              <a:tblPr/>
              <a:tblGrid>
                <a:gridCol w="269194">
                  <a:extLst>
                    <a:ext uri="{9D8B030D-6E8A-4147-A177-3AD203B41FA5}">
                      <a16:colId xmlns:a16="http://schemas.microsoft.com/office/drawing/2014/main" val="3986282870"/>
                    </a:ext>
                  </a:extLst>
                </a:gridCol>
                <a:gridCol w="269194">
                  <a:extLst>
                    <a:ext uri="{9D8B030D-6E8A-4147-A177-3AD203B41FA5}">
                      <a16:colId xmlns:a16="http://schemas.microsoft.com/office/drawing/2014/main" val="2579678084"/>
                    </a:ext>
                  </a:extLst>
                </a:gridCol>
                <a:gridCol w="269194">
                  <a:extLst>
                    <a:ext uri="{9D8B030D-6E8A-4147-A177-3AD203B41FA5}">
                      <a16:colId xmlns:a16="http://schemas.microsoft.com/office/drawing/2014/main" val="3419192226"/>
                    </a:ext>
                  </a:extLst>
                </a:gridCol>
                <a:gridCol w="3036506">
                  <a:extLst>
                    <a:ext uri="{9D8B030D-6E8A-4147-A177-3AD203B41FA5}">
                      <a16:colId xmlns:a16="http://schemas.microsoft.com/office/drawing/2014/main" val="2549075359"/>
                    </a:ext>
                  </a:extLst>
                </a:gridCol>
                <a:gridCol w="721440">
                  <a:extLst>
                    <a:ext uri="{9D8B030D-6E8A-4147-A177-3AD203B41FA5}">
                      <a16:colId xmlns:a16="http://schemas.microsoft.com/office/drawing/2014/main" val="1777583756"/>
                    </a:ext>
                  </a:extLst>
                </a:gridCol>
                <a:gridCol w="721440">
                  <a:extLst>
                    <a:ext uri="{9D8B030D-6E8A-4147-A177-3AD203B41FA5}">
                      <a16:colId xmlns:a16="http://schemas.microsoft.com/office/drawing/2014/main" val="3682987772"/>
                    </a:ext>
                  </a:extLst>
                </a:gridCol>
                <a:gridCol w="721440">
                  <a:extLst>
                    <a:ext uri="{9D8B030D-6E8A-4147-A177-3AD203B41FA5}">
                      <a16:colId xmlns:a16="http://schemas.microsoft.com/office/drawing/2014/main" val="4259252608"/>
                    </a:ext>
                  </a:extLst>
                </a:gridCol>
                <a:gridCol w="721440">
                  <a:extLst>
                    <a:ext uri="{9D8B030D-6E8A-4147-A177-3AD203B41FA5}">
                      <a16:colId xmlns:a16="http://schemas.microsoft.com/office/drawing/2014/main" val="324651380"/>
                    </a:ext>
                  </a:extLst>
                </a:gridCol>
                <a:gridCol w="656833">
                  <a:extLst>
                    <a:ext uri="{9D8B030D-6E8A-4147-A177-3AD203B41FA5}">
                      <a16:colId xmlns:a16="http://schemas.microsoft.com/office/drawing/2014/main" val="4200112141"/>
                    </a:ext>
                  </a:extLst>
                </a:gridCol>
                <a:gridCol w="646065">
                  <a:extLst>
                    <a:ext uri="{9D8B030D-6E8A-4147-A177-3AD203B41FA5}">
                      <a16:colId xmlns:a16="http://schemas.microsoft.com/office/drawing/2014/main" val="946969330"/>
                    </a:ext>
                  </a:extLst>
                </a:gridCol>
              </a:tblGrid>
              <a:tr h="1278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739795"/>
                  </a:ext>
                </a:extLst>
              </a:tr>
              <a:tr h="3834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888810"/>
                  </a:ext>
                </a:extLst>
              </a:tr>
              <a:tr h="127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4.551.500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-4.551.500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6339003"/>
                  </a:ext>
                </a:extLst>
              </a:tr>
              <a:tr h="127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4.551.500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-4.551.500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809267"/>
                  </a:ext>
                </a:extLst>
              </a:tr>
              <a:tr h="127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118332"/>
                  </a:ext>
                </a:extLst>
              </a:tr>
              <a:tr h="127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849259"/>
                  </a:ext>
                </a:extLst>
              </a:tr>
              <a:tr h="127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7.924.871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7.924.871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371374"/>
                  </a:ext>
                </a:extLst>
              </a:tr>
              <a:tr h="127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534.875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1.600.904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1.066.029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329111"/>
                  </a:ext>
                </a:extLst>
              </a:tr>
              <a:tr h="127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534.875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534.875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041087"/>
                  </a:ext>
                </a:extLst>
              </a:tr>
              <a:tr h="25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1.066.029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1.066.029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579904"/>
                  </a:ext>
                </a:extLst>
              </a:tr>
              <a:tr h="127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221620"/>
                  </a:ext>
                </a:extLst>
              </a:tr>
              <a:tr h="25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Administrativo-Programa de Desarrollo Local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169120"/>
                  </a:ext>
                </a:extLst>
              </a:tr>
              <a:tr h="127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2.784.259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1.718.230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-1.066.029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579811"/>
                  </a:ext>
                </a:extLst>
              </a:tr>
              <a:tr h="127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Mejoramiento Integral de Bibliotecas Públicas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573.703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573.703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189569"/>
                  </a:ext>
                </a:extLst>
              </a:tr>
              <a:tr h="127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544.527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544.527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841113"/>
                  </a:ext>
                </a:extLst>
              </a:tr>
              <a:tr h="127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1.666.029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-1.066.029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90217"/>
                  </a:ext>
                </a:extLst>
              </a:tr>
              <a:tr h="1230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2.152.476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2.152.466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2.151.905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21519050,0%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745344"/>
                  </a:ext>
                </a:extLst>
              </a:tr>
              <a:tr h="127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2.152.476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2.152.466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2.151.905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21519050,0%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516383"/>
                  </a:ext>
                </a:extLst>
              </a:tr>
              <a:tr h="127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895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278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7109" y="816364"/>
            <a:ext cx="8037395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567108" y="1689235"/>
            <a:ext cx="803733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86749C2-201A-4302-B65B-9604504577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401916"/>
              </p:ext>
            </p:extLst>
          </p:nvPr>
        </p:nvGraphicFramePr>
        <p:xfrm>
          <a:off x="567108" y="2012824"/>
          <a:ext cx="8037339" cy="2914395"/>
        </p:xfrm>
        <a:graphic>
          <a:graphicData uri="http://schemas.openxmlformats.org/drawingml/2006/table">
            <a:tbl>
              <a:tblPr/>
              <a:tblGrid>
                <a:gridCol w="269348">
                  <a:extLst>
                    <a:ext uri="{9D8B030D-6E8A-4147-A177-3AD203B41FA5}">
                      <a16:colId xmlns:a16="http://schemas.microsoft.com/office/drawing/2014/main" val="3257652776"/>
                    </a:ext>
                  </a:extLst>
                </a:gridCol>
                <a:gridCol w="269348">
                  <a:extLst>
                    <a:ext uri="{9D8B030D-6E8A-4147-A177-3AD203B41FA5}">
                      <a16:colId xmlns:a16="http://schemas.microsoft.com/office/drawing/2014/main" val="513664353"/>
                    </a:ext>
                  </a:extLst>
                </a:gridCol>
                <a:gridCol w="269348">
                  <a:extLst>
                    <a:ext uri="{9D8B030D-6E8A-4147-A177-3AD203B41FA5}">
                      <a16:colId xmlns:a16="http://schemas.microsoft.com/office/drawing/2014/main" val="3927907025"/>
                    </a:ext>
                  </a:extLst>
                </a:gridCol>
                <a:gridCol w="3038243">
                  <a:extLst>
                    <a:ext uri="{9D8B030D-6E8A-4147-A177-3AD203B41FA5}">
                      <a16:colId xmlns:a16="http://schemas.microsoft.com/office/drawing/2014/main" val="3748962877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2241649774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1716380519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2926959094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3213371111"/>
                    </a:ext>
                  </a:extLst>
                </a:gridCol>
                <a:gridCol w="657209">
                  <a:extLst>
                    <a:ext uri="{9D8B030D-6E8A-4147-A177-3AD203B41FA5}">
                      <a16:colId xmlns:a16="http://schemas.microsoft.com/office/drawing/2014/main" val="387198769"/>
                    </a:ext>
                  </a:extLst>
                </a:gridCol>
                <a:gridCol w="646435">
                  <a:extLst>
                    <a:ext uri="{9D8B030D-6E8A-4147-A177-3AD203B41FA5}">
                      <a16:colId xmlns:a16="http://schemas.microsoft.com/office/drawing/2014/main" val="635017562"/>
                    </a:ext>
                  </a:extLst>
                </a:gridCol>
              </a:tblGrid>
              <a:tr h="1274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122872"/>
                  </a:ext>
                </a:extLst>
              </a:tr>
              <a:tr h="3901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973362"/>
                  </a:ext>
                </a:extLst>
              </a:tr>
              <a:tr h="135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279899"/>
                  </a:ext>
                </a:extLst>
              </a:tr>
              <a:tr h="127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959180"/>
                  </a:ext>
                </a:extLst>
              </a:tr>
              <a:tr h="127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681079"/>
                  </a:ext>
                </a:extLst>
              </a:tr>
              <a:tr h="127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346679"/>
                  </a:ext>
                </a:extLst>
              </a:tr>
              <a:tr h="127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440680"/>
                  </a:ext>
                </a:extLst>
              </a:tr>
              <a:tr h="127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Sitios Patrimonio Mundial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311198"/>
                  </a:ext>
                </a:extLst>
              </a:tr>
              <a:tr h="127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026334"/>
                  </a:ext>
                </a:extLst>
              </a:tr>
              <a:tr h="127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623193"/>
                  </a:ext>
                </a:extLst>
              </a:tr>
              <a:tr h="127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61478"/>
                  </a:ext>
                </a:extLst>
              </a:tr>
              <a:tr h="127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635506"/>
                  </a:ext>
                </a:extLst>
              </a:tr>
              <a:tr h="159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310713"/>
                  </a:ext>
                </a:extLst>
              </a:tr>
              <a:tr h="159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3.205.293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3.205.293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18170"/>
                  </a:ext>
                </a:extLst>
              </a:tr>
              <a:tr h="159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673.884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673.884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959423"/>
                  </a:ext>
                </a:extLst>
              </a:tr>
              <a:tr h="159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2.531.409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2.531.409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378422"/>
                  </a:ext>
                </a:extLst>
              </a:tr>
              <a:tr h="159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876.049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876.049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017263"/>
                  </a:ext>
                </a:extLst>
              </a:tr>
              <a:tr h="159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Mejoramiento Integral de Bibliotecas Públicas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539.107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539.107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379954"/>
                  </a:ext>
                </a:extLst>
              </a:tr>
              <a:tr h="159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336.942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336.942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276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993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8175" y="781032"/>
            <a:ext cx="8019339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02: RED DE BIBLIOTECAS PÚBLICAS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2559" y="1637375"/>
            <a:ext cx="8070457" cy="2880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14EC472-636B-4ABF-B187-F981BA98DE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241396"/>
              </p:ext>
            </p:extLst>
          </p:nvPr>
        </p:nvGraphicFramePr>
        <p:xfrm>
          <a:off x="535176" y="1925408"/>
          <a:ext cx="8013498" cy="2225615"/>
        </p:xfrm>
        <a:graphic>
          <a:graphicData uri="http://schemas.openxmlformats.org/drawingml/2006/table">
            <a:tbl>
              <a:tblPr/>
              <a:tblGrid>
                <a:gridCol w="268549">
                  <a:extLst>
                    <a:ext uri="{9D8B030D-6E8A-4147-A177-3AD203B41FA5}">
                      <a16:colId xmlns:a16="http://schemas.microsoft.com/office/drawing/2014/main" val="2904294899"/>
                    </a:ext>
                  </a:extLst>
                </a:gridCol>
                <a:gridCol w="268549">
                  <a:extLst>
                    <a:ext uri="{9D8B030D-6E8A-4147-A177-3AD203B41FA5}">
                      <a16:colId xmlns:a16="http://schemas.microsoft.com/office/drawing/2014/main" val="2878619468"/>
                    </a:ext>
                  </a:extLst>
                </a:gridCol>
                <a:gridCol w="268549">
                  <a:extLst>
                    <a:ext uri="{9D8B030D-6E8A-4147-A177-3AD203B41FA5}">
                      <a16:colId xmlns:a16="http://schemas.microsoft.com/office/drawing/2014/main" val="2721553271"/>
                    </a:ext>
                  </a:extLst>
                </a:gridCol>
                <a:gridCol w="3029231">
                  <a:extLst>
                    <a:ext uri="{9D8B030D-6E8A-4147-A177-3AD203B41FA5}">
                      <a16:colId xmlns:a16="http://schemas.microsoft.com/office/drawing/2014/main" val="4075874043"/>
                    </a:ext>
                  </a:extLst>
                </a:gridCol>
                <a:gridCol w="719711">
                  <a:extLst>
                    <a:ext uri="{9D8B030D-6E8A-4147-A177-3AD203B41FA5}">
                      <a16:colId xmlns:a16="http://schemas.microsoft.com/office/drawing/2014/main" val="2496497994"/>
                    </a:ext>
                  </a:extLst>
                </a:gridCol>
                <a:gridCol w="719711">
                  <a:extLst>
                    <a:ext uri="{9D8B030D-6E8A-4147-A177-3AD203B41FA5}">
                      <a16:colId xmlns:a16="http://schemas.microsoft.com/office/drawing/2014/main" val="1752976529"/>
                    </a:ext>
                  </a:extLst>
                </a:gridCol>
                <a:gridCol w="719711">
                  <a:extLst>
                    <a:ext uri="{9D8B030D-6E8A-4147-A177-3AD203B41FA5}">
                      <a16:colId xmlns:a16="http://schemas.microsoft.com/office/drawing/2014/main" val="2289485468"/>
                    </a:ext>
                  </a:extLst>
                </a:gridCol>
                <a:gridCol w="719711">
                  <a:extLst>
                    <a:ext uri="{9D8B030D-6E8A-4147-A177-3AD203B41FA5}">
                      <a16:colId xmlns:a16="http://schemas.microsoft.com/office/drawing/2014/main" val="2274508816"/>
                    </a:ext>
                  </a:extLst>
                </a:gridCol>
                <a:gridCol w="655259">
                  <a:extLst>
                    <a:ext uri="{9D8B030D-6E8A-4147-A177-3AD203B41FA5}">
                      <a16:colId xmlns:a16="http://schemas.microsoft.com/office/drawing/2014/main" val="4059354617"/>
                    </a:ext>
                  </a:extLst>
                </a:gridCol>
                <a:gridCol w="644517">
                  <a:extLst>
                    <a:ext uri="{9D8B030D-6E8A-4147-A177-3AD203B41FA5}">
                      <a16:colId xmlns:a16="http://schemas.microsoft.com/office/drawing/2014/main" val="2056994426"/>
                    </a:ext>
                  </a:extLst>
                </a:gridCol>
              </a:tblGrid>
              <a:tr h="1280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04637"/>
                  </a:ext>
                </a:extLst>
              </a:tr>
              <a:tr h="3922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167476"/>
                  </a:ext>
                </a:extLst>
              </a:tr>
              <a:tr h="1681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6.442.392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7.070.614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2.528.052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168796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1.343.960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1.343.960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440.217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761852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4.971.576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4.971.576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1.450.808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16927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703252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507746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125.612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358944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67.178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262960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348640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954898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284100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6282320,0%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817571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6282320,0%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76833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900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390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7110" y="741453"/>
            <a:ext cx="799260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03: CONSEJO DE MONUMENTOS NACIONALES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109" y="1569481"/>
            <a:ext cx="7886702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EC8213C-D767-4D51-9144-F59AB9FF8A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915636"/>
              </p:ext>
            </p:extLst>
          </p:nvPr>
        </p:nvGraphicFramePr>
        <p:xfrm>
          <a:off x="567107" y="1920894"/>
          <a:ext cx="7992609" cy="1782427"/>
        </p:xfrm>
        <a:graphic>
          <a:graphicData uri="http://schemas.openxmlformats.org/drawingml/2006/table">
            <a:tbl>
              <a:tblPr/>
              <a:tblGrid>
                <a:gridCol w="267849">
                  <a:extLst>
                    <a:ext uri="{9D8B030D-6E8A-4147-A177-3AD203B41FA5}">
                      <a16:colId xmlns:a16="http://schemas.microsoft.com/office/drawing/2014/main" val="3552290719"/>
                    </a:ext>
                  </a:extLst>
                </a:gridCol>
                <a:gridCol w="267849">
                  <a:extLst>
                    <a:ext uri="{9D8B030D-6E8A-4147-A177-3AD203B41FA5}">
                      <a16:colId xmlns:a16="http://schemas.microsoft.com/office/drawing/2014/main" val="3192994304"/>
                    </a:ext>
                  </a:extLst>
                </a:gridCol>
                <a:gridCol w="267849">
                  <a:extLst>
                    <a:ext uri="{9D8B030D-6E8A-4147-A177-3AD203B41FA5}">
                      <a16:colId xmlns:a16="http://schemas.microsoft.com/office/drawing/2014/main" val="3477342087"/>
                    </a:ext>
                  </a:extLst>
                </a:gridCol>
                <a:gridCol w="3021334">
                  <a:extLst>
                    <a:ext uri="{9D8B030D-6E8A-4147-A177-3AD203B41FA5}">
                      <a16:colId xmlns:a16="http://schemas.microsoft.com/office/drawing/2014/main" val="331136206"/>
                    </a:ext>
                  </a:extLst>
                </a:gridCol>
                <a:gridCol w="717835">
                  <a:extLst>
                    <a:ext uri="{9D8B030D-6E8A-4147-A177-3AD203B41FA5}">
                      <a16:colId xmlns:a16="http://schemas.microsoft.com/office/drawing/2014/main" val="2492582165"/>
                    </a:ext>
                  </a:extLst>
                </a:gridCol>
                <a:gridCol w="717835">
                  <a:extLst>
                    <a:ext uri="{9D8B030D-6E8A-4147-A177-3AD203B41FA5}">
                      <a16:colId xmlns:a16="http://schemas.microsoft.com/office/drawing/2014/main" val="1371517224"/>
                    </a:ext>
                  </a:extLst>
                </a:gridCol>
                <a:gridCol w="717835">
                  <a:extLst>
                    <a:ext uri="{9D8B030D-6E8A-4147-A177-3AD203B41FA5}">
                      <a16:colId xmlns:a16="http://schemas.microsoft.com/office/drawing/2014/main" val="200428418"/>
                    </a:ext>
                  </a:extLst>
                </a:gridCol>
                <a:gridCol w="717835">
                  <a:extLst>
                    <a:ext uri="{9D8B030D-6E8A-4147-A177-3AD203B41FA5}">
                      <a16:colId xmlns:a16="http://schemas.microsoft.com/office/drawing/2014/main" val="3941797163"/>
                    </a:ext>
                  </a:extLst>
                </a:gridCol>
                <a:gridCol w="653551">
                  <a:extLst>
                    <a:ext uri="{9D8B030D-6E8A-4147-A177-3AD203B41FA5}">
                      <a16:colId xmlns:a16="http://schemas.microsoft.com/office/drawing/2014/main" val="3686430362"/>
                    </a:ext>
                  </a:extLst>
                </a:gridCol>
                <a:gridCol w="642837">
                  <a:extLst>
                    <a:ext uri="{9D8B030D-6E8A-4147-A177-3AD203B41FA5}">
                      <a16:colId xmlns:a16="http://schemas.microsoft.com/office/drawing/2014/main" val="3355026631"/>
                    </a:ext>
                  </a:extLst>
                </a:gridCol>
              </a:tblGrid>
              <a:tr h="1239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274414"/>
                  </a:ext>
                </a:extLst>
              </a:tr>
              <a:tr h="3797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147846"/>
                  </a:ext>
                </a:extLst>
              </a:tr>
              <a:tr h="1627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6.161.428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6.464.479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303.051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1.751.938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19244"/>
                  </a:ext>
                </a:extLst>
              </a:tr>
              <a:tr h="123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4.290.940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4.406.140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1.340.682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498810"/>
                  </a:ext>
                </a:extLst>
              </a:tr>
              <a:tr h="123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1.776.051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1.785.446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249.626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68434"/>
                  </a:ext>
                </a:extLst>
              </a:tr>
              <a:tr h="123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94.417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129.417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327309"/>
                  </a:ext>
                </a:extLst>
              </a:tr>
              <a:tr h="123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349506"/>
                  </a:ext>
                </a:extLst>
              </a:tr>
              <a:tr h="123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676411"/>
                  </a:ext>
                </a:extLst>
              </a:tr>
              <a:tr h="123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28.325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656672"/>
                  </a:ext>
                </a:extLst>
              </a:tr>
              <a:tr h="123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1434660,0%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597958"/>
                  </a:ext>
                </a:extLst>
              </a:tr>
              <a:tr h="123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1434660,0%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632608"/>
                  </a:ext>
                </a:extLst>
              </a:tr>
              <a:tr h="123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272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629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908720"/>
            <a:ext cx="82630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D62D8A99-DF16-4596-8E96-C63929870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4413487"/>
              </p:ext>
            </p:extLst>
          </p:nvPr>
        </p:nvGraphicFramePr>
        <p:xfrm>
          <a:off x="427914" y="1844823"/>
          <a:ext cx="4086000" cy="3096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2E8823F8-26E4-4935-9C68-757F2C84FD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6336233"/>
              </p:ext>
            </p:extLst>
          </p:nvPr>
        </p:nvGraphicFramePr>
        <p:xfrm>
          <a:off x="4580148" y="1844823"/>
          <a:ext cx="4080771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388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9905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MENSUAL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AF9E3CC4-14DC-460C-8B88-8F3E1F55EA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1912478"/>
              </p:ext>
            </p:extLst>
          </p:nvPr>
        </p:nvGraphicFramePr>
        <p:xfrm>
          <a:off x="539552" y="2132856"/>
          <a:ext cx="8099058" cy="3801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7713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783569"/>
            <a:ext cx="81043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7002AC0F-BA35-4B75-B4C8-AA1BCB714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7671401"/>
              </p:ext>
            </p:extLst>
          </p:nvPr>
        </p:nvGraphicFramePr>
        <p:xfrm>
          <a:off x="539552" y="2132856"/>
          <a:ext cx="8104386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6935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9172" y="756403"/>
            <a:ext cx="809436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09171" y="1412776"/>
            <a:ext cx="8177630" cy="3738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89F3D82-F309-48B1-A978-4A4362EB19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835731"/>
              </p:ext>
            </p:extLst>
          </p:nvPr>
        </p:nvGraphicFramePr>
        <p:xfrm>
          <a:off x="509171" y="1787821"/>
          <a:ext cx="8094357" cy="2448271"/>
        </p:xfrm>
        <a:graphic>
          <a:graphicData uri="http://schemas.openxmlformats.org/drawingml/2006/table">
            <a:tbl>
              <a:tblPr/>
              <a:tblGrid>
                <a:gridCol w="290328">
                  <a:extLst>
                    <a:ext uri="{9D8B030D-6E8A-4147-A177-3AD203B41FA5}">
                      <a16:colId xmlns:a16="http://schemas.microsoft.com/office/drawing/2014/main" val="3271375706"/>
                    </a:ext>
                  </a:extLst>
                </a:gridCol>
                <a:gridCol w="3274905">
                  <a:extLst>
                    <a:ext uri="{9D8B030D-6E8A-4147-A177-3AD203B41FA5}">
                      <a16:colId xmlns:a16="http://schemas.microsoft.com/office/drawing/2014/main" val="787989713"/>
                    </a:ext>
                  </a:extLst>
                </a:gridCol>
                <a:gridCol w="778080">
                  <a:extLst>
                    <a:ext uri="{9D8B030D-6E8A-4147-A177-3AD203B41FA5}">
                      <a16:colId xmlns:a16="http://schemas.microsoft.com/office/drawing/2014/main" val="159560015"/>
                    </a:ext>
                  </a:extLst>
                </a:gridCol>
                <a:gridCol w="778080">
                  <a:extLst>
                    <a:ext uri="{9D8B030D-6E8A-4147-A177-3AD203B41FA5}">
                      <a16:colId xmlns:a16="http://schemas.microsoft.com/office/drawing/2014/main" val="3000972847"/>
                    </a:ext>
                  </a:extLst>
                </a:gridCol>
                <a:gridCol w="778080">
                  <a:extLst>
                    <a:ext uri="{9D8B030D-6E8A-4147-A177-3AD203B41FA5}">
                      <a16:colId xmlns:a16="http://schemas.microsoft.com/office/drawing/2014/main" val="3355153554"/>
                    </a:ext>
                  </a:extLst>
                </a:gridCol>
                <a:gridCol w="778080">
                  <a:extLst>
                    <a:ext uri="{9D8B030D-6E8A-4147-A177-3AD203B41FA5}">
                      <a16:colId xmlns:a16="http://schemas.microsoft.com/office/drawing/2014/main" val="3256329881"/>
                    </a:ext>
                  </a:extLst>
                </a:gridCol>
                <a:gridCol w="708402">
                  <a:extLst>
                    <a:ext uri="{9D8B030D-6E8A-4147-A177-3AD203B41FA5}">
                      <a16:colId xmlns:a16="http://schemas.microsoft.com/office/drawing/2014/main" val="2471152504"/>
                    </a:ext>
                  </a:extLst>
                </a:gridCol>
                <a:gridCol w="708402">
                  <a:extLst>
                    <a:ext uri="{9D8B030D-6E8A-4147-A177-3AD203B41FA5}">
                      <a16:colId xmlns:a16="http://schemas.microsoft.com/office/drawing/2014/main" val="947559628"/>
                    </a:ext>
                  </a:extLst>
                </a:gridCol>
              </a:tblGrid>
              <a:tr h="1389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6297509"/>
                  </a:ext>
                </a:extLst>
              </a:tr>
              <a:tr h="4254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111083"/>
                  </a:ext>
                </a:extLst>
              </a:tr>
              <a:tr h="147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226.090.550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238.522.227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12.431.677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53.608.506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129707"/>
                  </a:ext>
                </a:extLst>
              </a:tr>
              <a:tr h="173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58.340.420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58.965.194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624.774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18.997.722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670161"/>
                  </a:ext>
                </a:extLst>
              </a:tr>
              <a:tr h="173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20.721.996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20.779.690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4.296.446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837286"/>
                  </a:ext>
                </a:extLst>
              </a:tr>
              <a:tr h="173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5068,4%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094775"/>
                  </a:ext>
                </a:extLst>
              </a:tr>
              <a:tr h="173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115.021.891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127.507.930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12.486.039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22.694.155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755857"/>
                  </a:ext>
                </a:extLst>
              </a:tr>
              <a:tr h="173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512985"/>
                  </a:ext>
                </a:extLst>
              </a:tr>
              <a:tr h="173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3.773.163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3.818.916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45.753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215.081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692637"/>
                  </a:ext>
                </a:extLst>
              </a:tr>
              <a:tr h="138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15.314.000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-15.314.000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895497"/>
                  </a:ext>
                </a:extLst>
              </a:tr>
              <a:tr h="138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4.976.907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3.153.405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413054"/>
                  </a:ext>
                </a:extLst>
              </a:tr>
              <a:tr h="138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11.072.126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15.153.468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4.081.342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19980"/>
                  </a:ext>
                </a:extLst>
              </a:tr>
              <a:tr h="138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7.250.664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7.248.824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7.250.083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394026,3%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89738"/>
                  </a:ext>
                </a:extLst>
              </a:tr>
              <a:tr h="138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511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0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9171" y="760554"/>
            <a:ext cx="799810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RESUMEN POR CAPÍTULOS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09171" y="1412776"/>
            <a:ext cx="8177630" cy="3738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026FBD2-46A3-4DD6-9628-F3E55CFBCC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420810"/>
              </p:ext>
            </p:extLst>
          </p:nvPr>
        </p:nvGraphicFramePr>
        <p:xfrm>
          <a:off x="509171" y="1748982"/>
          <a:ext cx="7998108" cy="1680018"/>
        </p:xfrm>
        <a:graphic>
          <a:graphicData uri="http://schemas.openxmlformats.org/drawingml/2006/table">
            <a:tbl>
              <a:tblPr/>
              <a:tblGrid>
                <a:gridCol w="277327">
                  <a:extLst>
                    <a:ext uri="{9D8B030D-6E8A-4147-A177-3AD203B41FA5}">
                      <a16:colId xmlns:a16="http://schemas.microsoft.com/office/drawing/2014/main" val="473633167"/>
                    </a:ext>
                  </a:extLst>
                </a:gridCol>
                <a:gridCol w="277327">
                  <a:extLst>
                    <a:ext uri="{9D8B030D-6E8A-4147-A177-3AD203B41FA5}">
                      <a16:colId xmlns:a16="http://schemas.microsoft.com/office/drawing/2014/main" val="3704317229"/>
                    </a:ext>
                  </a:extLst>
                </a:gridCol>
                <a:gridCol w="3128248">
                  <a:extLst>
                    <a:ext uri="{9D8B030D-6E8A-4147-A177-3AD203B41FA5}">
                      <a16:colId xmlns:a16="http://schemas.microsoft.com/office/drawing/2014/main" val="505209579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2723290420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560195046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3624180931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2402314839"/>
                    </a:ext>
                  </a:extLst>
                </a:gridCol>
                <a:gridCol w="676678">
                  <a:extLst>
                    <a:ext uri="{9D8B030D-6E8A-4147-A177-3AD203B41FA5}">
                      <a16:colId xmlns:a16="http://schemas.microsoft.com/office/drawing/2014/main" val="2692224006"/>
                    </a:ext>
                  </a:extLst>
                </a:gridCol>
                <a:gridCol w="665584">
                  <a:extLst>
                    <a:ext uri="{9D8B030D-6E8A-4147-A177-3AD203B41FA5}">
                      <a16:colId xmlns:a16="http://schemas.microsoft.com/office/drawing/2014/main" val="2089384871"/>
                    </a:ext>
                  </a:extLst>
                </a:gridCol>
              </a:tblGrid>
              <a:tr h="1304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21738"/>
                  </a:ext>
                </a:extLst>
              </a:tr>
              <a:tr h="3996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11582"/>
                  </a:ext>
                </a:extLst>
              </a:tr>
              <a:tr h="171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144.950.426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138.551.243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-6.399.183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30.372.214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563106"/>
                  </a:ext>
                </a:extLst>
              </a:tr>
              <a:tr h="130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101.133.518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93.751.305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-7.382.213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20.469.978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538639"/>
                  </a:ext>
                </a:extLst>
              </a:tr>
              <a:tr h="130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Culturales y Artísticos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43.816.908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44.799.938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983.030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9.902.236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188503"/>
                  </a:ext>
                </a:extLst>
              </a:tr>
              <a:tr h="1631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2.177.177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2.177.177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554.165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699310"/>
                  </a:ext>
                </a:extLst>
              </a:tr>
              <a:tr h="1631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78.962.947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77.688.402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-1.274.545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22.673.667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902468"/>
                  </a:ext>
                </a:extLst>
              </a:tr>
              <a:tr h="130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66.359.127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64.153.309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-2.205.818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18.393.677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245070"/>
                  </a:ext>
                </a:extLst>
              </a:tr>
              <a:tr h="130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de Bibliotecas Públicas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6.442.392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7.070.614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628.222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2.528.052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486054"/>
                  </a:ext>
                </a:extLst>
              </a:tr>
              <a:tr h="130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Monumentos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6.161.428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6.464.479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303.051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1.751.938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238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813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9171" y="760554"/>
            <a:ext cx="799810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RESUMEN FET – Covid - 19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09171" y="1412776"/>
            <a:ext cx="8177630" cy="3738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D346882-AD08-4383-9E81-C2670099A4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211230"/>
              </p:ext>
            </p:extLst>
          </p:nvPr>
        </p:nvGraphicFramePr>
        <p:xfrm>
          <a:off x="514907" y="1786669"/>
          <a:ext cx="7998108" cy="1132141"/>
        </p:xfrm>
        <a:graphic>
          <a:graphicData uri="http://schemas.openxmlformats.org/drawingml/2006/table">
            <a:tbl>
              <a:tblPr/>
              <a:tblGrid>
                <a:gridCol w="277327">
                  <a:extLst>
                    <a:ext uri="{9D8B030D-6E8A-4147-A177-3AD203B41FA5}">
                      <a16:colId xmlns:a16="http://schemas.microsoft.com/office/drawing/2014/main" val="150305816"/>
                    </a:ext>
                  </a:extLst>
                </a:gridCol>
                <a:gridCol w="277327">
                  <a:extLst>
                    <a:ext uri="{9D8B030D-6E8A-4147-A177-3AD203B41FA5}">
                      <a16:colId xmlns:a16="http://schemas.microsoft.com/office/drawing/2014/main" val="3499773575"/>
                    </a:ext>
                  </a:extLst>
                </a:gridCol>
                <a:gridCol w="3128248">
                  <a:extLst>
                    <a:ext uri="{9D8B030D-6E8A-4147-A177-3AD203B41FA5}">
                      <a16:colId xmlns:a16="http://schemas.microsoft.com/office/drawing/2014/main" val="1255683045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1577226105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127172262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2516828248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1743725929"/>
                    </a:ext>
                  </a:extLst>
                </a:gridCol>
                <a:gridCol w="676678">
                  <a:extLst>
                    <a:ext uri="{9D8B030D-6E8A-4147-A177-3AD203B41FA5}">
                      <a16:colId xmlns:a16="http://schemas.microsoft.com/office/drawing/2014/main" val="1179455439"/>
                    </a:ext>
                  </a:extLst>
                </a:gridCol>
                <a:gridCol w="665584">
                  <a:extLst>
                    <a:ext uri="{9D8B030D-6E8A-4147-A177-3AD203B41FA5}">
                      <a16:colId xmlns:a16="http://schemas.microsoft.com/office/drawing/2014/main" val="2479889949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5789834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504368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207373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 FET - Covid - 19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895697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487608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 FET - Covid - 19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268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034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43021" y="711057"/>
            <a:ext cx="8072837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2261" y="1562075"/>
            <a:ext cx="8051069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C7D0D8B-A3E0-40CC-A87E-BFA0CE064B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874471"/>
              </p:ext>
            </p:extLst>
          </p:nvPr>
        </p:nvGraphicFramePr>
        <p:xfrm>
          <a:off x="552261" y="1925016"/>
          <a:ext cx="8048719" cy="4368516"/>
        </p:xfrm>
        <a:graphic>
          <a:graphicData uri="http://schemas.openxmlformats.org/drawingml/2006/table">
            <a:tbl>
              <a:tblPr/>
              <a:tblGrid>
                <a:gridCol w="269729">
                  <a:extLst>
                    <a:ext uri="{9D8B030D-6E8A-4147-A177-3AD203B41FA5}">
                      <a16:colId xmlns:a16="http://schemas.microsoft.com/office/drawing/2014/main" val="768305002"/>
                    </a:ext>
                  </a:extLst>
                </a:gridCol>
                <a:gridCol w="269729">
                  <a:extLst>
                    <a:ext uri="{9D8B030D-6E8A-4147-A177-3AD203B41FA5}">
                      <a16:colId xmlns:a16="http://schemas.microsoft.com/office/drawing/2014/main" val="3135104263"/>
                    </a:ext>
                  </a:extLst>
                </a:gridCol>
                <a:gridCol w="269729">
                  <a:extLst>
                    <a:ext uri="{9D8B030D-6E8A-4147-A177-3AD203B41FA5}">
                      <a16:colId xmlns:a16="http://schemas.microsoft.com/office/drawing/2014/main" val="2080544500"/>
                    </a:ext>
                  </a:extLst>
                </a:gridCol>
                <a:gridCol w="3042545">
                  <a:extLst>
                    <a:ext uri="{9D8B030D-6E8A-4147-A177-3AD203B41FA5}">
                      <a16:colId xmlns:a16="http://schemas.microsoft.com/office/drawing/2014/main" val="3259171387"/>
                    </a:ext>
                  </a:extLst>
                </a:gridCol>
                <a:gridCol w="722874">
                  <a:extLst>
                    <a:ext uri="{9D8B030D-6E8A-4147-A177-3AD203B41FA5}">
                      <a16:colId xmlns:a16="http://schemas.microsoft.com/office/drawing/2014/main" val="2936011445"/>
                    </a:ext>
                  </a:extLst>
                </a:gridCol>
                <a:gridCol w="722874">
                  <a:extLst>
                    <a:ext uri="{9D8B030D-6E8A-4147-A177-3AD203B41FA5}">
                      <a16:colId xmlns:a16="http://schemas.microsoft.com/office/drawing/2014/main" val="880933433"/>
                    </a:ext>
                  </a:extLst>
                </a:gridCol>
                <a:gridCol w="722874">
                  <a:extLst>
                    <a:ext uri="{9D8B030D-6E8A-4147-A177-3AD203B41FA5}">
                      <a16:colId xmlns:a16="http://schemas.microsoft.com/office/drawing/2014/main" val="1824543943"/>
                    </a:ext>
                  </a:extLst>
                </a:gridCol>
                <a:gridCol w="722874">
                  <a:extLst>
                    <a:ext uri="{9D8B030D-6E8A-4147-A177-3AD203B41FA5}">
                      <a16:colId xmlns:a16="http://schemas.microsoft.com/office/drawing/2014/main" val="2657229642"/>
                    </a:ext>
                  </a:extLst>
                </a:gridCol>
                <a:gridCol w="658140">
                  <a:extLst>
                    <a:ext uri="{9D8B030D-6E8A-4147-A177-3AD203B41FA5}">
                      <a16:colId xmlns:a16="http://schemas.microsoft.com/office/drawing/2014/main" val="3575123921"/>
                    </a:ext>
                  </a:extLst>
                </a:gridCol>
                <a:gridCol w="647351">
                  <a:extLst>
                    <a:ext uri="{9D8B030D-6E8A-4147-A177-3AD203B41FA5}">
                      <a16:colId xmlns:a16="http://schemas.microsoft.com/office/drawing/2014/main" val="3409193876"/>
                    </a:ext>
                  </a:extLst>
                </a:gridCol>
              </a:tblGrid>
              <a:tr h="1270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634117"/>
                  </a:ext>
                </a:extLst>
              </a:tr>
              <a:tr h="3891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046588"/>
                  </a:ext>
                </a:extLst>
              </a:tr>
              <a:tr h="1667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101.133.518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93.751.305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-7.382.213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20.469.978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753332"/>
                  </a:ext>
                </a:extLst>
              </a:tr>
              <a:tr h="127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19.578.244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19.569.035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-9.209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6.265.839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308343"/>
                  </a:ext>
                </a:extLst>
              </a:tr>
              <a:tr h="127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4.698.263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4.698.263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766.734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825712"/>
                  </a:ext>
                </a:extLst>
              </a:tr>
              <a:tr h="127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48.790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47.846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47.846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5068,4%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063937"/>
                  </a:ext>
                </a:extLst>
              </a:tr>
              <a:tr h="127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48.790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47.846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47.846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5068,4%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52375"/>
                  </a:ext>
                </a:extLst>
              </a:tr>
              <a:tr h="127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62.020.763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61.857.989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-162.774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9.820.674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568301"/>
                  </a:ext>
                </a:extLst>
              </a:tr>
              <a:tr h="127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21.117.998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21.117.998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7.320.182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194112"/>
                  </a:ext>
                </a:extLst>
              </a:tr>
              <a:tr h="127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Artesanías de Chile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841.804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841.804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420.902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699523"/>
                  </a:ext>
                </a:extLst>
              </a:tr>
              <a:tr h="127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Cultural Municipalidad de Santiago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3.037.505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3.037.505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1.012.502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409208"/>
                  </a:ext>
                </a:extLst>
              </a:tr>
              <a:tr h="127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Orquestas Sinfónicas Juveniles e Infantiles de Chile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3.295.978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3.295.978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1.098.659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960917"/>
                  </a:ext>
                </a:extLst>
              </a:tr>
              <a:tr h="127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Cultural Palacio de la Moneda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2.066.093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2.066.093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688.698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239384"/>
                  </a:ext>
                </a:extLst>
              </a:tr>
              <a:tr h="127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Centro Cultural Gabriela Mistral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3.281.843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3.281.843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1.056.181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665865"/>
                  </a:ext>
                </a:extLst>
              </a:tr>
              <a:tr h="127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Instituciones Colaboradoras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3.642.710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3.642.710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1.617.206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707822"/>
                  </a:ext>
                </a:extLst>
              </a:tr>
              <a:tr h="127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Cultural Valparaíso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1.224.317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1.224.317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612.158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841086"/>
                  </a:ext>
                </a:extLst>
              </a:tr>
              <a:tr h="127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Orquestas Regionales Profesionales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1.627.748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1.627.748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813.876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396337"/>
                  </a:ext>
                </a:extLst>
              </a:tr>
              <a:tr h="254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Instituciones Colaboradoras de las Artes y las Culturas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2.100.000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910865"/>
                  </a:ext>
                </a:extLst>
              </a:tr>
              <a:tr h="127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9.181.616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9.181.616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273078"/>
                  </a:ext>
                </a:extLst>
              </a:tr>
              <a:tr h="127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Gobierno-Consejo Nacional de Televisión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996998"/>
                  </a:ext>
                </a:extLst>
              </a:tr>
              <a:tr h="127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993.879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993.879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740738"/>
                  </a:ext>
                </a:extLst>
              </a:tr>
              <a:tr h="127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Educación-Programa 01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3.783.250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3.783.250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043663"/>
                  </a:ext>
                </a:extLst>
              </a:tr>
              <a:tr h="127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31.654.684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31.491.910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-162.774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2.466.290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685537"/>
                  </a:ext>
                </a:extLst>
              </a:tr>
              <a:tr h="127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 de Fomento y Desarrollo Cultural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10.016.667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9.853.893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-162.774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748.224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228151"/>
                  </a:ext>
                </a:extLst>
              </a:tr>
              <a:tr h="127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Conjuntos Artísticos Estables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3.350.618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3.350.618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854.604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437126"/>
                  </a:ext>
                </a:extLst>
              </a:tr>
              <a:tr h="127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del Arte en la Educación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1.686.497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1.686.497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6813196"/>
                  </a:ext>
                </a:extLst>
              </a:tr>
              <a:tr h="127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Cultura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3.260.338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3.260.338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245.960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79290"/>
                  </a:ext>
                </a:extLst>
              </a:tr>
              <a:tr h="127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Creación y Desarrollo Artístico para Niños y Jóvenes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2.568.198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2.568.198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399.341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280251"/>
                  </a:ext>
                </a:extLst>
              </a:tr>
              <a:tr h="127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Organizaciones Culturales Colaboradoras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7.367.852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7.367.852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28.209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61838"/>
                  </a:ext>
                </a:extLst>
              </a:tr>
              <a:tr h="127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Desarrollo Artístico en la Educación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1.268.594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1.268.594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68.197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267343"/>
                  </a:ext>
                </a:extLst>
              </a:tr>
              <a:tr h="127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Exportación de Servicios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359.826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359.826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972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374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24113" y="801157"/>
            <a:ext cx="8080335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4113" y="1628801"/>
            <a:ext cx="8001580" cy="3582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42EA836-BF13-4961-9233-E66200F55C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301136"/>
              </p:ext>
            </p:extLst>
          </p:nvPr>
        </p:nvGraphicFramePr>
        <p:xfrm>
          <a:off x="524113" y="1987063"/>
          <a:ext cx="8080336" cy="3121604"/>
        </p:xfrm>
        <a:graphic>
          <a:graphicData uri="http://schemas.openxmlformats.org/drawingml/2006/table">
            <a:tbl>
              <a:tblPr/>
              <a:tblGrid>
                <a:gridCol w="270789">
                  <a:extLst>
                    <a:ext uri="{9D8B030D-6E8A-4147-A177-3AD203B41FA5}">
                      <a16:colId xmlns:a16="http://schemas.microsoft.com/office/drawing/2014/main" val="2020771145"/>
                    </a:ext>
                  </a:extLst>
                </a:gridCol>
                <a:gridCol w="270789">
                  <a:extLst>
                    <a:ext uri="{9D8B030D-6E8A-4147-A177-3AD203B41FA5}">
                      <a16:colId xmlns:a16="http://schemas.microsoft.com/office/drawing/2014/main" val="3757598412"/>
                    </a:ext>
                  </a:extLst>
                </a:gridCol>
                <a:gridCol w="270789">
                  <a:extLst>
                    <a:ext uri="{9D8B030D-6E8A-4147-A177-3AD203B41FA5}">
                      <a16:colId xmlns:a16="http://schemas.microsoft.com/office/drawing/2014/main" val="1038498739"/>
                    </a:ext>
                  </a:extLst>
                </a:gridCol>
                <a:gridCol w="3054496">
                  <a:extLst>
                    <a:ext uri="{9D8B030D-6E8A-4147-A177-3AD203B41FA5}">
                      <a16:colId xmlns:a16="http://schemas.microsoft.com/office/drawing/2014/main" val="237112033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3482699633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662802827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1056597106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1643412016"/>
                    </a:ext>
                  </a:extLst>
                </a:gridCol>
                <a:gridCol w="660724">
                  <a:extLst>
                    <a:ext uri="{9D8B030D-6E8A-4147-A177-3AD203B41FA5}">
                      <a16:colId xmlns:a16="http://schemas.microsoft.com/office/drawing/2014/main" val="4140380643"/>
                    </a:ext>
                  </a:extLst>
                </a:gridCol>
                <a:gridCol w="649893">
                  <a:extLst>
                    <a:ext uri="{9D8B030D-6E8A-4147-A177-3AD203B41FA5}">
                      <a16:colId xmlns:a16="http://schemas.microsoft.com/office/drawing/2014/main" val="31958507"/>
                    </a:ext>
                  </a:extLst>
                </a:gridCol>
              </a:tblGrid>
              <a:tr h="1287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650614"/>
                  </a:ext>
                </a:extLst>
              </a:tr>
              <a:tr h="3861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010264"/>
                  </a:ext>
                </a:extLst>
              </a:tr>
              <a:tr h="128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 Artes de la Visualidad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1.776.094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1.776.094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91.755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131024"/>
                  </a:ext>
                </a:extLst>
              </a:tr>
              <a:tr h="128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603536"/>
                  </a:ext>
                </a:extLst>
              </a:tr>
              <a:tr h="128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740120"/>
                  </a:ext>
                </a:extLst>
              </a:tr>
              <a:tr h="128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573119"/>
                  </a:ext>
                </a:extLst>
              </a:tr>
              <a:tr h="128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588314"/>
                  </a:ext>
                </a:extLst>
              </a:tr>
              <a:tr h="128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923.063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923.063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817359"/>
                  </a:ext>
                </a:extLst>
              </a:tr>
              <a:tr h="128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915818"/>
                  </a:ext>
                </a:extLst>
              </a:tr>
              <a:tr h="128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658129"/>
                  </a:ext>
                </a:extLst>
              </a:tr>
              <a:tr h="128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379551"/>
                  </a:ext>
                </a:extLst>
              </a:tr>
              <a:tr h="128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393.622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393.622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178676"/>
                  </a:ext>
                </a:extLst>
              </a:tr>
              <a:tr h="128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413.295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413.295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222467"/>
                  </a:ext>
                </a:extLst>
              </a:tr>
              <a:tr h="128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10.762.500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-10.762.500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50350"/>
                  </a:ext>
                </a:extLst>
              </a:tr>
              <a:tr h="128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10.762.500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-10.762.500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102044"/>
                  </a:ext>
                </a:extLst>
              </a:tr>
              <a:tr h="160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011763"/>
                  </a:ext>
                </a:extLst>
              </a:tr>
              <a:tr h="128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569935"/>
                  </a:ext>
                </a:extLst>
              </a:tr>
              <a:tr h="257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Financiamiento de Infraestructura Cultural Pública y/o Privada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904262"/>
                  </a:ext>
                </a:extLst>
              </a:tr>
              <a:tr h="128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3.505.324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3.504.424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3.505.324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389480,4%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161623"/>
                  </a:ext>
                </a:extLst>
              </a:tr>
              <a:tr h="128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3.505.324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3.504.424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3.505.324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389480,4%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251368"/>
                  </a:ext>
                </a:extLst>
              </a:tr>
              <a:tr h="128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833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1564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3937</Words>
  <Application>Microsoft Office PowerPoint</Application>
  <PresentationFormat>Presentación en pantalla (4:3)</PresentationFormat>
  <Paragraphs>2224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0" baseType="lpstr">
      <vt:lpstr>Arial</vt:lpstr>
      <vt:lpstr>Calibri</vt:lpstr>
      <vt:lpstr>1_Tema de Office</vt:lpstr>
      <vt:lpstr>EJECUCIÓN ACUMULADA DE GASTOS PRESUPUESTARIOS AL MES DE ABRIL DE 2021 PARTIDA 29: MINISTERIO DE LAS CULTURAS, LAS ARTES Y EL PATRIMONIO</vt:lpstr>
      <vt:lpstr>EJECUCIÓN ACUMULADA DE GASTOS A ABRIL DE 2021  PARTIDA 29 MINISTERIO DE LAS CULTURAS, LAS ARTES Y EL PATRIMONIO</vt:lpstr>
      <vt:lpstr>EJECUCIÓN MENSUAL DE GASTOS A ABRIL DE 2021  PARTIDA 29 MINISTERIO DE LAS CULTURAS, LAS ARTES Y EL PATRIMONIO</vt:lpstr>
      <vt:lpstr>EJECUCIÓN ACUMULADA DE GASTOS A ABRIL DE 2021  PARTIDA 29 MINISTERIO DE LAS CULTURAS, LAS ARTES Y EL PATRIMONIO</vt:lpstr>
      <vt:lpstr>EJECUCIÓN ACUMULADA DE GASTOS A ABRIL DE 2021  PARTIDA 29 MINISTERIO DE LAS CULTURAS, LAS ARTES Y EL PATRIMONIO</vt:lpstr>
      <vt:lpstr>EJECUCIÓN ACUMULADA DE GASTOS A ABRIL DE 2021  PARTIDA 29 RESUMEN POR CAPÍTULOS</vt:lpstr>
      <vt:lpstr>EJECUCIÓN ACUMULADA DE GASTOS A ABRIL DE 2021  PARTIDA 29 RESUMEN FET – Covid - 19</vt:lpstr>
      <vt:lpstr>EJECUCIÓN ACUMULADA DE GASTOS A ABRIL DE 2021  PARTIDA 29. CAPÍTUO 01. PROGRAMA 01: SUBSECRETARÍA DE LAS CULTURAS Y LAS ARTES </vt:lpstr>
      <vt:lpstr>EJECUCIÓN ACUMULADA DE GASTOS A ABRIL DE 2021  PARTIDA 29. CAPÍTUO 01. PROGRAMA 01: SUBSECRETARÍA DE LAS CULTURAS Y LAS ARTES </vt:lpstr>
      <vt:lpstr>EJECUCIÓN ACUMULADA DE GASTOS A ABRIL DE 2021  PARTIDA 29. CAPÍTUO 01. PROGRAMA 01: SUBSECRETARÍA DE LAS CULTURAS Y LAS ARTES FET – Covid - 19</vt:lpstr>
      <vt:lpstr>EJECUCIÓN ACUMULADA DE GASTOS A ABRIL DE 2021  PARTIDA 29. CAPÍTUO 01. PROGRAMA 02: FONDOS CULTURALES Y ARTÍSTICOS </vt:lpstr>
      <vt:lpstr>EJECUCIÓN ACUMULADA DE GASTOS A ABRIL DE 2021  PARTIDA 29. CAPÍTUO 02. PROGRAMA 01: SUBSECRETARÍA DEL PATRIMONIO CULTURAL </vt:lpstr>
      <vt:lpstr>EJECUCIÓN ACUMULADA DE GASTOS A ABRIL DE 2021  PARTIDA 29. CAPÍTUO 03. PROGRAMA 01: SERVICIO NACIONAL DEL PATRIMONIO CULTURAL</vt:lpstr>
      <vt:lpstr>EJECUCIÓN ACUMULADA DE GASTOS A ABRIL DE 2021  PARTIDA 29. CAPÍTUO 03. PROGRAMA 01: SERVICIO NACIONAL DEL PATRIMONIO CULTURAL </vt:lpstr>
      <vt:lpstr>EJECUCIÓN ACUMULADA DE GASTOS A ABRIL DE 2021  PARTIDA 29. CAPÍTUO 03. PROGRAMA 01: SERVICIO NACIONAL DEL PATRIMONIO CULTURAL FET – Covid - 19</vt:lpstr>
      <vt:lpstr>EJECUCIÓN ACUMULADA DE GASTOS A ABRIL DE 2021  PARTIDA 29. CAPÍTUO 03. PROGRAMA 02: RED DE BIBLIOTECAS PÚBLICAS </vt:lpstr>
      <vt:lpstr>EJECUCIÓN ACUMULADA DE GASTOS A ABRIL DE 2021  PARTIDA 29. CAPÍTUO 03. PROGRAMA 03: CONSEJO DE MONUMENTOS NACIONALES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46</cp:revision>
  <dcterms:created xsi:type="dcterms:W3CDTF">2020-01-02T20:22:07Z</dcterms:created>
  <dcterms:modified xsi:type="dcterms:W3CDTF">2021-06-07T01:20:07Z</dcterms:modified>
</cp:coreProperties>
</file>