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</p:sldMasterIdLst>
  <p:notesMasterIdLst>
    <p:notesMasterId r:id="rId36"/>
  </p:notesMasterIdLst>
  <p:handoutMasterIdLst>
    <p:handoutMasterId r:id="rId37"/>
  </p:handoutMasterIdLst>
  <p:sldIdLst>
    <p:sldId id="256" r:id="rId3"/>
    <p:sldId id="306" r:id="rId4"/>
    <p:sldId id="301" r:id="rId5"/>
    <p:sldId id="305" r:id="rId6"/>
    <p:sldId id="264" r:id="rId7"/>
    <p:sldId id="263" r:id="rId8"/>
    <p:sldId id="311" r:id="rId9"/>
    <p:sldId id="265" r:id="rId10"/>
    <p:sldId id="269" r:id="rId11"/>
    <p:sldId id="271" r:id="rId12"/>
    <p:sldId id="314" r:id="rId13"/>
    <p:sldId id="273" r:id="rId14"/>
    <p:sldId id="274" r:id="rId15"/>
    <p:sldId id="275" r:id="rId16"/>
    <p:sldId id="276" r:id="rId17"/>
    <p:sldId id="278" r:id="rId18"/>
    <p:sldId id="313" r:id="rId19"/>
    <p:sldId id="272" r:id="rId20"/>
    <p:sldId id="280" r:id="rId21"/>
    <p:sldId id="281" r:id="rId22"/>
    <p:sldId id="282" r:id="rId23"/>
    <p:sldId id="284" r:id="rId24"/>
    <p:sldId id="286" r:id="rId25"/>
    <p:sldId id="287" r:id="rId26"/>
    <p:sldId id="288" r:id="rId27"/>
    <p:sldId id="289" r:id="rId28"/>
    <p:sldId id="292" r:id="rId29"/>
    <p:sldId id="293" r:id="rId30"/>
    <p:sldId id="297" r:id="rId31"/>
    <p:sldId id="303" r:id="rId32"/>
    <p:sldId id="307" r:id="rId33"/>
    <p:sldId id="295" r:id="rId34"/>
    <p:sldId id="296" r:id="rId35"/>
  </p:sldIdLst>
  <p:sldSz cx="9144000" cy="6858000" type="screen4x3"/>
  <p:notesSz cx="7102475" cy="9388475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E91"/>
    <a:srgbClr val="173351"/>
    <a:srgbClr val="3B6285"/>
    <a:srgbClr val="265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11" autoAdjust="0"/>
    <p:restoredTop sz="94660"/>
  </p:normalViewPr>
  <p:slideViewPr>
    <p:cSldViewPr>
      <p:cViewPr varScale="1">
        <p:scale>
          <a:sx n="73" d="100"/>
          <a:sy n="73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50" y="-90"/>
      </p:cViewPr>
      <p:guideLst>
        <p:guide orient="horz" pos="2957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 b="1" i="0" baseline="0" dirty="0">
                <a:effectLst/>
              </a:rPr>
              <a:t>Distribución Presupuesto Inicial por Subtítulos de Gasto</a:t>
            </a:r>
            <a:endParaRPr lang="es-CL" sz="800" b="1" dirty="0">
              <a:effectLst/>
            </a:endParaRPr>
          </a:p>
        </c:rich>
      </c:tx>
      <c:layout>
        <c:manualLayout>
          <c:xMode val="edge"/>
          <c:yMode val="edge"/>
          <c:x val="0.16619196607046632"/>
          <c:y val="1.4453477868112014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488258274646362E-2"/>
          <c:y val="0.25148937683602562"/>
          <c:w val="0.97178815519347206"/>
          <c:h val="0.47384532218025599"/>
        </c:manualLayout>
      </c:layout>
      <c:pie3DChart>
        <c:varyColors val="1"/>
        <c:ser>
          <c:idx val="0"/>
          <c:order val="0"/>
          <c:tx>
            <c:strRef>
              <c:f>'Partida 05'!$D$61</c:f>
              <c:strCache>
                <c:ptCount val="1"/>
                <c:pt idx="0">
                  <c:v>Presupuesto Inicial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F49-44D0-9E79-C24178341E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F49-44D0-9E79-C24178341E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F49-44D0-9E79-C24178341E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F49-44D0-9E79-C24178341E9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F49-44D0-9E79-C24178341E9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F49-44D0-9E79-C24178341E9E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'Partida 05'!$C$62:$C$68</c:f>
              <c:strCache>
                <c:ptCount val="7"/>
                <c:pt idx="0">
                  <c:v>Gastos en Personal</c:v>
                </c:pt>
                <c:pt idx="1">
                  <c:v>Bienes y Servicios de Consumo</c:v>
                </c:pt>
                <c:pt idx="2">
                  <c:v>Transferencias Corrientes</c:v>
                </c:pt>
                <c:pt idx="3">
                  <c:v>Iniciativas de Inversión</c:v>
                </c:pt>
                <c:pt idx="4">
                  <c:v>Transferencias de Capital</c:v>
                </c:pt>
                <c:pt idx="5">
                  <c:v>Adquisición de Activos Financieros</c:v>
                </c:pt>
                <c:pt idx="6">
                  <c:v>Otros</c:v>
                </c:pt>
              </c:strCache>
            </c:strRef>
          </c:cat>
          <c:val>
            <c:numRef>
              <c:f>'Partida 05'!$D$62:$D$68</c:f>
              <c:numCache>
                <c:formatCode>#,##0</c:formatCode>
                <c:ptCount val="7"/>
                <c:pt idx="0">
                  <c:v>1439199493</c:v>
                </c:pt>
                <c:pt idx="1">
                  <c:v>263335813</c:v>
                </c:pt>
                <c:pt idx="2">
                  <c:v>326641252</c:v>
                </c:pt>
                <c:pt idx="3">
                  <c:v>873572616</c:v>
                </c:pt>
                <c:pt idx="4">
                  <c:v>637496452</c:v>
                </c:pt>
                <c:pt idx="5">
                  <c:v>138107040</c:v>
                </c:pt>
                <c:pt idx="6">
                  <c:v>68972901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F49-44D0-9E79-C24178341E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404304355285277E-2"/>
          <c:y val="0.81670689770305749"/>
          <c:w val="0.97600337209504462"/>
          <c:h val="0.166631170630302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s-CL" sz="1050"/>
              <a:t>% de Ejecución Mensual 2019 - 2020 - 2021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Gores!$C$85</c:f>
              <c:strCache>
                <c:ptCount val="1"/>
                <c:pt idx="0">
                  <c:v>GASTOS 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Gores!$D$85:$O$85</c:f>
              <c:numCache>
                <c:formatCode>0.0%</c:formatCode>
                <c:ptCount val="12"/>
                <c:pt idx="0">
                  <c:v>4.7491250392022101E-2</c:v>
                </c:pt>
                <c:pt idx="1">
                  <c:v>6.7076448439614411E-2</c:v>
                </c:pt>
                <c:pt idx="2">
                  <c:v>7.6444015922472769E-2</c:v>
                </c:pt>
                <c:pt idx="3">
                  <c:v>7.7243355575847189E-2</c:v>
                </c:pt>
                <c:pt idx="4">
                  <c:v>9.5434391578386402E-2</c:v>
                </c:pt>
                <c:pt idx="5">
                  <c:v>0.11035649017386326</c:v>
                </c:pt>
                <c:pt idx="6">
                  <c:v>5.9623182596562317E-2</c:v>
                </c:pt>
                <c:pt idx="7">
                  <c:v>8.0715679271625734E-2</c:v>
                </c:pt>
                <c:pt idx="8">
                  <c:v>0.11071268843205188</c:v>
                </c:pt>
                <c:pt idx="9">
                  <c:v>7.7663538504823534E-2</c:v>
                </c:pt>
                <c:pt idx="10">
                  <c:v>9.5228212534220313E-2</c:v>
                </c:pt>
                <c:pt idx="11">
                  <c:v>0.13543867142762447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50-4C88-A6F5-B8277A5D9BB0}"/>
            </c:ext>
          </c:extLst>
        </c:ser>
        <c:ser>
          <c:idx val="1"/>
          <c:order val="1"/>
          <c:tx>
            <c:strRef>
              <c:f>Gores!$C$84</c:f>
              <c:strCache>
                <c:ptCount val="1"/>
                <c:pt idx="0">
                  <c:v>GASTOS 2020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Gores!$D$84:$O$84</c:f>
              <c:numCache>
                <c:formatCode>0.0%</c:formatCode>
                <c:ptCount val="12"/>
                <c:pt idx="0">
                  <c:v>3.9525967449066036E-2</c:v>
                </c:pt>
                <c:pt idx="1">
                  <c:v>5.2436877715962935E-2</c:v>
                </c:pt>
                <c:pt idx="2">
                  <c:v>6.9974066705345561E-2</c:v>
                </c:pt>
                <c:pt idx="3">
                  <c:v>6.1812470318986422E-2</c:v>
                </c:pt>
                <c:pt idx="4">
                  <c:v>6.7649914743628817E-2</c:v>
                </c:pt>
                <c:pt idx="5">
                  <c:v>8.2059082722096124E-2</c:v>
                </c:pt>
                <c:pt idx="6">
                  <c:v>5.1663672794692549E-2</c:v>
                </c:pt>
                <c:pt idx="7">
                  <c:v>7.3498327818526693E-2</c:v>
                </c:pt>
                <c:pt idx="8">
                  <c:v>6.477384428812695E-2</c:v>
                </c:pt>
                <c:pt idx="9">
                  <c:v>8.0760633358653869E-2</c:v>
                </c:pt>
                <c:pt idx="10">
                  <c:v>9.4789292356524127E-2</c:v>
                </c:pt>
                <c:pt idx="11">
                  <c:v>0.1709448922315159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50-4C88-A6F5-B8277A5D9BB0}"/>
            </c:ext>
          </c:extLst>
        </c:ser>
        <c:ser>
          <c:idx val="0"/>
          <c:order val="2"/>
          <c:tx>
            <c:strRef>
              <c:f>Gores!$C$83</c:f>
              <c:strCache>
                <c:ptCount val="1"/>
                <c:pt idx="0">
                  <c:v>GASTOS 2021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dLbls>
            <c:dLbl>
              <c:idx val="0"/>
              <c:layout>
                <c:manualLayout>
                  <c:x val="8.3265438854756967E-3"/>
                  <c:y val="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750-4C88-A6F5-B8277A5D9BB0}"/>
                </c:ext>
              </c:extLst>
            </c:dLbl>
            <c:dLbl>
              <c:idx val="1"/>
              <c:layout>
                <c:manualLayout>
                  <c:x val="8.326543885475710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50-4C88-A6F5-B8277A5D9BB0}"/>
                </c:ext>
              </c:extLst>
            </c:dLbl>
            <c:dLbl>
              <c:idx val="2"/>
              <c:layout>
                <c:manualLayout>
                  <c:x val="1.1102058513967589E-2"/>
                  <c:y val="-8.67616933645615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750-4C88-A6F5-B8277A5D9BB0}"/>
                </c:ext>
              </c:extLst>
            </c:dLbl>
            <c:dLbl>
              <c:idx val="3"/>
              <c:layout>
                <c:manualLayout>
                  <c:x val="8.32654388547565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50-4C88-A6F5-B8277A5D9BB0}"/>
                </c:ext>
              </c:extLst>
            </c:dLbl>
            <c:dLbl>
              <c:idx val="4"/>
              <c:layout>
                <c:manualLayout>
                  <c:x val="1.110205851396761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750-4C88-A6F5-B8277A5D9BB0}"/>
                </c:ext>
              </c:extLst>
            </c:dLbl>
            <c:dLbl>
              <c:idx val="5"/>
              <c:layout>
                <c:manualLayout>
                  <c:x val="1.11020585139675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750-4C88-A6F5-B8277A5D9BB0}"/>
                </c:ext>
              </c:extLst>
            </c:dLbl>
            <c:dLbl>
              <c:idx val="6"/>
              <c:layout>
                <c:manualLayout>
                  <c:x val="8.3265438854756083E-3"/>
                  <c:y val="-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750-4C88-A6F5-B8277A5D9BB0}"/>
                </c:ext>
              </c:extLst>
            </c:dLbl>
            <c:dLbl>
              <c:idx val="7"/>
              <c:layout>
                <c:manualLayout>
                  <c:x val="8.3265438854757106E-3"/>
                  <c:y val="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750-4C88-A6F5-B8277A5D9BB0}"/>
                </c:ext>
              </c:extLst>
            </c:dLbl>
            <c:dLbl>
              <c:idx val="8"/>
              <c:layout>
                <c:manualLayout>
                  <c:x val="1.38775731424595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750-4C88-A6F5-B8277A5D9BB0}"/>
                </c:ext>
              </c:extLst>
            </c:dLbl>
            <c:dLbl>
              <c:idx val="9"/>
              <c:layout>
                <c:manualLayout>
                  <c:x val="5.551029256983806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750-4C88-A6F5-B8277A5D9BB0}"/>
                </c:ext>
              </c:extLst>
            </c:dLbl>
            <c:dLbl>
              <c:idx val="10"/>
              <c:layout>
                <c:manualLayout>
                  <c:x val="8.3265438854756083E-3"/>
                  <c:y val="-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750-4C88-A6F5-B8277A5D9B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Gores!$D$83:$K$83</c:f>
              <c:numCache>
                <c:formatCode>0.0%</c:formatCode>
                <c:ptCount val="8"/>
                <c:pt idx="0">
                  <c:v>2.7416861986434199E-2</c:v>
                </c:pt>
                <c:pt idx="1">
                  <c:v>8.5350085724585509E-2</c:v>
                </c:pt>
                <c:pt idx="2">
                  <c:v>6.245531930906819E-2</c:v>
                </c:pt>
                <c:pt idx="3">
                  <c:v>7.9715065801218399E-2</c:v>
                </c:pt>
                <c:pt idx="4">
                  <c:v>5.8003188754812827E-2</c:v>
                </c:pt>
                <c:pt idx="5">
                  <c:v>6.8911360272060893E-2</c:v>
                </c:pt>
                <c:pt idx="6">
                  <c:v>6.2772260273926891E-2</c:v>
                </c:pt>
                <c:pt idx="7">
                  <c:v>5.6826665605750025E-2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750-4C88-A6F5-B8277A5D9B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09987456"/>
        <c:axId val="209988992"/>
      </c:barChart>
      <c:catAx>
        <c:axId val="20998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160000" vert="horz" anchor="ctr" anchorCtr="0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L"/>
          </a:p>
        </c:txPr>
        <c:crossAx val="209988992"/>
        <c:crosses val="autoZero"/>
        <c:auto val="0"/>
        <c:lblAlgn val="ctr"/>
        <c:lblOffset val="100"/>
        <c:noMultiLvlLbl val="0"/>
      </c:catAx>
      <c:valAx>
        <c:axId val="209988992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0998745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L"/>
        </a:p>
      </c:txPr>
    </c:legend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800" b="1" i="0" baseline="0" dirty="0">
                <a:effectLst/>
              </a:rPr>
              <a:t>Distribución Presupuesto Inicial por Capítulo</a:t>
            </a:r>
          </a:p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800" b="1" i="0" baseline="0" dirty="0">
                <a:effectLst/>
              </a:rPr>
              <a:t>(en millones de $)</a:t>
            </a:r>
            <a:endParaRPr lang="es-CL" sz="800" dirty="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'Partida 05'!$J$61</c:f>
              <c:strCache>
                <c:ptCount val="1"/>
                <c:pt idx="0">
                  <c:v>Presupuesto Inicial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'Partida 05'!$I$62:$I$72</c:f>
              <c:strCache>
                <c:ptCount val="11"/>
                <c:pt idx="0">
                  <c:v>Serv. Gob. Interior</c:v>
                </c:pt>
                <c:pt idx="1">
                  <c:v>ONEMI</c:v>
                </c:pt>
                <c:pt idx="2">
                  <c:v>SUBDERE</c:v>
                </c:pt>
                <c:pt idx="3">
                  <c:v>ANI</c:v>
                </c:pt>
                <c:pt idx="4">
                  <c:v>Subs. Prevención del Delito</c:v>
                </c:pt>
                <c:pt idx="5">
                  <c:v>SENDA</c:v>
                </c:pt>
                <c:pt idx="6">
                  <c:v>Subs. del Interior</c:v>
                </c:pt>
                <c:pt idx="7">
                  <c:v>Carabineros</c:v>
                </c:pt>
                <c:pt idx="8">
                  <c:v>HOSCAR</c:v>
                </c:pt>
                <c:pt idx="9">
                  <c:v>PDI</c:v>
                </c:pt>
                <c:pt idx="10">
                  <c:v>GORES</c:v>
                </c:pt>
              </c:strCache>
            </c:strRef>
          </c:cat>
          <c:val>
            <c:numRef>
              <c:f>'Partida 05'!$J$62:$J$72</c:f>
              <c:numCache>
                <c:formatCode>#,##0</c:formatCode>
                <c:ptCount val="11"/>
                <c:pt idx="0">
                  <c:v>73367156000</c:v>
                </c:pt>
                <c:pt idx="1">
                  <c:v>15642940000</c:v>
                </c:pt>
                <c:pt idx="2">
                  <c:v>699733127000</c:v>
                </c:pt>
                <c:pt idx="3">
                  <c:v>7890877000</c:v>
                </c:pt>
                <c:pt idx="4">
                  <c:v>45795013000</c:v>
                </c:pt>
                <c:pt idx="5">
                  <c:v>73793298000</c:v>
                </c:pt>
                <c:pt idx="6">
                  <c:v>100491154000</c:v>
                </c:pt>
                <c:pt idx="7">
                  <c:v>1221214788000</c:v>
                </c:pt>
                <c:pt idx="8">
                  <c:v>30690271000</c:v>
                </c:pt>
                <c:pt idx="9">
                  <c:v>369591607000</c:v>
                </c:pt>
                <c:pt idx="10">
                  <c:v>1278446244000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63-4DA0-BE67-F755B8832EE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7009280"/>
        <c:axId val="207020416"/>
      </c:barChart>
      <c:catAx>
        <c:axId val="20700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20416"/>
        <c:crosses val="autoZero"/>
        <c:auto val="1"/>
        <c:lblAlgn val="ctr"/>
        <c:lblOffset val="100"/>
        <c:noMultiLvlLbl val="0"/>
      </c:catAx>
      <c:valAx>
        <c:axId val="2070204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0700928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200" b="1" i="0" baseline="0">
                <a:effectLst/>
              </a:rPr>
              <a:t>% Ejecución Mensual 2019- 2020 - 2021</a:t>
            </a:r>
            <a:endParaRPr lang="es-CL" sz="1200">
              <a:effectLst/>
            </a:endParaRPr>
          </a:p>
        </c:rich>
      </c:tx>
      <c:layout>
        <c:manualLayout>
          <c:xMode val="edge"/>
          <c:yMode val="edge"/>
          <c:x val="0.32193750000000004"/>
          <c:y val="3.952644885285378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'Partida 05'!$C$29</c:f>
              <c:strCache>
                <c:ptCount val="1"/>
                <c:pt idx="0">
                  <c:v>% Ejecución Ppto. Vigente 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05'!$D$28:$O$28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05'!$D$29:$O$29</c:f>
              <c:numCache>
                <c:formatCode>0.0%</c:formatCode>
                <c:ptCount val="12"/>
                <c:pt idx="0">
                  <c:v>6.1267467281108844E-2</c:v>
                </c:pt>
                <c:pt idx="1">
                  <c:v>6.8866152974273218E-2</c:v>
                </c:pt>
                <c:pt idx="2">
                  <c:v>9.7816879143194937E-2</c:v>
                </c:pt>
                <c:pt idx="3">
                  <c:v>7.3170836477018136E-2</c:v>
                </c:pt>
                <c:pt idx="4">
                  <c:v>8.1083012811088512E-2</c:v>
                </c:pt>
                <c:pt idx="5">
                  <c:v>8.6307891488960273E-2</c:v>
                </c:pt>
                <c:pt idx="6">
                  <c:v>7.2784979893448856E-2</c:v>
                </c:pt>
                <c:pt idx="7">
                  <c:v>7.7695749987199303E-2</c:v>
                </c:pt>
                <c:pt idx="8">
                  <c:v>8.7027859660061352E-2</c:v>
                </c:pt>
                <c:pt idx="9">
                  <c:v>8.8437702463749671E-2</c:v>
                </c:pt>
                <c:pt idx="10">
                  <c:v>8.4301818275213686E-2</c:v>
                </c:pt>
                <c:pt idx="11">
                  <c:v>0.13440596550012487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AE-440E-A0E2-DD4BA6F100D8}"/>
            </c:ext>
          </c:extLst>
        </c:ser>
        <c:ser>
          <c:idx val="0"/>
          <c:order val="1"/>
          <c:tx>
            <c:strRef>
              <c:f>'Partida 05'!$C$30</c:f>
              <c:strCache>
                <c:ptCount val="1"/>
                <c:pt idx="0">
                  <c:v>% Ejecución Ppto. Vigente 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05'!$D$28:$O$28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05'!$D$30:$O$30</c:f>
              <c:numCache>
                <c:formatCode>0.0%</c:formatCode>
                <c:ptCount val="12"/>
                <c:pt idx="0">
                  <c:v>6.3709680189503182E-2</c:v>
                </c:pt>
                <c:pt idx="1">
                  <c:v>5.9244172298822263E-2</c:v>
                </c:pt>
                <c:pt idx="2">
                  <c:v>8.7452600179805273E-2</c:v>
                </c:pt>
                <c:pt idx="3">
                  <c:v>8.5128923209441223E-2</c:v>
                </c:pt>
                <c:pt idx="4">
                  <c:v>9.6878825438348443E-2</c:v>
                </c:pt>
                <c:pt idx="5">
                  <c:v>8.518769970793795E-2</c:v>
                </c:pt>
                <c:pt idx="6">
                  <c:v>9.1813213369185173E-2</c:v>
                </c:pt>
                <c:pt idx="7">
                  <c:v>7.9025796040021051E-2</c:v>
                </c:pt>
                <c:pt idx="8">
                  <c:v>7.6403167185014817E-2</c:v>
                </c:pt>
                <c:pt idx="9">
                  <c:v>8.2932522547559909E-2</c:v>
                </c:pt>
                <c:pt idx="10">
                  <c:v>7.4454125717906106E-2</c:v>
                </c:pt>
                <c:pt idx="11">
                  <c:v>0.12242572588492372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AE-440E-A0E2-DD4BA6F100D8}"/>
            </c:ext>
          </c:extLst>
        </c:ser>
        <c:ser>
          <c:idx val="1"/>
          <c:order val="2"/>
          <c:tx>
            <c:strRef>
              <c:f>'Partida 05'!$C$31</c:f>
              <c:strCache>
                <c:ptCount val="1"/>
                <c:pt idx="0">
                  <c:v>% Ejecución Ppto. Vigente 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AE-440E-A0E2-DD4BA6F100D8}"/>
                </c:ext>
              </c:extLst>
            </c:dLbl>
            <c:dLbl>
              <c:idx val="1"/>
              <c:layout>
                <c:manualLayout>
                  <c:x val="6.462035541195477E-3"/>
                  <c:y val="-6.669618433850550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AE-440E-A0E2-DD4BA6F100D8}"/>
                </c:ext>
              </c:extLst>
            </c:dLbl>
            <c:dLbl>
              <c:idx val="2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EAE-440E-A0E2-DD4BA6F100D8}"/>
                </c:ext>
              </c:extLst>
            </c:dLbl>
            <c:dLbl>
              <c:idx val="3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AE-440E-A0E2-DD4BA6F100D8}"/>
                </c:ext>
              </c:extLst>
            </c:dLbl>
            <c:dLbl>
              <c:idx val="4"/>
              <c:layout>
                <c:manualLayout>
                  <c:x val="8.616047388260635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EAE-440E-A0E2-DD4BA6F100D8}"/>
                </c:ext>
              </c:extLst>
            </c:dLbl>
            <c:dLbl>
              <c:idx val="5"/>
              <c:layout>
                <c:manualLayout>
                  <c:x val="4.173187271778820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EAE-440E-A0E2-DD4BA6F100D8}"/>
                </c:ext>
              </c:extLst>
            </c:dLbl>
            <c:dLbl>
              <c:idx val="6"/>
              <c:layout>
                <c:manualLayout>
                  <c:x val="6.259780907668231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EAE-440E-A0E2-DD4BA6F100D8}"/>
                </c:ext>
              </c:extLst>
            </c:dLbl>
            <c:dLbl>
              <c:idx val="7"/>
              <c:layout>
                <c:manualLayout>
                  <c:x val="6.2597809076683081E-3"/>
                  <c:y val="-6.669618433850550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EAE-440E-A0E2-DD4BA6F100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05'!$D$28:$O$28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05'!$D$31:$K$31</c:f>
              <c:numCache>
                <c:formatCode>0.0%</c:formatCode>
                <c:ptCount val="8"/>
                <c:pt idx="0">
                  <c:v>6.3622785033558837E-2</c:v>
                </c:pt>
                <c:pt idx="1">
                  <c:v>7.4777301704173821E-2</c:v>
                </c:pt>
                <c:pt idx="2">
                  <c:v>7.6169460920655269E-2</c:v>
                </c:pt>
                <c:pt idx="3">
                  <c:v>7.6520455049231093E-2</c:v>
                </c:pt>
                <c:pt idx="4">
                  <c:v>6.7302361916824829E-2</c:v>
                </c:pt>
                <c:pt idx="5">
                  <c:v>8.4954398603272099E-2</c:v>
                </c:pt>
                <c:pt idx="6">
                  <c:v>7.1674089514278963E-2</c:v>
                </c:pt>
                <c:pt idx="7">
                  <c:v>5.8859419153127396E-2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EAE-440E-A0E2-DD4BA6F100D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5134464"/>
        <c:axId val="205169024"/>
      </c:barChart>
      <c:catAx>
        <c:axId val="20513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5169024"/>
        <c:crosses val="autoZero"/>
        <c:auto val="1"/>
        <c:lblAlgn val="ctr"/>
        <c:lblOffset val="100"/>
        <c:noMultiLvlLbl val="0"/>
      </c:catAx>
      <c:valAx>
        <c:axId val="205169024"/>
        <c:scaling>
          <c:orientation val="minMax"/>
          <c:max val="0.1600000000000000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5134464"/>
        <c:crosses val="autoZero"/>
        <c:crossBetween val="between"/>
        <c:majorUnit val="4.0000000000000008E-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200" b="1" i="0" baseline="0">
                <a:effectLst/>
              </a:rPr>
              <a:t>% Ejecución Acumulada  2019 - 2020 - 2021</a:t>
            </a:r>
            <a:endParaRPr lang="es-CL" sz="120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'Partida 05'!$C$23</c:f>
              <c:strCache>
                <c:ptCount val="1"/>
                <c:pt idx="0">
                  <c:v>% Ejecución Ppto. Vigente 2019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'Partida 05'!$D$22:$O$22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05'!$D$23:$O$23</c:f>
              <c:numCache>
                <c:formatCode>0.0%</c:formatCode>
                <c:ptCount val="12"/>
                <c:pt idx="0">
                  <c:v>6.1267467281108844E-2</c:v>
                </c:pt>
                <c:pt idx="1">
                  <c:v>0.13013362025538205</c:v>
                </c:pt>
                <c:pt idx="2">
                  <c:v>0.22737184355080195</c:v>
                </c:pt>
                <c:pt idx="3">
                  <c:v>0.30053049199243098</c:v>
                </c:pt>
                <c:pt idx="4">
                  <c:v>0.3809045456943288</c:v>
                </c:pt>
                <c:pt idx="5">
                  <c:v>0.46512786602560585</c:v>
                </c:pt>
                <c:pt idx="6">
                  <c:v>0.531881957844905</c:v>
                </c:pt>
                <c:pt idx="7">
                  <c:v>0.60825957606018488</c:v>
                </c:pt>
                <c:pt idx="8">
                  <c:v>0.69020346235683694</c:v>
                </c:pt>
                <c:pt idx="9">
                  <c:v>0.77864116482058665</c:v>
                </c:pt>
                <c:pt idx="10">
                  <c:v>0.85708333424642025</c:v>
                </c:pt>
                <c:pt idx="11">
                  <c:v>0.97363506386670362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9B-4576-AECA-EBFC406F7EEE}"/>
            </c:ext>
          </c:extLst>
        </c:ser>
        <c:ser>
          <c:idx val="0"/>
          <c:order val="1"/>
          <c:tx>
            <c:strRef>
              <c:f>'Partida 05'!$C$24</c:f>
              <c:strCache>
                <c:ptCount val="1"/>
                <c:pt idx="0">
                  <c:v>% Ejecución Ppto. Vigente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'Partida 05'!$D$22:$O$22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05'!$D$24:$O$24</c:f>
              <c:numCache>
                <c:formatCode>0.0%</c:formatCode>
                <c:ptCount val="12"/>
                <c:pt idx="0">
                  <c:v>6.3709680189503182E-2</c:v>
                </c:pt>
                <c:pt idx="1">
                  <c:v>0.12040572949883624</c:v>
                </c:pt>
                <c:pt idx="2">
                  <c:v>0.20864983495778736</c:v>
                </c:pt>
                <c:pt idx="3">
                  <c:v>0.29461842451990083</c:v>
                </c:pt>
                <c:pt idx="4">
                  <c:v>0.39640037658604882</c:v>
                </c:pt>
                <c:pt idx="5">
                  <c:v>0.47319999113965738</c:v>
                </c:pt>
                <c:pt idx="6">
                  <c:v>0.55412135433073872</c:v>
                </c:pt>
                <c:pt idx="7">
                  <c:v>0.62636977229492707</c:v>
                </c:pt>
                <c:pt idx="8">
                  <c:v>0.71281777494419774</c:v>
                </c:pt>
                <c:pt idx="9">
                  <c:v>0.77786916724727373</c:v>
                </c:pt>
                <c:pt idx="10">
                  <c:v>0.85130526776625637</c:v>
                </c:pt>
                <c:pt idx="11">
                  <c:v>0.96213021713773828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E9B-4576-AECA-EBFC406F7EEE}"/>
            </c:ext>
          </c:extLst>
        </c:ser>
        <c:ser>
          <c:idx val="1"/>
          <c:order val="2"/>
          <c:tx>
            <c:strRef>
              <c:f>'Partida 05'!$C$25</c:f>
              <c:strCache>
                <c:ptCount val="1"/>
                <c:pt idx="0">
                  <c:v>% Ejecución Ppto. Vigente 2021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9443460463651748E-2"/>
                  <c:y val="3.2619917850280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E9B-4576-AECA-EBFC406F7EEE}"/>
                </c:ext>
              </c:extLst>
            </c:dLbl>
            <c:dLbl>
              <c:idx val="1"/>
              <c:layout>
                <c:manualLayout>
                  <c:x val="0"/>
                  <c:y val="2.1768704373566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E9B-4576-AECA-EBFC406F7EEE}"/>
                </c:ext>
              </c:extLst>
            </c:dLbl>
            <c:dLbl>
              <c:idx val="2"/>
              <c:layout>
                <c:manualLayout>
                  <c:x val="-1.3212217868432319E-2"/>
                  <c:y val="3.9909291351539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E9B-4576-AECA-EBFC406F7EEE}"/>
                </c:ext>
              </c:extLst>
            </c:dLbl>
            <c:dLbl>
              <c:idx val="3"/>
              <c:layout>
                <c:manualLayout>
                  <c:x val="-1.7616290491243091E-2"/>
                  <c:y val="4.353740874713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E9B-4576-AECA-EBFC406F7EEE}"/>
                </c:ext>
              </c:extLst>
            </c:dLbl>
            <c:dLbl>
              <c:idx val="4"/>
              <c:layout>
                <c:manualLayout>
                  <c:x val="-1.9818326802648476E-2"/>
                  <c:y val="4.3537408747133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E9B-4576-AECA-EBFC406F7EEE}"/>
                </c:ext>
              </c:extLst>
            </c:dLbl>
            <c:dLbl>
              <c:idx val="5"/>
              <c:layout>
                <c:manualLayout>
                  <c:x val="-2.2020363114053865E-2"/>
                  <c:y val="4.353740874713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E9B-4576-AECA-EBFC406F7EEE}"/>
                </c:ext>
              </c:extLst>
            </c:dLbl>
            <c:dLbl>
              <c:idx val="6"/>
              <c:layout>
                <c:manualLayout>
                  <c:x val="-3.7434617293891567E-2"/>
                  <c:y val="3.9909291351539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E9B-4576-AECA-EBFC406F7EEE}"/>
                </c:ext>
              </c:extLst>
            </c:dLbl>
            <c:dLbl>
              <c:idx val="7"/>
              <c:layout>
                <c:manualLayout>
                  <c:x val="-6.6061089342161677E-2"/>
                  <c:y val="-1.4512469582377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E9B-4576-AECA-EBFC406F7EEE}"/>
                </c:ext>
              </c:extLst>
            </c:dLbl>
            <c:dLbl>
              <c:idx val="8"/>
              <c:layout>
                <c:manualLayout>
                  <c:x val="-6.3859053030756202E-2"/>
                  <c:y val="-7.25623479118898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E9B-4576-AECA-EBFC406F7EEE}"/>
                </c:ext>
              </c:extLst>
            </c:dLbl>
            <c:dLbl>
              <c:idx val="9"/>
              <c:layout>
                <c:manualLayout>
                  <c:x val="-5.5050907785134662E-2"/>
                  <c:y val="-1.8140586977972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E9B-4576-AECA-EBFC406F7EEE}"/>
                </c:ext>
              </c:extLst>
            </c:dLbl>
            <c:dLbl>
              <c:idx val="10"/>
              <c:layout>
                <c:manualLayout>
                  <c:x val="-6.1657016719350984E-2"/>
                  <c:y val="-7.25623479118898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E9B-4576-AECA-EBFC406F7E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05'!$D$22:$O$22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05'!$D$25:$K$25</c:f>
              <c:numCache>
                <c:formatCode>0.0%</c:formatCode>
                <c:ptCount val="8"/>
                <c:pt idx="0">
                  <c:v>6.3622785033558837E-2</c:v>
                </c:pt>
                <c:pt idx="1">
                  <c:v>0.13896817705921116</c:v>
                </c:pt>
                <c:pt idx="2">
                  <c:v>0.21452978980909504</c:v>
                </c:pt>
                <c:pt idx="3">
                  <c:v>0.29013708826368817</c:v>
                </c:pt>
                <c:pt idx="4">
                  <c:v>0.35609204786163218</c:v>
                </c:pt>
                <c:pt idx="5">
                  <c:v>0.43410989317534282</c:v>
                </c:pt>
                <c:pt idx="6">
                  <c:v>0.5049625082800473</c:v>
                </c:pt>
                <c:pt idx="7">
                  <c:v>0.58924242395454929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CE9B-4576-AECA-EBFC406F7E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7064448"/>
        <c:axId val="207066240"/>
      </c:lineChart>
      <c:catAx>
        <c:axId val="20706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0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66240"/>
        <c:crosses val="autoZero"/>
        <c:auto val="1"/>
        <c:lblAlgn val="ctr"/>
        <c:lblOffset val="100"/>
        <c:noMultiLvlLbl val="0"/>
      </c:catAx>
      <c:valAx>
        <c:axId val="20706624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644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819097341968788E-2"/>
          <c:y val="0.86122365258290534"/>
          <c:w val="0.94575552299316035"/>
          <c:h val="0.117007643043527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+mn-lt"/>
                <a:ea typeface="Calibri"/>
                <a:cs typeface="Calibri"/>
              </a:defRPr>
            </a:pPr>
            <a:r>
              <a:rPr lang="es-CL" sz="1050" b="1">
                <a:latin typeface="+mn-lt"/>
              </a:rPr>
              <a:t>% de Ejecución Mensual 2019 - 2020 - 2021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Gores!$C$136</c:f>
              <c:strCache>
                <c:ptCount val="1"/>
                <c:pt idx="0">
                  <c:v>GASTO 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wrap="square" lIns="38100" tIns="19050" rIns="38100" bIns="19050" anchor="ctr">
                <a:spAutoFit/>
              </a:bodyPr>
              <a:lstStyle/>
              <a:p>
                <a:pPr>
                  <a:defRPr sz="6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Gores!$D$136:$O$136</c:f>
              <c:numCache>
                <c:formatCode>0.0%</c:formatCode>
                <c:ptCount val="12"/>
                <c:pt idx="0">
                  <c:v>4.8386941878788024E-2</c:v>
                </c:pt>
                <c:pt idx="1">
                  <c:v>6.6936288070986644E-2</c:v>
                </c:pt>
                <c:pt idx="2">
                  <c:v>7.777861854617886E-2</c:v>
                </c:pt>
                <c:pt idx="3">
                  <c:v>7.6746270168324471E-2</c:v>
                </c:pt>
                <c:pt idx="4">
                  <c:v>9.3845357057652373E-2</c:v>
                </c:pt>
                <c:pt idx="5">
                  <c:v>0.10980529621002257</c:v>
                </c:pt>
                <c:pt idx="6">
                  <c:v>6.0222968833573476E-2</c:v>
                </c:pt>
                <c:pt idx="7">
                  <c:v>7.9566061981051067E-2</c:v>
                </c:pt>
                <c:pt idx="8">
                  <c:v>0.1097925578332254</c:v>
                </c:pt>
                <c:pt idx="9">
                  <c:v>7.7939726040021223E-2</c:v>
                </c:pt>
                <c:pt idx="10">
                  <c:v>9.3904210931420748E-2</c:v>
                </c:pt>
                <c:pt idx="11">
                  <c:v>0.13553961167405226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76-4D4F-AEF2-8843043D42F5}"/>
            </c:ext>
          </c:extLst>
        </c:ser>
        <c:ser>
          <c:idx val="1"/>
          <c:order val="1"/>
          <c:tx>
            <c:strRef>
              <c:f>Gores!$C$135</c:f>
              <c:strCache>
                <c:ptCount val="1"/>
                <c:pt idx="0">
                  <c:v>GASTO 2020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wrap="square" lIns="38100" tIns="19050" rIns="38100" bIns="19050" anchor="ctr">
                <a:spAutoFit/>
              </a:bodyPr>
              <a:lstStyle/>
              <a:p>
                <a:pPr>
                  <a:defRPr sz="6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Gores!$D$135:$O$135</c:f>
              <c:numCache>
                <c:formatCode>0.0%</c:formatCode>
                <c:ptCount val="12"/>
                <c:pt idx="0">
                  <c:v>4.0940043434951792E-2</c:v>
                </c:pt>
                <c:pt idx="1">
                  <c:v>5.3161973127713147E-2</c:v>
                </c:pt>
                <c:pt idx="2">
                  <c:v>7.1835602236083901E-2</c:v>
                </c:pt>
                <c:pt idx="3">
                  <c:v>6.2261506799505574E-2</c:v>
                </c:pt>
                <c:pt idx="4">
                  <c:v>6.7474466678398154E-2</c:v>
                </c:pt>
                <c:pt idx="5">
                  <c:v>8.29165950297652E-2</c:v>
                </c:pt>
                <c:pt idx="6">
                  <c:v>5.2519793137565308E-2</c:v>
                </c:pt>
                <c:pt idx="7">
                  <c:v>7.310027062726375E-2</c:v>
                </c:pt>
                <c:pt idx="8">
                  <c:v>6.6858959472708798E-2</c:v>
                </c:pt>
                <c:pt idx="9">
                  <c:v>7.9737804917091176E-2</c:v>
                </c:pt>
                <c:pt idx="10">
                  <c:v>9.3351017868910147E-2</c:v>
                </c:pt>
                <c:pt idx="11">
                  <c:v>0.16769369383540089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76-4D4F-AEF2-8843043D42F5}"/>
            </c:ext>
          </c:extLst>
        </c:ser>
        <c:ser>
          <c:idx val="0"/>
          <c:order val="2"/>
          <c:tx>
            <c:strRef>
              <c:f>Gores!$C$134</c:f>
              <c:strCache>
                <c:ptCount val="1"/>
                <c:pt idx="0">
                  <c:v>GASTO 2021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dLbls>
            <c:dLbl>
              <c:idx val="0"/>
              <c:layout>
                <c:manualLayout>
                  <c:x val="5.5511314125724293E-3"/>
                  <c:y val="-8.4361660701343169E-3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176-4D4F-AEF2-8843043D42F5}"/>
                </c:ext>
              </c:extLst>
            </c:dLbl>
            <c:dLbl>
              <c:idx val="1"/>
              <c:layout>
                <c:manualLayout>
                  <c:x val="1.1102058513967639E-2"/>
                  <c:y val="9.2600700933273463E-4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176-4D4F-AEF2-8843043D42F5}"/>
                </c:ext>
              </c:extLst>
            </c:dLbl>
            <c:dLbl>
              <c:idx val="2"/>
              <c:layout>
                <c:manualLayout>
                  <c:x val="1.3988342257451433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176-4D4F-AEF2-8843043D42F5}"/>
                </c:ext>
              </c:extLst>
            </c:dLbl>
            <c:dLbl>
              <c:idx val="3"/>
              <c:layout>
                <c:manualLayout>
                  <c:x val="8.4003369967824877E-3"/>
                  <c:y val="9.4650213428778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176-4D4F-AEF2-8843043D42F5}"/>
                </c:ext>
              </c:extLst>
            </c:dLbl>
            <c:dLbl>
              <c:idx val="4"/>
              <c:layout>
                <c:manualLayout>
                  <c:x val="1.1102047188606284E-2"/>
                  <c:y val="5.3499728905391768E-3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176-4D4F-AEF2-8843043D42F5}"/>
                </c:ext>
              </c:extLst>
            </c:dLbl>
            <c:dLbl>
              <c:idx val="5"/>
              <c:layout>
                <c:manualLayout>
                  <c:x val="1.1102047188606284E-2"/>
                  <c:y val="-8.5390143335451162E-3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176-4D4F-AEF2-8843043D42F5}"/>
                </c:ext>
              </c:extLst>
            </c:dLbl>
            <c:dLbl>
              <c:idx val="6"/>
              <c:layout>
                <c:manualLayout>
                  <c:x val="8.2157521197610828E-3"/>
                  <c:y val="-1.7901187413012255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176-4D4F-AEF2-8843043D42F5}"/>
                </c:ext>
              </c:extLst>
            </c:dLbl>
            <c:dLbl>
              <c:idx val="7"/>
              <c:layout>
                <c:manualLayout>
                  <c:x val="8.3265438854757106E-3"/>
                  <c:y val="-4.2181202989307137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176-4D4F-AEF2-8843043D42F5}"/>
                </c:ext>
              </c:extLst>
            </c:dLbl>
            <c:dLbl>
              <c:idx val="8"/>
              <c:layout>
                <c:manualLayout>
                  <c:x val="1.1249758217531021E-2"/>
                  <c:y val="-2.2736546347861892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176-4D4F-AEF2-8843043D42F5}"/>
                </c:ext>
              </c:extLst>
            </c:dLbl>
            <c:dLbl>
              <c:idx val="9"/>
              <c:layout>
                <c:manualLayout>
                  <c:x val="5.5511314125724293E-3"/>
                  <c:y val="-4.73251067143901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176-4D4F-AEF2-8843043D42F5}"/>
                </c:ext>
              </c:extLst>
            </c:dLbl>
            <c:dLbl>
              <c:idx val="10"/>
              <c:layout>
                <c:manualLayout>
                  <c:x val="5.5511314125724293E-3"/>
                  <c:y val="1.1008117932675421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176-4D4F-AEF2-8843043D42F5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600" b="1" i="0" u="none" strike="noStrike" baseline="0">
                    <a:solidFill>
                      <a:schemeClr val="accent2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Gores!$D$134:$K$134</c:f>
              <c:numCache>
                <c:formatCode>0.0%</c:formatCode>
                <c:ptCount val="8"/>
                <c:pt idx="0">
                  <c:v>2.9499665008240503E-2</c:v>
                </c:pt>
                <c:pt idx="1">
                  <c:v>8.5550270595772526E-2</c:v>
                </c:pt>
                <c:pt idx="2">
                  <c:v>6.4941764603004631E-2</c:v>
                </c:pt>
                <c:pt idx="3">
                  <c:v>7.9182498450008451E-2</c:v>
                </c:pt>
                <c:pt idx="4">
                  <c:v>5.8598337951168693E-2</c:v>
                </c:pt>
                <c:pt idx="5">
                  <c:v>7.0711575195238754E-2</c:v>
                </c:pt>
                <c:pt idx="6">
                  <c:v>6.3023148221114156E-2</c:v>
                </c:pt>
                <c:pt idx="7">
                  <c:v>5.7495799054997979E-2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F176-4D4F-AEF2-8843043D42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10598528"/>
        <c:axId val="210616704"/>
      </c:barChart>
      <c:catAx>
        <c:axId val="21059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160000" vert="horz" anchor="ctr" anchorCtr="0"/>
          <a:lstStyle/>
          <a:p>
            <a:pPr>
              <a:defRPr sz="7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L"/>
          </a:p>
        </c:txPr>
        <c:crossAx val="210616704"/>
        <c:crosses val="autoZero"/>
        <c:auto val="0"/>
        <c:lblAlgn val="ctr"/>
        <c:lblOffset val="100"/>
        <c:noMultiLvlLbl val="0"/>
      </c:catAx>
      <c:valAx>
        <c:axId val="21061670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1059852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L"/>
        </a:p>
      </c:txPr>
    </c:legend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0043716371504573E-2"/>
          <c:y val="0.16005351090806447"/>
          <c:w val="0.87715770627754874"/>
          <c:h val="0.58293315049197614"/>
        </c:manualLayout>
      </c:layout>
      <c:lineChart>
        <c:grouping val="standard"/>
        <c:varyColors val="0"/>
        <c:ser>
          <c:idx val="2"/>
          <c:order val="0"/>
          <c:tx>
            <c:strRef>
              <c:f>Gores!$C$132</c:f>
              <c:strCache>
                <c:ptCount val="1"/>
                <c:pt idx="0">
                  <c:v>GASTO 2019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Gores!$D$132:$O$132</c:f>
              <c:numCache>
                <c:formatCode>0.0%</c:formatCode>
                <c:ptCount val="12"/>
                <c:pt idx="0">
                  <c:v>4.8386941878788024E-2</c:v>
                </c:pt>
                <c:pt idx="1">
                  <c:v>0.11492254785857535</c:v>
                </c:pt>
                <c:pt idx="2">
                  <c:v>0.19142710310663055</c:v>
                </c:pt>
                <c:pt idx="3">
                  <c:v>0.26865307341799122</c:v>
                </c:pt>
                <c:pt idx="4">
                  <c:v>0.35547028092279531</c:v>
                </c:pt>
                <c:pt idx="5">
                  <c:v>0.45364994983898299</c:v>
                </c:pt>
                <c:pt idx="6">
                  <c:v>0.51376134909678761</c:v>
                </c:pt>
                <c:pt idx="7">
                  <c:v>0.57458564322357975</c:v>
                </c:pt>
                <c:pt idx="8">
                  <c:v>0.68544180948346001</c:v>
                </c:pt>
                <c:pt idx="9">
                  <c:v>0.76336132403040946</c:v>
                </c:pt>
                <c:pt idx="10">
                  <c:v>0.84824526758098884</c:v>
                </c:pt>
                <c:pt idx="11">
                  <c:v>0.98743718284025228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2B6-4A24-94B6-78BE2FFC529B}"/>
            </c:ext>
          </c:extLst>
        </c:ser>
        <c:ser>
          <c:idx val="1"/>
          <c:order val="1"/>
          <c:tx>
            <c:strRef>
              <c:f>Gores!$C$131</c:f>
              <c:strCache>
                <c:ptCount val="1"/>
                <c:pt idx="0">
                  <c:v>GASTO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Gores!$D$129:$O$129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Gores!$D$131:$O$131</c:f>
              <c:numCache>
                <c:formatCode>0.0%</c:formatCode>
                <c:ptCount val="12"/>
                <c:pt idx="0">
                  <c:v>4.0940043434951792E-2</c:v>
                </c:pt>
                <c:pt idx="1">
                  <c:v>8.9800406455615364E-2</c:v>
                </c:pt>
                <c:pt idx="2">
                  <c:v>0.16230411962148097</c:v>
                </c:pt>
                <c:pt idx="3">
                  <c:v>0.22728968141666009</c:v>
                </c:pt>
                <c:pt idx="4">
                  <c:v>0.3032809298445282</c:v>
                </c:pt>
                <c:pt idx="5">
                  <c:v>0.38515381288069817</c:v>
                </c:pt>
                <c:pt idx="6">
                  <c:v>0.43722841744897983</c:v>
                </c:pt>
                <c:pt idx="7">
                  <c:v>0.51335465035083916</c:v>
                </c:pt>
                <c:pt idx="8">
                  <c:v>0.60060148271701708</c:v>
                </c:pt>
                <c:pt idx="9">
                  <c:v>0.67768851345815162</c:v>
                </c:pt>
                <c:pt idx="10">
                  <c:v>0.77100217387042935</c:v>
                </c:pt>
                <c:pt idx="11">
                  <c:v>0.93321592842771783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A2B6-4A24-94B6-78BE2FFC529B}"/>
            </c:ext>
          </c:extLst>
        </c:ser>
        <c:ser>
          <c:idx val="0"/>
          <c:order val="2"/>
          <c:tx>
            <c:strRef>
              <c:f>Gores!$C$130</c:f>
              <c:strCache>
                <c:ptCount val="1"/>
                <c:pt idx="0">
                  <c:v>GASTO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106358426038454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2B6-4A24-94B6-78BE2FFC529B}"/>
                </c:ext>
              </c:extLst>
            </c:dLbl>
            <c:dLbl>
              <c:idx val="1"/>
              <c:layout>
                <c:manualLayout>
                  <c:x val="-3.5531792130192301E-2"/>
                  <c:y val="2.3662553357194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B6-4A24-94B6-78BE2FFC529B}"/>
                </c:ext>
              </c:extLst>
            </c:dLbl>
            <c:dLbl>
              <c:idx val="2"/>
              <c:layout>
                <c:manualLayout>
                  <c:x val="-3.0065362571701153E-2"/>
                  <c:y val="1.893004268575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2B6-4A24-94B6-78BE2FFC529B}"/>
                </c:ext>
              </c:extLst>
            </c:dLbl>
            <c:dLbl>
              <c:idx val="3"/>
              <c:layout>
                <c:manualLayout>
                  <c:x val="-2.7332147792455595E-2"/>
                  <c:y val="2.3662553357194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2B6-4A24-94B6-78BE2FFC529B}"/>
                </c:ext>
              </c:extLst>
            </c:dLbl>
            <c:dLbl>
              <c:idx val="4"/>
              <c:layout>
                <c:manualLayout>
                  <c:x val="-1.9132503454718917E-2"/>
                  <c:y val="2.3662553357194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2B6-4A24-94B6-78BE2FFC529B}"/>
                </c:ext>
              </c:extLst>
            </c:dLbl>
            <c:dLbl>
              <c:idx val="5"/>
              <c:layout>
                <c:manualLayout>
                  <c:x val="-2.4598933013210037E-2"/>
                  <c:y val="3.3127574700072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2B6-4A24-94B6-78BE2FFC529B}"/>
                </c:ext>
              </c:extLst>
            </c:dLbl>
            <c:dLbl>
              <c:idx val="6"/>
              <c:layout>
                <c:manualLayout>
                  <c:x val="-3.8265006909437835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2B6-4A24-94B6-78BE2FFC529B}"/>
                </c:ext>
              </c:extLst>
            </c:dLbl>
            <c:dLbl>
              <c:idx val="7"/>
              <c:layout>
                <c:manualLayout>
                  <c:x val="-3.0065362571701153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2B6-4A24-94B6-78BE2FFC529B}"/>
                </c:ext>
              </c:extLst>
            </c:dLbl>
            <c:dLbl>
              <c:idx val="8"/>
              <c:layout>
                <c:manualLayout>
                  <c:x val="-3.2798577350946712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2B6-4A24-94B6-78BE2FFC529B}"/>
                </c:ext>
              </c:extLst>
            </c:dLbl>
            <c:dLbl>
              <c:idx val="9"/>
              <c:layout>
                <c:manualLayout>
                  <c:x val="-4.3731436467929055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2B6-4A24-94B6-78BE2FFC529B}"/>
                </c:ext>
              </c:extLst>
            </c:dLbl>
            <c:dLbl>
              <c:idx val="10"/>
              <c:layout>
                <c:manualLayout>
                  <c:x val="-2.4598933013210138E-2"/>
                  <c:y val="2.839506402863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2B6-4A24-94B6-78BE2FFC52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Gores!$D$129:$O$129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Gores!$D$130:$K$130</c:f>
              <c:numCache>
                <c:formatCode>0.0%</c:formatCode>
                <c:ptCount val="8"/>
                <c:pt idx="0">
                  <c:v>2.9499665008240503E-2</c:v>
                </c:pt>
                <c:pt idx="1">
                  <c:v>0.1151421994867096</c:v>
                </c:pt>
                <c:pt idx="2">
                  <c:v>0.17847830721562527</c:v>
                </c:pt>
                <c:pt idx="3">
                  <c:v>0.2516255040206703</c:v>
                </c:pt>
                <c:pt idx="4">
                  <c:v>0.30501696187963201</c:v>
                </c:pt>
                <c:pt idx="5">
                  <c:v>0.37147106778448058</c:v>
                </c:pt>
                <c:pt idx="6">
                  <c:v>0.43404123353804985</c:v>
                </c:pt>
                <c:pt idx="7">
                  <c:v>0.49031599562692135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A2B6-4A24-94B6-78BE2FFC52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502784"/>
        <c:axId val="210504320"/>
      </c:lineChart>
      <c:catAx>
        <c:axId val="21050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504320"/>
        <c:crosses val="autoZero"/>
        <c:auto val="1"/>
        <c:lblAlgn val="ctr"/>
        <c:lblOffset val="100"/>
        <c:tickLblSkip val="1"/>
        <c:noMultiLvlLbl val="0"/>
      </c:catAx>
      <c:valAx>
        <c:axId val="21050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502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54223042808385"/>
          <c:y val="0.8984429294613695"/>
          <c:w val="0.58555446490003427"/>
          <c:h val="6.8429495838558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Gores!$C$28</c:f>
              <c:strCache>
                <c:ptCount val="1"/>
                <c:pt idx="0">
                  <c:v>GASTOS 2019</c:v>
                </c:pt>
              </c:strCache>
            </c:strRef>
          </c:tx>
          <c:marker>
            <c:symbol val="none"/>
          </c:marker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Gores!$D$28:$O$28</c:f>
              <c:numCache>
                <c:formatCode>0.0%</c:formatCode>
                <c:ptCount val="12"/>
                <c:pt idx="0">
                  <c:v>6.1386749619538633E-2</c:v>
                </c:pt>
                <c:pt idx="1">
                  <c:v>0.12635620371391218</c:v>
                </c:pt>
                <c:pt idx="2">
                  <c:v>0.22137796204477622</c:v>
                </c:pt>
                <c:pt idx="3">
                  <c:v>0.29014260935169678</c:v>
                </c:pt>
                <c:pt idx="4">
                  <c:v>0.35943605578744536</c:v>
                </c:pt>
                <c:pt idx="5">
                  <c:v>0.45964686590890302</c:v>
                </c:pt>
                <c:pt idx="6">
                  <c:v>0.52590905029120671</c:v>
                </c:pt>
                <c:pt idx="7">
                  <c:v>0.56865317179789465</c:v>
                </c:pt>
                <c:pt idx="8">
                  <c:v>0.66342435778080411</c:v>
                </c:pt>
                <c:pt idx="9">
                  <c:v>0.74522937270098299</c:v>
                </c:pt>
                <c:pt idx="10">
                  <c:v>0.81774144157200312</c:v>
                </c:pt>
                <c:pt idx="11">
                  <c:v>0.95335577766541491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AC-4901-87AC-80FC7BA4A3C3}"/>
            </c:ext>
          </c:extLst>
        </c:ser>
        <c:ser>
          <c:idx val="0"/>
          <c:order val="1"/>
          <c:tx>
            <c:strRef>
              <c:f>Gores!$C$27</c:f>
              <c:strCache>
                <c:ptCount val="1"/>
                <c:pt idx="0">
                  <c:v>GASTOS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Gores!$D$27:$O$27</c:f>
              <c:numCache>
                <c:formatCode>0.0%</c:formatCode>
                <c:ptCount val="12"/>
                <c:pt idx="0">
                  <c:v>6.2120294910711367E-2</c:v>
                </c:pt>
                <c:pt idx="1">
                  <c:v>0.1259861050015047</c:v>
                </c:pt>
                <c:pt idx="2">
                  <c:v>0.22801455627122277</c:v>
                </c:pt>
                <c:pt idx="3">
                  <c:v>0.29606790789520798</c:v>
                </c:pt>
                <c:pt idx="4">
                  <c:v>0.3669273238514692</c:v>
                </c:pt>
                <c:pt idx="5">
                  <c:v>0.46333263618936871</c:v>
                </c:pt>
                <c:pt idx="6">
                  <c:v>0.52933582559778458</c:v>
                </c:pt>
                <c:pt idx="7">
                  <c:v>0.59621275280107355</c:v>
                </c:pt>
                <c:pt idx="8">
                  <c:v>0.69286487920366135</c:v>
                </c:pt>
                <c:pt idx="9">
                  <c:v>0.73062751045427721</c:v>
                </c:pt>
                <c:pt idx="10">
                  <c:v>0.80266282241418629</c:v>
                </c:pt>
                <c:pt idx="11">
                  <c:v>0.87288969344605727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3EAC-4901-87AC-80FC7BA4A3C3}"/>
            </c:ext>
          </c:extLst>
        </c:ser>
        <c:ser>
          <c:idx val="1"/>
          <c:order val="2"/>
          <c:tx>
            <c:strRef>
              <c:f>Gores!$C$26</c:f>
              <c:strCache>
                <c:ptCount val="1"/>
                <c:pt idx="0">
                  <c:v>GASTOS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7332147792455595E-2"/>
                  <c:y val="2.3662553357194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EAC-4901-87AC-80FC7BA4A3C3}"/>
                </c:ext>
              </c:extLst>
            </c:dLbl>
            <c:dLbl>
              <c:idx val="1"/>
              <c:layout>
                <c:manualLayout>
                  <c:x val="-1.6399288675473408E-2"/>
                  <c:y val="1.41975320143166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AC-4901-87AC-80FC7BA4A3C3}"/>
                </c:ext>
              </c:extLst>
            </c:dLbl>
            <c:dLbl>
              <c:idx val="2"/>
              <c:layout>
                <c:manualLayout>
                  <c:x val="-5.4664295584911239E-2"/>
                  <c:y val="-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EAC-4901-87AC-80FC7BA4A3C3}"/>
                </c:ext>
              </c:extLst>
            </c:dLbl>
            <c:dLbl>
              <c:idx val="3"/>
              <c:layout>
                <c:manualLayout>
                  <c:x val="-6.5597154701893423E-2"/>
                  <c:y val="-2.3662553357194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AC-4901-87AC-80FC7BA4A3C3}"/>
                </c:ext>
              </c:extLst>
            </c:dLbl>
            <c:dLbl>
              <c:idx val="4"/>
              <c:layout>
                <c:manualLayout>
                  <c:x val="-6.2863939922647924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EAC-4901-87AC-80FC7BA4A3C3}"/>
                </c:ext>
              </c:extLst>
            </c:dLbl>
            <c:dLbl>
              <c:idx val="5"/>
              <c:layout>
                <c:manualLayout>
                  <c:x val="-6.0130725143402362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EAC-4901-87AC-80FC7BA4A3C3}"/>
                </c:ext>
              </c:extLst>
            </c:dLbl>
            <c:dLbl>
              <c:idx val="6"/>
              <c:layout>
                <c:manualLayout>
                  <c:x val="-7.1063584260384546E-2"/>
                  <c:y val="-1.4197532014316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EAC-4901-87AC-80FC7BA4A3C3}"/>
                </c:ext>
              </c:extLst>
            </c:dLbl>
            <c:dLbl>
              <c:idx val="7"/>
              <c:layout>
                <c:manualLayout>
                  <c:x val="-4.6080832823025109E-2"/>
                  <c:y val="-1.8929875573648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EAC-4901-87AC-80FC7BA4A3C3}"/>
                </c:ext>
              </c:extLst>
            </c:dLbl>
            <c:dLbl>
              <c:idx val="8"/>
              <c:layout>
                <c:manualLayout>
                  <c:x val="-4.0998221688683396E-2"/>
                  <c:y val="3.7860085371511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EAC-4901-87AC-80FC7BA4A3C3}"/>
                </c:ext>
              </c:extLst>
            </c:dLbl>
            <c:dLbl>
              <c:idx val="9"/>
              <c:layout>
                <c:manualLayout>
                  <c:x val="-4.9197866026420171E-2"/>
                  <c:y val="2.839506402863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EAC-4901-87AC-80FC7BA4A3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chemeClr val="accent1"/>
                      </a:solidFill>
                    </a:ln>
                  </c:spPr>
                </c15:leaderLines>
              </c:ext>
            </c:extLst>
          </c:dLbls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Gores!$D$26:$K$26</c:f>
              <c:numCache>
                <c:formatCode>0.0%</c:formatCode>
                <c:ptCount val="8"/>
                <c:pt idx="0">
                  <c:v>6.2524090935010768E-2</c:v>
                </c:pt>
                <c:pt idx="1">
                  <c:v>0.14984125269356491</c:v>
                </c:pt>
                <c:pt idx="2">
                  <c:v>0.25235092436762063</c:v>
                </c:pt>
                <c:pt idx="3">
                  <c:v>0.32171910699723094</c:v>
                </c:pt>
                <c:pt idx="4">
                  <c:v>0.38756186614743171</c:v>
                </c:pt>
                <c:pt idx="5">
                  <c:v>0.48275287783164578</c:v>
                </c:pt>
                <c:pt idx="6">
                  <c:v>0.5442527678996526</c:v>
                </c:pt>
                <c:pt idx="7">
                  <c:v>0.61018110513635726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3EAC-4901-87AC-80FC7BA4A3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767424"/>
        <c:axId val="209769216"/>
      </c:lineChart>
      <c:catAx>
        <c:axId val="20976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769216"/>
        <c:crosses val="autoZero"/>
        <c:auto val="1"/>
        <c:lblAlgn val="ctr"/>
        <c:lblOffset val="100"/>
        <c:noMultiLvlLbl val="0"/>
      </c:catAx>
      <c:valAx>
        <c:axId val="209769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76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Mensual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Gores!$C$33</c:f>
              <c:strCache>
                <c:ptCount val="1"/>
                <c:pt idx="0">
                  <c:v>GASTOS 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Gores!$D$33:$O$33</c:f>
              <c:numCache>
                <c:formatCode>0.0%</c:formatCode>
                <c:ptCount val="12"/>
                <c:pt idx="0">
                  <c:v>6.1386749619538633E-2</c:v>
                </c:pt>
                <c:pt idx="1">
                  <c:v>6.4880715268959818E-2</c:v>
                </c:pt>
                <c:pt idx="2">
                  <c:v>9.7218537231517396E-2</c:v>
                </c:pt>
                <c:pt idx="3">
                  <c:v>6.9552497866343682E-2</c:v>
                </c:pt>
                <c:pt idx="4">
                  <c:v>7.0273861157483852E-2</c:v>
                </c:pt>
                <c:pt idx="5">
                  <c:v>0.10136280283585267</c:v>
                </c:pt>
                <c:pt idx="6">
                  <c:v>6.9346459889228038E-2</c:v>
                </c:pt>
                <c:pt idx="7">
                  <c:v>6.661667581919567E-2</c:v>
                </c:pt>
                <c:pt idx="8">
                  <c:v>0.1030507626609268</c:v>
                </c:pt>
                <c:pt idx="9">
                  <c:v>8.832584555461151E-2</c:v>
                </c:pt>
                <c:pt idx="10">
                  <c:v>7.93224274535827E-2</c:v>
                </c:pt>
                <c:pt idx="11">
                  <c:v>0.14791949518617784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72-4E41-866D-7DF827EA8E84}"/>
            </c:ext>
          </c:extLst>
        </c:ser>
        <c:ser>
          <c:idx val="1"/>
          <c:order val="1"/>
          <c:tx>
            <c:strRef>
              <c:f>Gores!$C$32</c:f>
              <c:strCache>
                <c:ptCount val="1"/>
                <c:pt idx="0">
                  <c:v>GASTOS 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Gores!$D$32:$O$32</c:f>
              <c:numCache>
                <c:formatCode>0.0%</c:formatCode>
                <c:ptCount val="12"/>
                <c:pt idx="0">
                  <c:v>6.2120294910711367E-2</c:v>
                </c:pt>
                <c:pt idx="1">
                  <c:v>6.5121185608258858E-2</c:v>
                </c:pt>
                <c:pt idx="2">
                  <c:v>0.10224293812635098</c:v>
                </c:pt>
                <c:pt idx="3">
                  <c:v>6.9421881558648202E-2</c:v>
                </c:pt>
                <c:pt idx="4">
                  <c:v>6.4724760046528051E-2</c:v>
                </c:pt>
                <c:pt idx="5">
                  <c:v>9.6405312337899521E-2</c:v>
                </c:pt>
                <c:pt idx="6">
                  <c:v>6.6003189408415833E-2</c:v>
                </c:pt>
                <c:pt idx="7">
                  <c:v>6.7389218978963814E-2</c:v>
                </c:pt>
                <c:pt idx="8">
                  <c:v>9.9039044005363841E-2</c:v>
                </c:pt>
                <c:pt idx="9">
                  <c:v>6.8347446620379212E-2</c:v>
                </c:pt>
                <c:pt idx="10">
                  <c:v>7.6452930372718081E-2</c:v>
                </c:pt>
                <c:pt idx="11">
                  <c:v>0.13975078863323062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72-4E41-866D-7DF827EA8E84}"/>
            </c:ext>
          </c:extLst>
        </c:ser>
        <c:ser>
          <c:idx val="0"/>
          <c:order val="2"/>
          <c:tx>
            <c:strRef>
              <c:f>Gores!$C$31</c:f>
              <c:strCache>
                <c:ptCount val="1"/>
                <c:pt idx="0">
                  <c:v>GASTOS 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877573142459517E-2"/>
                  <c:y val="2.36625533571946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572-4E41-866D-7DF827EA8E84}"/>
                </c:ext>
              </c:extLst>
            </c:dLbl>
            <c:dLbl>
              <c:idx val="1"/>
              <c:layout>
                <c:manualLayout>
                  <c:x val="1.3668509583562463E-2"/>
                  <c:y val="4.7471648772595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72-4E41-866D-7DF827EA8E84}"/>
                </c:ext>
              </c:extLst>
            </c:dLbl>
            <c:dLbl>
              <c:idx val="2"/>
              <c:layout>
                <c:manualLayout>
                  <c:x val="1.9135913416987484E-2"/>
                  <c:y val="4.74716487725957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572-4E41-866D-7DF827EA8E84}"/>
                </c:ext>
              </c:extLst>
            </c:dLbl>
            <c:dLbl>
              <c:idx val="3"/>
              <c:layout>
                <c:manualLayout>
                  <c:x val="1.093480766684999E-2"/>
                  <c:y val="-3.79773190180769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572-4E41-866D-7DF827EA8E84}"/>
                </c:ext>
              </c:extLst>
            </c:dLbl>
            <c:dLbl>
              <c:idx val="4"/>
              <c:layout>
                <c:manualLayout>
                  <c:x val="1.3668509583562487E-2"/>
                  <c:y val="-8.703035070105519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572-4E41-866D-7DF827EA8E84}"/>
                </c:ext>
              </c:extLst>
            </c:dLbl>
            <c:dLbl>
              <c:idx val="5"/>
              <c:layout>
                <c:manualLayout>
                  <c:x val="8.2011057501373916E-3"/>
                  <c:y val="1.42414946317789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572-4E41-866D-7DF827EA8E84}"/>
                </c:ext>
              </c:extLst>
            </c:dLbl>
            <c:dLbl>
              <c:idx val="6"/>
              <c:layout>
                <c:manualLayout>
                  <c:x val="8.2011057501374923E-3"/>
                  <c:y val="4.7471648772595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572-4E41-866D-7DF827EA8E84}"/>
                </c:ext>
              </c:extLst>
            </c:dLbl>
            <c:dLbl>
              <c:idx val="7"/>
              <c:layout>
                <c:manualLayout>
                  <c:x val="1.09348076668499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572-4E41-866D-7DF827EA8E84}"/>
                </c:ext>
              </c:extLst>
            </c:dLbl>
            <c:dLbl>
              <c:idx val="8"/>
              <c:layout>
                <c:manualLayout>
                  <c:x val="1.3668509583562487E-2"/>
                  <c:y val="-4.74716487725962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572-4E41-866D-7DF827EA8E84}"/>
                </c:ext>
              </c:extLst>
            </c:dLbl>
            <c:dLbl>
              <c:idx val="9"/>
              <c:layout>
                <c:manualLayout>
                  <c:x val="2.7337019167124974E-3"/>
                  <c:y val="-2.84829892635577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572-4E41-866D-7DF827EA8E84}"/>
                </c:ext>
              </c:extLst>
            </c:dLbl>
            <c:dLbl>
              <c:idx val="10"/>
              <c:layout>
                <c:manualLayout>
                  <c:x val="0"/>
                  <c:y val="-5.69659785271155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572-4E41-866D-7DF827EA8E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Gores!$D$31:$K$31</c:f>
              <c:numCache>
                <c:formatCode>0.0%</c:formatCode>
                <c:ptCount val="8"/>
                <c:pt idx="0">
                  <c:v>6.2524090935010768E-2</c:v>
                </c:pt>
                <c:pt idx="1">
                  <c:v>8.8642529664950037E-2</c:v>
                </c:pt>
                <c:pt idx="2">
                  <c:v>0.10362074474252347</c:v>
                </c:pt>
                <c:pt idx="3">
                  <c:v>7.0635142711644061E-2</c:v>
                </c:pt>
                <c:pt idx="4">
                  <c:v>6.8285816171019351E-2</c:v>
                </c:pt>
                <c:pt idx="5">
                  <c:v>0.10005850834207289</c:v>
                </c:pt>
                <c:pt idx="6">
                  <c:v>6.7068268445135429E-2</c:v>
                </c:pt>
                <c:pt idx="7">
                  <c:v>7.3222508268764044E-2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572-4E41-866D-7DF827EA8E8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0126720"/>
        <c:axId val="210128256"/>
      </c:barChart>
      <c:catAx>
        <c:axId val="2101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128256"/>
        <c:crosses val="autoZero"/>
        <c:auto val="0"/>
        <c:lblAlgn val="ctr"/>
        <c:lblOffset val="100"/>
        <c:noMultiLvlLbl val="0"/>
      </c:catAx>
      <c:valAx>
        <c:axId val="21012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12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Gores!$C$80</c:f>
              <c:strCache>
                <c:ptCount val="1"/>
                <c:pt idx="0">
                  <c:v>GASTOS 2019</c:v>
                </c:pt>
              </c:strCache>
            </c:strRef>
          </c:tx>
          <c:marker>
            <c:symbol val="none"/>
          </c:marker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Gores!$D$80:$O$80</c:f>
              <c:numCache>
                <c:formatCode>0.0%</c:formatCode>
                <c:ptCount val="12"/>
                <c:pt idx="0">
                  <c:v>4.7491250392022101E-2</c:v>
                </c:pt>
                <c:pt idx="1">
                  <c:v>0.11414293770909933</c:v>
                </c:pt>
                <c:pt idx="2">
                  <c:v>0.18937089620740893</c:v>
                </c:pt>
                <c:pt idx="3">
                  <c:v>0.2671681592062724</c:v>
                </c:pt>
                <c:pt idx="4">
                  <c:v>0.35520293458261909</c:v>
                </c:pt>
                <c:pt idx="5">
                  <c:v>0.45325842285839779</c:v>
                </c:pt>
                <c:pt idx="6">
                  <c:v>0.51296274865499503</c:v>
                </c:pt>
                <c:pt idx="7">
                  <c:v>0.57497577677248135</c:v>
                </c:pt>
                <c:pt idx="8">
                  <c:v>0.68689554489010096</c:v>
                </c:pt>
                <c:pt idx="9">
                  <c:v>0.76455908339492451</c:v>
                </c:pt>
                <c:pt idx="10">
                  <c:v>0.85023813224617151</c:v>
                </c:pt>
                <c:pt idx="11">
                  <c:v>0.98967825769218343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40-4E40-B0F8-A61814648C47}"/>
            </c:ext>
          </c:extLst>
        </c:ser>
        <c:ser>
          <c:idx val="1"/>
          <c:order val="1"/>
          <c:tx>
            <c:strRef>
              <c:f>Gores!$C$79</c:f>
              <c:strCache>
                <c:ptCount val="1"/>
                <c:pt idx="0">
                  <c:v>GASTOS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Gores!$D$79:$O$79</c:f>
              <c:numCache>
                <c:formatCode>0.0%</c:formatCode>
                <c:ptCount val="12"/>
                <c:pt idx="0">
                  <c:v>3.9525967449066036E-2</c:v>
                </c:pt>
                <c:pt idx="1">
                  <c:v>8.7606442260290407E-2</c:v>
                </c:pt>
                <c:pt idx="2">
                  <c:v>0.15828133008788756</c:v>
                </c:pt>
                <c:pt idx="3">
                  <c:v>0.22297650874160663</c:v>
                </c:pt>
                <c:pt idx="4">
                  <c:v>0.29921990145771737</c:v>
                </c:pt>
                <c:pt idx="5">
                  <c:v>0.38018378484505655</c:v>
                </c:pt>
                <c:pt idx="6">
                  <c:v>0.43138011155768513</c:v>
                </c:pt>
                <c:pt idx="7">
                  <c:v>0.50805488440707725</c:v>
                </c:pt>
                <c:pt idx="8">
                  <c:v>0.59443466123328881</c:v>
                </c:pt>
                <c:pt idx="9">
                  <c:v>0.67401260364887439</c:v>
                </c:pt>
                <c:pt idx="10">
                  <c:v>0.7688018960053985</c:v>
                </c:pt>
                <c:pt idx="11">
                  <c:v>0.93769693551668554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40-4E40-B0F8-A61814648C47}"/>
            </c:ext>
          </c:extLst>
        </c:ser>
        <c:ser>
          <c:idx val="0"/>
          <c:order val="2"/>
          <c:tx>
            <c:strRef>
              <c:f>Gores!$C$78</c:f>
              <c:strCache>
                <c:ptCount val="1"/>
                <c:pt idx="0">
                  <c:v>GASTOS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5163406429252899E-2"/>
                  <c:y val="-2.330854665342557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40-4E40-B0F8-A61814648C47}"/>
                </c:ext>
              </c:extLst>
            </c:dLbl>
            <c:dLbl>
              <c:idx val="4"/>
              <c:layout>
                <c:manualLayout>
                  <c:x val="-1.6453952971058269E-2"/>
                  <c:y val="6.329639863390676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40-4E40-B0F8-A61814648C47}"/>
                </c:ext>
              </c:extLst>
            </c:dLbl>
            <c:dLbl>
              <c:idx val="7"/>
              <c:layout>
                <c:manualLayout>
                  <c:x val="-5.542959572310005E-2"/>
                  <c:y val="-5.33473197034541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C40-4E40-B0F8-A61814648C47}"/>
                </c:ext>
              </c:extLst>
            </c:dLbl>
            <c:dLbl>
              <c:idx val="8"/>
              <c:layout>
                <c:manualLayout>
                  <c:x val="-6.6362454840082186E-2"/>
                  <c:y val="-2.0219745003381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C40-4E40-B0F8-A61814648C47}"/>
                </c:ext>
              </c:extLst>
            </c:dLbl>
            <c:dLbl>
              <c:idx val="9"/>
              <c:layout>
                <c:manualLayout>
                  <c:x val="-5.542959572310005E-2"/>
                  <c:y val="-5.80798303748931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C40-4E40-B0F8-A61814648C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Gores!$D$78:$K$78</c:f>
              <c:numCache>
                <c:formatCode>0.0%</c:formatCode>
                <c:ptCount val="8"/>
                <c:pt idx="0">
                  <c:v>2.7416861986434199E-2</c:v>
                </c:pt>
                <c:pt idx="1">
                  <c:v>0.11289587233845635</c:v>
                </c:pt>
                <c:pt idx="2">
                  <c:v>0.17372946894207736</c:v>
                </c:pt>
                <c:pt idx="3">
                  <c:v>0.24725812238632031</c:v>
                </c:pt>
                <c:pt idx="4">
                  <c:v>0.29994582444599238</c:v>
                </c:pt>
                <c:pt idx="5">
                  <c:v>0.3646447607859668</c:v>
                </c:pt>
                <c:pt idx="6">
                  <c:v>0.42720565286775436</c:v>
                </c:pt>
                <c:pt idx="7">
                  <c:v>0.48286990546611325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C40-4E40-B0F8-A61814648C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856000"/>
        <c:axId val="209857536"/>
      </c:lineChart>
      <c:catAx>
        <c:axId val="20985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857536"/>
        <c:crosses val="autoZero"/>
        <c:auto val="1"/>
        <c:lblAlgn val="ctr"/>
        <c:lblOffset val="100"/>
        <c:noMultiLvlLbl val="0"/>
      </c:catAx>
      <c:valAx>
        <c:axId val="20985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85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616FA1BA-8A8E-4023-9C91-FC56F051C6FA}" type="datetimeFigureOut">
              <a:rPr lang="es-CL" smtClean="0"/>
              <a:t>17-10-2021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5B2478F1-BD0C-402D-A16D-7669D4371A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971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E2B5B10E-871D-42A9-AFA9-7078BA467708}" type="datetimeFigureOut">
              <a:rPr lang="es-CL" smtClean="0"/>
              <a:t>17-10-2021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4" tIns="46566" rIns="93134" bIns="46566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3134" tIns="46566" rIns="93134" bIns="46566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15CC87D2-554F-43C8-B789-DB86F48C67F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0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297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8046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17-10-2021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3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17-10-2021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488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17-10-2021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6495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CB32A8-ACCF-408E-AE69-3B995A8F0BFF}" type="datetime1">
              <a:rPr lang="es-CL" smtClean="0"/>
              <a:t>17-10-2021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8252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E02360-A21A-4CCD-BCB0-8531ABD610AB}" type="datetime1">
              <a:rPr lang="es-CL" smtClean="0"/>
              <a:t>17-10-2021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54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7CA73-43A2-4A16-A5CB-3D4B44330E0D}" type="datetime1">
              <a:rPr lang="es-CL" smtClean="0"/>
              <a:t>17-10-2021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9085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BAF36A-EDE5-4FA8-84EC-3AA788C97240}" type="datetime1">
              <a:rPr lang="es-CL" smtClean="0"/>
              <a:t>17-10-2021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8839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2D39C1-1D08-4F24-AE34-397A80400841}" type="datetime1">
              <a:rPr lang="es-CL" smtClean="0"/>
              <a:t>17-10-2021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691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A55497-5A8F-46E9-977B-DA4B0E8E00C9}" type="datetime1">
              <a:rPr lang="es-CL" smtClean="0"/>
              <a:t>17-10-2021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097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9ED8E3-6EAB-4093-9165-930AB8B37E7F}" type="datetime1">
              <a:rPr lang="es-CL" smtClean="0"/>
              <a:t>17-10-2021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437570-0FE3-4267-B1AE-9E8F529BA4FA}" type="datetime1">
              <a:rPr lang="es-CL" smtClean="0"/>
              <a:t>17-10-2021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274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17-10-2021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8474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59995C-6C5E-4774-930D-FE8EA32FE7EF}" type="datetime1">
              <a:rPr lang="es-CL" smtClean="0"/>
              <a:t>17-10-2021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295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A67D08-3D11-4B0F-A15F-9F52EB68D63D}" type="datetime1">
              <a:rPr lang="es-CL" smtClean="0"/>
              <a:t>17-10-2021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135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B78813F-3287-4428-A15C-12A23CF4CFA4}" type="datetime1">
              <a:rPr lang="es-CL" smtClean="0"/>
              <a:t>17-10-2021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052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17-10-2021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531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17-10-2021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236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17-10-2021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085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17-10-2021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152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17-10-2021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939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17-10-2021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512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17-10-2021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449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17-10-2021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630719" y="260648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114182832"/>
              </p:ext>
            </p:extLst>
          </p:nvPr>
        </p:nvGraphicFramePr>
        <p:xfrm>
          <a:off x="5940152" y="203419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203419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444208" y="231031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791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3D8D151-7409-43A4-8CFE-809D30D736B9}"/>
              </a:ext>
            </a:extLst>
          </p:cNvPr>
          <p:cNvSpPr/>
          <p:nvPr userDrawn="1"/>
        </p:nvSpPr>
        <p:spPr>
          <a:xfrm>
            <a:off x="457200" y="6356350"/>
            <a:ext cx="5400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F77FA5DE-E7C2-4DDF-8D97-79E8E484D4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4" y="143792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8" name="Cuadro de texto 2">
            <a:extLst>
              <a:ext uri="{FF2B5EF4-FFF2-40B4-BE49-F238E27FC236}">
                <a16:creationId xmlns:a16="http://schemas.microsoft.com/office/drawing/2014/main" id="{C4D4A02F-D281-4983-AABC-D2B3DB8CD31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0000" y="270000"/>
            <a:ext cx="15621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2600" b="0" i="0" u="sng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OPS</a:t>
            </a:r>
            <a:endParaRPr kumimoji="0" lang="es-CL" altLang="es-CL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8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Oficina de Información, Análisis y Asesoría Presupuestaria </a:t>
            </a:r>
            <a:endParaRPr kumimoji="0" lang="es-CL" altLang="es-CL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8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Senado de Chile</a:t>
            </a: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Imagen 12">
            <a:extLst>
              <a:ext uri="{FF2B5EF4-FFF2-40B4-BE49-F238E27FC236}">
                <a16:creationId xmlns:a16="http://schemas.microsoft.com/office/drawing/2014/main" id="{13857662-5DF6-4B90-BC4B-9FA02C2D0E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0" y="358259"/>
            <a:ext cx="1095375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57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2276872"/>
            <a:ext cx="8280920" cy="2016224"/>
          </a:xfr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/>
          </a:sp3d>
        </p:spPr>
        <p:txBody>
          <a:bodyPr/>
          <a:lstStyle/>
          <a:p>
            <a:pPr algn="ctr"/>
            <a:r>
              <a:rPr lang="es-CL" sz="2400" b="1" dirty="0"/>
              <a:t>EJECUCIÓN ACUMULADA DE GASTOS PRESUPUESTARIOS </a:t>
            </a:r>
            <a:br>
              <a:rPr lang="es-CL" sz="2400" b="1" dirty="0"/>
            </a:br>
            <a:r>
              <a:rPr lang="es-CL" sz="2400" b="1" dirty="0"/>
              <a:t>AL MES DE AGOSTO DE 2021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PARTIDA 05: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MINISTERIO DEL INTERIOR Y SEGURIDAD PÚBLICA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23928" y="566124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/>
              <a:t>Valparaíso, septiembre 2021</a:t>
            </a:r>
          </a:p>
        </p:txBody>
      </p:sp>
      <p:sp>
        <p:nvSpPr>
          <p:cNvPr id="9" name="2 Rectángulo">
            <a:extLst>
              <a:ext uri="{FF2B5EF4-FFF2-40B4-BE49-F238E27FC236}">
                <a16:creationId xmlns:a16="http://schemas.microsoft.com/office/drawing/2014/main" id="{2D4952BC-765B-43F4-BA3F-D34E579D3F21}"/>
              </a:ext>
            </a:extLst>
          </p:cNvPr>
          <p:cNvSpPr/>
          <p:nvPr/>
        </p:nvSpPr>
        <p:spPr>
          <a:xfrm>
            <a:off x="410078" y="6237312"/>
            <a:ext cx="5890114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5282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65375" y="1084017"/>
            <a:ext cx="7885788" cy="83731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74D4F614-558D-4833-A751-8470DE8911D6}"/>
              </a:ext>
            </a:extLst>
          </p:cNvPr>
          <p:cNvSpPr txBox="1">
            <a:spLocks/>
          </p:cNvSpPr>
          <p:nvPr/>
        </p:nvSpPr>
        <p:spPr>
          <a:xfrm>
            <a:off x="569237" y="1766028"/>
            <a:ext cx="7648836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101752"/>
              </p:ext>
            </p:extLst>
          </p:nvPr>
        </p:nvGraphicFramePr>
        <p:xfrm>
          <a:off x="465375" y="2076634"/>
          <a:ext cx="7856559" cy="4279230"/>
        </p:xfrm>
        <a:graphic>
          <a:graphicData uri="http://schemas.openxmlformats.org/drawingml/2006/table">
            <a:tbl>
              <a:tblPr/>
              <a:tblGrid>
                <a:gridCol w="263289">
                  <a:extLst>
                    <a:ext uri="{9D8B030D-6E8A-4147-A177-3AD203B41FA5}">
                      <a16:colId xmlns:a16="http://schemas.microsoft.com/office/drawing/2014/main" val="3830296504"/>
                    </a:ext>
                  </a:extLst>
                </a:gridCol>
                <a:gridCol w="263289">
                  <a:extLst>
                    <a:ext uri="{9D8B030D-6E8A-4147-A177-3AD203B41FA5}">
                      <a16:colId xmlns:a16="http://schemas.microsoft.com/office/drawing/2014/main" val="3564688041"/>
                    </a:ext>
                  </a:extLst>
                </a:gridCol>
                <a:gridCol w="263289">
                  <a:extLst>
                    <a:ext uri="{9D8B030D-6E8A-4147-A177-3AD203B41FA5}">
                      <a16:colId xmlns:a16="http://schemas.microsoft.com/office/drawing/2014/main" val="3723246141"/>
                    </a:ext>
                  </a:extLst>
                </a:gridCol>
                <a:gridCol w="2969906">
                  <a:extLst>
                    <a:ext uri="{9D8B030D-6E8A-4147-A177-3AD203B41FA5}">
                      <a16:colId xmlns:a16="http://schemas.microsoft.com/office/drawing/2014/main" val="3221441548"/>
                    </a:ext>
                  </a:extLst>
                </a:gridCol>
                <a:gridCol w="705616">
                  <a:extLst>
                    <a:ext uri="{9D8B030D-6E8A-4147-A177-3AD203B41FA5}">
                      <a16:colId xmlns:a16="http://schemas.microsoft.com/office/drawing/2014/main" val="3272985688"/>
                    </a:ext>
                  </a:extLst>
                </a:gridCol>
                <a:gridCol w="705616">
                  <a:extLst>
                    <a:ext uri="{9D8B030D-6E8A-4147-A177-3AD203B41FA5}">
                      <a16:colId xmlns:a16="http://schemas.microsoft.com/office/drawing/2014/main" val="3762285096"/>
                    </a:ext>
                  </a:extLst>
                </a:gridCol>
                <a:gridCol w="705616">
                  <a:extLst>
                    <a:ext uri="{9D8B030D-6E8A-4147-A177-3AD203B41FA5}">
                      <a16:colId xmlns:a16="http://schemas.microsoft.com/office/drawing/2014/main" val="857209486"/>
                    </a:ext>
                  </a:extLst>
                </a:gridCol>
                <a:gridCol w="705616">
                  <a:extLst>
                    <a:ext uri="{9D8B030D-6E8A-4147-A177-3AD203B41FA5}">
                      <a16:colId xmlns:a16="http://schemas.microsoft.com/office/drawing/2014/main" val="4198039026"/>
                    </a:ext>
                  </a:extLst>
                </a:gridCol>
                <a:gridCol w="642427">
                  <a:extLst>
                    <a:ext uri="{9D8B030D-6E8A-4147-A177-3AD203B41FA5}">
                      <a16:colId xmlns:a16="http://schemas.microsoft.com/office/drawing/2014/main" val="3277862894"/>
                    </a:ext>
                  </a:extLst>
                </a:gridCol>
                <a:gridCol w="631895">
                  <a:extLst>
                    <a:ext uri="{9D8B030D-6E8A-4147-A177-3AD203B41FA5}">
                      <a16:colId xmlns:a16="http://schemas.microsoft.com/office/drawing/2014/main" val="2566918369"/>
                    </a:ext>
                  </a:extLst>
                </a:gridCol>
              </a:tblGrid>
              <a:tr h="150149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634" marR="7634" marT="7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634" marR="7634" marT="7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933574"/>
                  </a:ext>
                </a:extLst>
              </a:tr>
              <a:tr h="367862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343838"/>
                  </a:ext>
                </a:extLst>
              </a:tr>
              <a:tr h="157655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36.717.482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38.829.519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2.112.037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21.469.647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58,5%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55,3%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969427"/>
                  </a:ext>
                </a:extLst>
              </a:tr>
              <a:tr h="1201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14.493.839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14.654.588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160.749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9.569.514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65,3%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892272"/>
                  </a:ext>
                </a:extLst>
              </a:tr>
              <a:tr h="1201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2.145.741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2.863.955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718.214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1.345.746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62,7%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663855"/>
                  </a:ext>
                </a:extLst>
              </a:tr>
              <a:tr h="1201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29.592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29.592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810831"/>
                  </a:ext>
                </a:extLst>
              </a:tr>
              <a:tr h="1201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del Empleador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29.592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29.592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124244"/>
                  </a:ext>
                </a:extLst>
              </a:tr>
              <a:tr h="1201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277.297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1.081.247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803.950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347.290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125,2%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32,1%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515829"/>
                  </a:ext>
                </a:extLst>
              </a:tr>
              <a:tr h="1201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351.183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351.183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28.498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241768"/>
                  </a:ext>
                </a:extLst>
              </a:tr>
              <a:tr h="1201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del  Desarrollo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12.500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45,5%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508982"/>
                  </a:ext>
                </a:extLst>
              </a:tr>
              <a:tr h="1201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Fundación Chile Descentralizado Desarrollado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15.998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931656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Adolfo Ibañez - Índice de bienestar territorial para mejorar la toma de decisiones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168.845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168.845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924366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Pontificia Universidad Católica - Programa de fortalecimiento de capacidades regionales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68.838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68.838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642297"/>
                  </a:ext>
                </a:extLst>
              </a:tr>
              <a:tr h="1201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y Apoyo Técnico a los Gobiernos Regionales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08459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Capacidades de Intervención en Zonas Rurales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025235"/>
                  </a:ext>
                </a:extLst>
              </a:tr>
              <a:tr h="1201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277.297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396.271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118.974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157.319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56,7%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39,7%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073910"/>
                  </a:ext>
                </a:extLst>
              </a:tr>
              <a:tr h="1201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Desarrollo Regional y Comunal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55.010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0590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Capacidades de Intervención en Zonas Rurales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183821"/>
                  </a:ext>
                </a:extLst>
              </a:tr>
              <a:tr h="1201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Revitalización de Barrios e Infraestructura Patrimonial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221.883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238.261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16.378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157.319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70,9%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882195"/>
                  </a:ext>
                </a:extLst>
              </a:tr>
              <a:tr h="1201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Donación Española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55.404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7.596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342499"/>
                  </a:ext>
                </a:extLst>
              </a:tr>
              <a:tr h="1201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333.793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333.793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161.473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48,4%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290441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Comisión Económica Para América Latina y el Caribe de las Naciones Unidas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882760"/>
                  </a:ext>
                </a:extLst>
              </a:tr>
              <a:tr h="1201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Banco Interamericano de Desarrollo (BID)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68.827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37,6%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789942"/>
                  </a:ext>
                </a:extLst>
              </a:tr>
              <a:tr h="1201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Banco Mundial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84.999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741769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de las Naciones Unidas para la Alimentación y la Agricultura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7.793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7.793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7.647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98,1%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630868"/>
                  </a:ext>
                </a:extLst>
              </a:tr>
              <a:tr h="1201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40.835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851606"/>
                  </a:ext>
                </a:extLst>
              </a:tr>
              <a:tr h="1201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40.835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712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125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5570" y="1113351"/>
            <a:ext cx="7886701" cy="83731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9786A869-0828-4EB3-9808-4C7B20410593}"/>
              </a:ext>
            </a:extLst>
          </p:cNvPr>
          <p:cNvSpPr txBox="1">
            <a:spLocks/>
          </p:cNvSpPr>
          <p:nvPr/>
        </p:nvSpPr>
        <p:spPr>
          <a:xfrm>
            <a:off x="515574" y="1916832"/>
            <a:ext cx="7886698" cy="278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	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131312"/>
              </p:ext>
            </p:extLst>
          </p:nvPr>
        </p:nvGraphicFramePr>
        <p:xfrm>
          <a:off x="515571" y="2304544"/>
          <a:ext cx="7886701" cy="1014912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64362305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03794540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457113006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44936443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42673149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11931847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34409120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404334864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4000980790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524995167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807257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09950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19.638.304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20.037.836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399.532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10.136.671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60052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Amortización Deuda Externa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16.278.376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16.278.376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7.618.964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9169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3.100.955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3.100.955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1.628.257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57951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Financieros Deuda Externa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258.973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258.973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248.482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84817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399.532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399.532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640.968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59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367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12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56164" y="1102229"/>
            <a:ext cx="7886701" cy="83731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02: FORTALECIMIENTO DE LA GESTIÓN SUBNACIONAL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56163" y="1983755"/>
            <a:ext cx="788670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321535"/>
              </p:ext>
            </p:extLst>
          </p:nvPr>
        </p:nvGraphicFramePr>
        <p:xfrm>
          <a:off x="556164" y="2348880"/>
          <a:ext cx="7886701" cy="236284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407776474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51687878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898462396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242149164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49628453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68308289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6745525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429065495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4037779638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206622627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315617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702534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7.835.232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7.877.868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42.636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3.588.101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30010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6.641.297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6.641.853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2.218.303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58056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6.641.297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6.641.853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2.218.303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36701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Academia Capacitación Municipal y Regional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1.313.861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1.313.861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699.893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79672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Concursable  Becas - Ley N°20.742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2.610.980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2.611.536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1.076.900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996729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Apoyo al Mejoramiento de la Gestión y de Servicios Municipales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108.340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108.340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20.110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78647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(Prevención y Mitigación de Riesgos)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204.500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81438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Modernización)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2.403.616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2.403.616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421.400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3889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512.886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94878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512.886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47692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Modernización)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512.886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35159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856.912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25480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856.912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026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1897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61732" y="1102501"/>
            <a:ext cx="7874395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PARTIDA 05, CAPÍTULO 05, PROGRAMA 03: PROGRAMA DE DESARROLLO LOCAL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1732" y="1728725"/>
            <a:ext cx="7886701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133051"/>
              </p:ext>
            </p:extLst>
          </p:nvPr>
        </p:nvGraphicFramePr>
        <p:xfrm>
          <a:off x="571874" y="2128982"/>
          <a:ext cx="7886701" cy="3308966"/>
        </p:xfrm>
        <a:graphic>
          <a:graphicData uri="http://schemas.openxmlformats.org/drawingml/2006/table">
            <a:tbl>
              <a:tblPr/>
              <a:tblGrid>
                <a:gridCol w="261495">
                  <a:extLst>
                    <a:ext uri="{9D8B030D-6E8A-4147-A177-3AD203B41FA5}">
                      <a16:colId xmlns:a16="http://schemas.microsoft.com/office/drawing/2014/main" val="1514755435"/>
                    </a:ext>
                  </a:extLst>
                </a:gridCol>
                <a:gridCol w="261495">
                  <a:extLst>
                    <a:ext uri="{9D8B030D-6E8A-4147-A177-3AD203B41FA5}">
                      <a16:colId xmlns:a16="http://schemas.microsoft.com/office/drawing/2014/main" val="44502866"/>
                    </a:ext>
                  </a:extLst>
                </a:gridCol>
                <a:gridCol w="261495">
                  <a:extLst>
                    <a:ext uri="{9D8B030D-6E8A-4147-A177-3AD203B41FA5}">
                      <a16:colId xmlns:a16="http://schemas.microsoft.com/office/drawing/2014/main" val="1568706874"/>
                    </a:ext>
                  </a:extLst>
                </a:gridCol>
                <a:gridCol w="3033346">
                  <a:extLst>
                    <a:ext uri="{9D8B030D-6E8A-4147-A177-3AD203B41FA5}">
                      <a16:colId xmlns:a16="http://schemas.microsoft.com/office/drawing/2014/main" val="804634351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410001251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290346174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3785115684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2472201683"/>
                    </a:ext>
                  </a:extLst>
                </a:gridCol>
                <a:gridCol w="638049">
                  <a:extLst>
                    <a:ext uri="{9D8B030D-6E8A-4147-A177-3AD203B41FA5}">
                      <a16:colId xmlns:a16="http://schemas.microsoft.com/office/drawing/2014/main" val="1197013396"/>
                    </a:ext>
                  </a:extLst>
                </a:gridCol>
                <a:gridCol w="627589">
                  <a:extLst>
                    <a:ext uri="{9D8B030D-6E8A-4147-A177-3AD203B41FA5}">
                      <a16:colId xmlns:a16="http://schemas.microsoft.com/office/drawing/2014/main" val="626296979"/>
                    </a:ext>
                  </a:extLst>
                </a:gridCol>
              </a:tblGrid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845" marR="7845" marT="7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845" marR="7845" marT="7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278803"/>
                  </a:ext>
                </a:extLst>
              </a:tr>
              <a:tr h="38439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361563"/>
                  </a:ext>
                </a:extLst>
              </a:tr>
              <a:tr h="164742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284.011.840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189.459.426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-94.552.414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127.303.091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608001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70.209.555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70.210.897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68.742.280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93270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70.209.555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70.210.897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68.742.280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422925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(Compensación por Predios Exentos)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67.468.828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67.468.828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67.468.822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071406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Tenencia Responsable de Animales de Compañía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2.740.727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2.742.069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1.273.458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46,4%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733199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4.635.681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4.635.681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4.635.679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035314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4.635.681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4.635.681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4.635.679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695400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-84.056.108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243309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Emergencia Transitorio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-84.056.108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344337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1.919.183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42351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Fomento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1.919.183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469104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10.957.773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10.957.773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1.919.183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418184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Reembolsable Especial a Municipalidades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017417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118.788.394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103.637.039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-15.151.355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51.987.923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370385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118.788.394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103.637.039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-15.151.355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51.987.923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073953"/>
                  </a:ext>
                </a:extLst>
              </a:tr>
              <a:tr h="23534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(Fondo de Incentivo al Mejoramiento de la Gestión Municipal)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16.062.562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16.062.562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11.551.961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319283"/>
                  </a:ext>
                </a:extLst>
              </a:tr>
              <a:tr h="2337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Revitalización de Barrios e Infraestructura Patrimonial Emblemática)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9.379.074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9.379.074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2.348.838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48958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Desarrollo Municipal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93.346.758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78.195.403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-15.151.355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38.087.124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48,7%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24204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08757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679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6194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14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84965" y="1092620"/>
            <a:ext cx="7914004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3563" y="1716923"/>
            <a:ext cx="7914004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645825"/>
              </p:ext>
            </p:extLst>
          </p:nvPr>
        </p:nvGraphicFramePr>
        <p:xfrm>
          <a:off x="523563" y="2027529"/>
          <a:ext cx="7886698" cy="4328821"/>
        </p:xfrm>
        <a:graphic>
          <a:graphicData uri="http://schemas.openxmlformats.org/drawingml/2006/table">
            <a:tbl>
              <a:tblPr/>
              <a:tblGrid>
                <a:gridCol w="260459">
                  <a:extLst>
                    <a:ext uri="{9D8B030D-6E8A-4147-A177-3AD203B41FA5}">
                      <a16:colId xmlns:a16="http://schemas.microsoft.com/office/drawing/2014/main" val="3051026167"/>
                    </a:ext>
                  </a:extLst>
                </a:gridCol>
                <a:gridCol w="260459">
                  <a:extLst>
                    <a:ext uri="{9D8B030D-6E8A-4147-A177-3AD203B41FA5}">
                      <a16:colId xmlns:a16="http://schemas.microsoft.com/office/drawing/2014/main" val="4028341799"/>
                    </a:ext>
                  </a:extLst>
                </a:gridCol>
                <a:gridCol w="260459">
                  <a:extLst>
                    <a:ext uri="{9D8B030D-6E8A-4147-A177-3AD203B41FA5}">
                      <a16:colId xmlns:a16="http://schemas.microsoft.com/office/drawing/2014/main" val="1425235731"/>
                    </a:ext>
                  </a:extLst>
                </a:gridCol>
                <a:gridCol w="2937978">
                  <a:extLst>
                    <a:ext uri="{9D8B030D-6E8A-4147-A177-3AD203B41FA5}">
                      <a16:colId xmlns:a16="http://schemas.microsoft.com/office/drawing/2014/main" val="833102675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2911889656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1538357509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2897923204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1300892902"/>
                    </a:ext>
                  </a:extLst>
                </a:gridCol>
                <a:gridCol w="645938">
                  <a:extLst>
                    <a:ext uri="{9D8B030D-6E8A-4147-A177-3AD203B41FA5}">
                      <a16:colId xmlns:a16="http://schemas.microsoft.com/office/drawing/2014/main" val="3059123855"/>
                    </a:ext>
                  </a:extLst>
                </a:gridCol>
                <a:gridCol w="729285">
                  <a:extLst>
                    <a:ext uri="{9D8B030D-6E8A-4147-A177-3AD203B41FA5}">
                      <a16:colId xmlns:a16="http://schemas.microsoft.com/office/drawing/2014/main" val="672335795"/>
                    </a:ext>
                  </a:extLst>
                </a:gridCol>
              </a:tblGrid>
              <a:tr h="156275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814" marR="7814" marT="78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814" marR="7814" marT="78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228441"/>
                  </a:ext>
                </a:extLst>
              </a:tr>
              <a:tr h="382875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369858"/>
                  </a:ext>
                </a:extLst>
              </a:tr>
              <a:tr h="16408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182.040.948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131.953.122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-50.087.826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53.076.790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29,2%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40,2%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900314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1.524.529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1.524.529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1.175.569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77,1%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24365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1.524.529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1.524.529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1.175.569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77,1%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31603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Dirección de Arquitectura - MOP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120.000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753921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Consejo de Monumentos Nacionales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124.595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124.595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124.595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891715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Servicio Nacional del Patrimonio Cultural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187.263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187.263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187.263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506003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Tarapacá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54.099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54.099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54.099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105117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Atacama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90331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Coquimbo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92.975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92.975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90.380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97,2%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919487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Valparaiso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93.740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93.740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836687"/>
                  </a:ext>
                </a:extLst>
              </a:tr>
              <a:tr h="2500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Libertador General Bernardo O'Higgins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67.750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67.750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816340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Maule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99.528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99.528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99.528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096904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La Araucanía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26.625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26.625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933362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Lagos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41.330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41.330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062023"/>
                  </a:ext>
                </a:extLst>
              </a:tr>
              <a:tr h="2500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Magallanes y de la Antártica Chilena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64.820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64.820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035782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Metropolitana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338733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Ríos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087207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Arica y Parinacota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47.191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47.191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47.191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85103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Subsecretaría de Bienes Nacionales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452.513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452.513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452.513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586854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2279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913252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182.040.948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124.940.014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-57.100.934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46.739.212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25,7%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37,4%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408172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71.465.007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118.073.039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46.608.032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46.739.212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65,4%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39,6%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773764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Tarapacá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2.597.061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3.621.046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1.023.985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1.644.491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63,3%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45,4%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026929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Antofagasta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3.911.023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6.177.790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2.266.767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6.177.790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004464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Atacama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3.372.719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5.108.594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1.735.875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3.702.845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109,8%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72,5%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513489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Coquimbo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3.579.141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9.807.200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6.228.059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1.285.418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35,9%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76729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Valparaiso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15.617.268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18.841.196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3.223.928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6.378.044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40,8%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33,9%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054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479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15</a:t>
            </a:fld>
            <a:endParaRPr lang="es-CL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6364" y="1836359"/>
            <a:ext cx="7886698" cy="278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	           … 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6F1FAF6E-8EA0-4E03-8785-DFED477B560E}"/>
              </a:ext>
            </a:extLst>
          </p:cNvPr>
          <p:cNvSpPr txBox="1">
            <a:spLocks/>
          </p:cNvSpPr>
          <p:nvPr/>
        </p:nvSpPr>
        <p:spPr>
          <a:xfrm>
            <a:off x="536364" y="1107083"/>
            <a:ext cx="7886698" cy="7911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5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5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5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TRANSFERENCIAS A LOS GOBIERNOS REGIONALES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620690"/>
              </p:ext>
            </p:extLst>
          </p:nvPr>
        </p:nvGraphicFramePr>
        <p:xfrm>
          <a:off x="536365" y="2118781"/>
          <a:ext cx="7886697" cy="4189374"/>
        </p:xfrm>
        <a:graphic>
          <a:graphicData uri="http://schemas.openxmlformats.org/drawingml/2006/table">
            <a:tbl>
              <a:tblPr/>
              <a:tblGrid>
                <a:gridCol w="260459">
                  <a:extLst>
                    <a:ext uri="{9D8B030D-6E8A-4147-A177-3AD203B41FA5}">
                      <a16:colId xmlns:a16="http://schemas.microsoft.com/office/drawing/2014/main" val="3250038018"/>
                    </a:ext>
                  </a:extLst>
                </a:gridCol>
                <a:gridCol w="260459">
                  <a:extLst>
                    <a:ext uri="{9D8B030D-6E8A-4147-A177-3AD203B41FA5}">
                      <a16:colId xmlns:a16="http://schemas.microsoft.com/office/drawing/2014/main" val="3812029902"/>
                    </a:ext>
                  </a:extLst>
                </a:gridCol>
                <a:gridCol w="260459">
                  <a:extLst>
                    <a:ext uri="{9D8B030D-6E8A-4147-A177-3AD203B41FA5}">
                      <a16:colId xmlns:a16="http://schemas.microsoft.com/office/drawing/2014/main" val="3677242977"/>
                    </a:ext>
                  </a:extLst>
                </a:gridCol>
                <a:gridCol w="2937977">
                  <a:extLst>
                    <a:ext uri="{9D8B030D-6E8A-4147-A177-3AD203B41FA5}">
                      <a16:colId xmlns:a16="http://schemas.microsoft.com/office/drawing/2014/main" val="278434935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3337494966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2101156934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1488259436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2881423484"/>
                    </a:ext>
                  </a:extLst>
                </a:gridCol>
                <a:gridCol w="645938">
                  <a:extLst>
                    <a:ext uri="{9D8B030D-6E8A-4147-A177-3AD203B41FA5}">
                      <a16:colId xmlns:a16="http://schemas.microsoft.com/office/drawing/2014/main" val="2406510482"/>
                    </a:ext>
                  </a:extLst>
                </a:gridCol>
                <a:gridCol w="729285">
                  <a:extLst>
                    <a:ext uri="{9D8B030D-6E8A-4147-A177-3AD203B41FA5}">
                      <a16:colId xmlns:a16="http://schemas.microsoft.com/office/drawing/2014/main" val="1147645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6853" marR="6853" marT="68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6853" marR="6853" marT="68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264254"/>
                  </a:ext>
                </a:extLst>
              </a:tr>
              <a:tr h="222722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721716"/>
                  </a:ext>
                </a:extLst>
              </a:tr>
              <a:tr h="19712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Libertador General B. O'Higginss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7.058.493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7.476.694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418.201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4.150.847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58,8%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55,5%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007041"/>
                  </a:ext>
                </a:extLst>
              </a:tr>
              <a:tr h="1392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Maule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4.457.998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7.299.318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2.841.320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2.732.070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61,3%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37,4%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025056"/>
                  </a:ext>
                </a:extLst>
              </a:tr>
              <a:tr h="1392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BíoBío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7.264.378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6.241.878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1.693.173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165,6%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23,3%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535287"/>
                  </a:ext>
                </a:extLst>
              </a:tr>
              <a:tr h="1392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La Araucanía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10.402.205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13.702.650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3.300.445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4.038.315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38,8%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29,5%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064380"/>
                  </a:ext>
                </a:extLst>
              </a:tr>
              <a:tr h="1392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Lagos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2.706.516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9.038.610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6.332.094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1.548.087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57,2%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17,1%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301622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Aysén del General Carlos Ibáñez del Campo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2.487.725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5.342.953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2.855.228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1.047.219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42,1%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19,6%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791485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Magallanes y de la Antártica Chilena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3.629.126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6.459.035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2.829.909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1.186.376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32,7%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18,4%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38819"/>
                  </a:ext>
                </a:extLst>
              </a:tr>
              <a:tr h="1392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Metropolitana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2.419.661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5.024.290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2.604.629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4.836.790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199,9%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96,3%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718332"/>
                  </a:ext>
                </a:extLst>
              </a:tr>
              <a:tr h="1392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Ríos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7.379.257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9.808.671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2.429.414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5.154.116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69,8%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52,5%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750822"/>
                  </a:ext>
                </a:extLst>
              </a:tr>
              <a:tr h="1392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Arica y Parinacota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824.314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1.347.065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522.751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824.314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61,2%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741881"/>
                  </a:ext>
                </a:extLst>
              </a:tr>
              <a:tr h="1392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Ñuble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831.851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831.851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296.664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35,7%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294517"/>
                  </a:ext>
                </a:extLst>
              </a:tr>
              <a:tr h="21576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 - Programa 03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879.045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879.045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507066"/>
                  </a:ext>
                </a:extLst>
              </a:tr>
              <a:tr h="1392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Nacional del Patrimonio Cultural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5.953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5.953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5.953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116915"/>
                  </a:ext>
                </a:extLst>
              </a:tr>
              <a:tr h="1392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Subsecretaría de Bienes Nacionales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615887"/>
                  </a:ext>
                </a:extLst>
              </a:tr>
              <a:tr h="1392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916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Consejo de Monumentos Nacionales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039060"/>
                  </a:ext>
                </a:extLst>
              </a:tr>
              <a:tr h="1392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110.575.941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6.866.975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-103.708.966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262542"/>
                  </a:ext>
                </a:extLst>
              </a:tr>
              <a:tr h="1392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Fondo Nacional de Desarrollo Regional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41.820.053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-41.820.053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490251"/>
                  </a:ext>
                </a:extLst>
              </a:tr>
              <a:tr h="1392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 Infraestructura Rural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3.451.364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-3.451.364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288634"/>
                  </a:ext>
                </a:extLst>
              </a:tr>
              <a:tr h="1392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Puesta en Valor del Patrimonio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3.973.793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-3.973.793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217112"/>
                  </a:ext>
                </a:extLst>
              </a:tr>
              <a:tr h="1392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de Apoyo a la Gestión Subnacional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2.233.329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277.422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-1.955.907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13743"/>
                  </a:ext>
                </a:extLst>
              </a:tr>
              <a:tr h="1392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Saneamiento Sanitario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5.403.128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-5.403.128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758960"/>
                  </a:ext>
                </a:extLst>
              </a:tr>
              <a:tr h="1392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 Residuos Sólidos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4.388.489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-4.388.489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763769"/>
                  </a:ext>
                </a:extLst>
              </a:tr>
              <a:tr h="1392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Ley N°20.378 - Fondo de Apoyo Regional (FAR)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9.418.549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5.418.549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-4.000.000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950982"/>
                  </a:ext>
                </a:extLst>
              </a:tr>
              <a:tr h="1392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Regularización Mayores Ingresos Propios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2.935.047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1.171.004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-1.764.043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651659"/>
                  </a:ext>
                </a:extLst>
              </a:tr>
              <a:tr h="1392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Energización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5.479.639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-5.479.639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414907"/>
                  </a:ext>
                </a:extLst>
              </a:tr>
              <a:tr h="1392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Programas de Apoyo al Empleo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31.472.550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-31.472.550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118567"/>
                  </a:ext>
                </a:extLst>
              </a:tr>
              <a:tr h="11136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326.570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326.570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773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0549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6081" y="1084043"/>
            <a:ext cx="7872257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E01C02F2-6DFC-4C01-9350-0045040AC18F}"/>
              </a:ext>
            </a:extLst>
          </p:cNvPr>
          <p:cNvSpPr txBox="1">
            <a:spLocks/>
          </p:cNvSpPr>
          <p:nvPr/>
        </p:nvSpPr>
        <p:spPr>
          <a:xfrm>
            <a:off x="546081" y="1603524"/>
            <a:ext cx="7648836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633834"/>
              </p:ext>
            </p:extLst>
          </p:nvPr>
        </p:nvGraphicFramePr>
        <p:xfrm>
          <a:off x="546081" y="1943543"/>
          <a:ext cx="7872257" cy="4353981"/>
        </p:xfrm>
        <a:graphic>
          <a:graphicData uri="http://schemas.openxmlformats.org/drawingml/2006/table">
            <a:tbl>
              <a:tblPr/>
              <a:tblGrid>
                <a:gridCol w="258871">
                  <a:extLst>
                    <a:ext uri="{9D8B030D-6E8A-4147-A177-3AD203B41FA5}">
                      <a16:colId xmlns:a16="http://schemas.microsoft.com/office/drawing/2014/main" val="3969406498"/>
                    </a:ext>
                  </a:extLst>
                </a:gridCol>
                <a:gridCol w="258871">
                  <a:extLst>
                    <a:ext uri="{9D8B030D-6E8A-4147-A177-3AD203B41FA5}">
                      <a16:colId xmlns:a16="http://schemas.microsoft.com/office/drawing/2014/main" val="4215780421"/>
                    </a:ext>
                  </a:extLst>
                </a:gridCol>
                <a:gridCol w="258871">
                  <a:extLst>
                    <a:ext uri="{9D8B030D-6E8A-4147-A177-3AD203B41FA5}">
                      <a16:colId xmlns:a16="http://schemas.microsoft.com/office/drawing/2014/main" val="2227026326"/>
                    </a:ext>
                  </a:extLst>
                </a:gridCol>
                <a:gridCol w="3067618">
                  <a:extLst>
                    <a:ext uri="{9D8B030D-6E8A-4147-A177-3AD203B41FA5}">
                      <a16:colId xmlns:a16="http://schemas.microsoft.com/office/drawing/2014/main" val="80022480"/>
                    </a:ext>
                  </a:extLst>
                </a:gridCol>
                <a:gridCol w="693773">
                  <a:extLst>
                    <a:ext uri="{9D8B030D-6E8A-4147-A177-3AD203B41FA5}">
                      <a16:colId xmlns:a16="http://schemas.microsoft.com/office/drawing/2014/main" val="3246366421"/>
                    </a:ext>
                  </a:extLst>
                </a:gridCol>
                <a:gridCol w="693773">
                  <a:extLst>
                    <a:ext uri="{9D8B030D-6E8A-4147-A177-3AD203B41FA5}">
                      <a16:colId xmlns:a16="http://schemas.microsoft.com/office/drawing/2014/main" val="397784480"/>
                    </a:ext>
                  </a:extLst>
                </a:gridCol>
                <a:gridCol w="693773">
                  <a:extLst>
                    <a:ext uri="{9D8B030D-6E8A-4147-A177-3AD203B41FA5}">
                      <a16:colId xmlns:a16="http://schemas.microsoft.com/office/drawing/2014/main" val="4200876967"/>
                    </a:ext>
                  </a:extLst>
                </a:gridCol>
                <a:gridCol w="693773">
                  <a:extLst>
                    <a:ext uri="{9D8B030D-6E8A-4147-A177-3AD203B41FA5}">
                      <a16:colId xmlns:a16="http://schemas.microsoft.com/office/drawing/2014/main" val="3028709644"/>
                    </a:ext>
                  </a:extLst>
                </a:gridCol>
                <a:gridCol w="631645">
                  <a:extLst>
                    <a:ext uri="{9D8B030D-6E8A-4147-A177-3AD203B41FA5}">
                      <a16:colId xmlns:a16="http://schemas.microsoft.com/office/drawing/2014/main" val="1765975368"/>
                    </a:ext>
                  </a:extLst>
                </a:gridCol>
                <a:gridCol w="621289">
                  <a:extLst>
                    <a:ext uri="{9D8B030D-6E8A-4147-A177-3AD203B41FA5}">
                      <a16:colId xmlns:a16="http://schemas.microsoft.com/office/drawing/2014/main" val="433610291"/>
                    </a:ext>
                  </a:extLst>
                </a:gridCol>
              </a:tblGrid>
              <a:tr h="138769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041" marR="7041" marT="70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041" marR="7041" marT="70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377492"/>
                  </a:ext>
                </a:extLst>
              </a:tr>
              <a:tr h="339985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384264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189.127.625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156.248.442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-32.879.183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45.140.855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515186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35,7%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484932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35,7%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654674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Tarapacá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918946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Atacama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239570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Coquimbo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526660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Valparaiso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719301"/>
                  </a:ext>
                </a:extLst>
              </a:tr>
              <a:tr h="22203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Libertador General Bernardo O'Higgins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068202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Maule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092534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Biobío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609913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La Araucanía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266474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Lagos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317145"/>
                  </a:ext>
                </a:extLst>
              </a:tr>
              <a:tr h="22203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Aysén del General Carlos Ibáñez del Campo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078515"/>
                  </a:ext>
                </a:extLst>
              </a:tr>
              <a:tr h="2119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Magallanes y de la Antártica Chilena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157176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Ríos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858626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Arica y Parinacota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051359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Ñuble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566344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160.216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937562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160.216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97159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189.127.625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156.053.225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-33.074.400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44.968.139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28,8%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990928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97.865.901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154.367.809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56.501.908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44.968.139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29,1%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583241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Tarapacá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4.577.488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7.129.934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2.552.446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364605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Atacama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13.447.329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14.451.460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1.004.131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9.166.570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63,4%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146114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Coquimbo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796.282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3.008.043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2.211.761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274488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Valparaiso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2.192.579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5.117.071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2.924.492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542122"/>
                  </a:ext>
                </a:extLst>
              </a:tr>
              <a:tr h="22203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Libertador General B. O'Higginss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1.666.782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1.666.782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910609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Maule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1.357.590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1.357.590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1.357.590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302464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BíoBío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2.580.651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2.580.651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6564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La Araucanía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26.656.900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27.661.531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1.004.631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839104"/>
                  </a:ext>
                </a:extLst>
              </a:tr>
              <a:tr h="112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Lagos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5.118.995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16.153.942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11.034.947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4.401.865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624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247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28650" y="1124434"/>
            <a:ext cx="7886700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E01C02F2-6DFC-4C01-9350-0045040AC18F}"/>
              </a:ext>
            </a:extLst>
          </p:cNvPr>
          <p:cNvSpPr txBox="1">
            <a:spLocks/>
          </p:cNvSpPr>
          <p:nvPr/>
        </p:nvSpPr>
        <p:spPr>
          <a:xfrm>
            <a:off x="628650" y="1710591"/>
            <a:ext cx="7872257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2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 de 2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359727"/>
              </p:ext>
            </p:extLst>
          </p:nvPr>
        </p:nvGraphicFramePr>
        <p:xfrm>
          <a:off x="628650" y="2124061"/>
          <a:ext cx="7886700" cy="1857977"/>
        </p:xfrm>
        <a:graphic>
          <a:graphicData uri="http://schemas.openxmlformats.org/drawingml/2006/table">
            <a:tbl>
              <a:tblPr/>
              <a:tblGrid>
                <a:gridCol w="259346">
                  <a:extLst>
                    <a:ext uri="{9D8B030D-6E8A-4147-A177-3AD203B41FA5}">
                      <a16:colId xmlns:a16="http://schemas.microsoft.com/office/drawing/2014/main" val="1769072412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3696825814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1788699567"/>
                    </a:ext>
                  </a:extLst>
                </a:gridCol>
                <a:gridCol w="3073246">
                  <a:extLst>
                    <a:ext uri="{9D8B030D-6E8A-4147-A177-3AD203B41FA5}">
                      <a16:colId xmlns:a16="http://schemas.microsoft.com/office/drawing/2014/main" val="1757548917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554082448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3272238695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884476567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1988046343"/>
                    </a:ext>
                  </a:extLst>
                </a:gridCol>
                <a:gridCol w="632803">
                  <a:extLst>
                    <a:ext uri="{9D8B030D-6E8A-4147-A177-3AD203B41FA5}">
                      <a16:colId xmlns:a16="http://schemas.microsoft.com/office/drawing/2014/main" val="833697143"/>
                    </a:ext>
                  </a:extLst>
                </a:gridCol>
                <a:gridCol w="622429">
                  <a:extLst>
                    <a:ext uri="{9D8B030D-6E8A-4147-A177-3AD203B41FA5}">
                      <a16:colId xmlns:a16="http://schemas.microsoft.com/office/drawing/2014/main" val="2098924837"/>
                    </a:ext>
                  </a:extLst>
                </a:gridCol>
              </a:tblGrid>
              <a:tr h="1245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162929"/>
                  </a:ext>
                </a:extLst>
              </a:tr>
              <a:tr h="24905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635040"/>
                  </a:ext>
                </a:extLst>
              </a:tr>
              <a:tr h="14180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Aysén del General Carlos Ibáñez del Campo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14.616.869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17.626.200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3.009.331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1.000.000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524395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Magallanes y de la Antártica Chilena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8.550.251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27.784.947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19.234.696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16.150.320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188,9%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58,1%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325387"/>
                  </a:ext>
                </a:extLst>
              </a:tr>
              <a:tr h="1478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Metropolitana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11.757.317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11.757.317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10.106.688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183949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Ríos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1.156.063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1.984.193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828.130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029804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Arica y Parinacota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7.806.699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14.574.306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6.767.607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2.785.106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35,7%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19,1%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651455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Ñuble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1.189.129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1.513.842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324.713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485716"/>
                  </a:ext>
                </a:extLst>
              </a:tr>
              <a:tr h="13231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91.261.724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1.685.416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-89.576.308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945621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Regiones Extremas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68.341.040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1.550.520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-66.790.520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73712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Territorios Rezagados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7.920.684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134.896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-7.785.788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335360"/>
                  </a:ext>
                </a:extLst>
              </a:tr>
              <a:tr h="17122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429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Desarrollo Local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15.000.000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-15.000.000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923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2102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5779" y="1196752"/>
            <a:ext cx="7892530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07, PROGRAMA 01: AGENCIA NACIONAL DE INTELIGENCIA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67544" y="1827115"/>
            <a:ext cx="7886701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125756"/>
              </p:ext>
            </p:extLst>
          </p:nvPr>
        </p:nvGraphicFramePr>
        <p:xfrm>
          <a:off x="455779" y="2242139"/>
          <a:ext cx="7886701" cy="172852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2966528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7344944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231634553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30883817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93922608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71770437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94577263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507268467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034810320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143676442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943508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552765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5.845.936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88887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6.046.800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6.046.800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4.432.144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9473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960.776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960.776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778.545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15865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883.291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883.291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635.247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84370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Edificios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355.169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355.169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232.442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60681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56.749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56.749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51.621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64181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471.373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351.184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30816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11809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797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973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1" y="1125995"/>
            <a:ext cx="7886701" cy="83731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01: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SUBSECRETARÍA DE PREVENCIÓN DEL DELITO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41038" y="1963309"/>
            <a:ext cx="7704856" cy="325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435635"/>
              </p:ext>
            </p:extLst>
          </p:nvPr>
        </p:nvGraphicFramePr>
        <p:xfrm>
          <a:off x="539552" y="2298031"/>
          <a:ext cx="7886701" cy="347290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59293724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27710798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819117079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5565942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99240546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75667679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18361495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830783191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130270603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592759749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603732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573094"/>
                  </a:ext>
                </a:extLst>
              </a:tr>
              <a:tr h="1347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42.930.872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44.989.474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2.058.602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26.727.897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65821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11.226.126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12.028.643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802.517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7.825.398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06705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1.594.580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1.594.580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607.259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74553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14725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29.618.175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30.529.467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911.292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17.300.200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79818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91288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Encuesta Nacional Urbana de Seguridad Ciudadana - INE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31643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28.636.166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29.547.458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911.292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16.318.191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74995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Gestión en Seguridad Ciudadana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3.299.748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3.275.681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-24.067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215.290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55476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Nacional de Seguridad Pública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3.855.981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3.822.394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-33.587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2.979.154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465166"/>
                  </a:ext>
                </a:extLst>
              </a:tr>
              <a:tr h="1585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Innovación y Tecnología para la Prevención del Delito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1.864.188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1.864.188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160.637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68491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Calle Segura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6.630.533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7.891.921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1.261.388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4.230.758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1251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Seguridad en mi Barrio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5.753.987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5.597.261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-156.726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2.293.315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4727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Sistema Lazos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6.863.562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6.838.621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-24.941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6.273.685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02743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Denuncia Seguro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368.167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257.392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-110.775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165.352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71610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69.805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69.805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23.549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56269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2.045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4507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48.578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48.578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16.679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76860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19.182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19.182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61660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422.186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759.058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336.872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963.571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45180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Amortización Deuda Externa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388.670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388.670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178.752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59860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33.506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33.506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1586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336.882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336.872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778.295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7782950,0%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41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26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7365" y="1155521"/>
            <a:ext cx="8206782" cy="591093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DISTRIBUCIÓN POR SUBTÍTULO DE GASTO Y CÁPITULO</a:t>
            </a:r>
            <a:b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2</a:t>
            </a:fld>
            <a:endParaRPr lang="es-CL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1E9D6F4-CEEF-4CC8-AA10-8A8EDBF568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616331"/>
              </p:ext>
            </p:extLst>
          </p:nvPr>
        </p:nvGraphicFramePr>
        <p:xfrm>
          <a:off x="451218" y="2153876"/>
          <a:ext cx="4086001" cy="2530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6319B381-84D5-41D2-A903-8134DBCEB6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9641502"/>
              </p:ext>
            </p:extLst>
          </p:nvPr>
        </p:nvGraphicFramePr>
        <p:xfrm>
          <a:off x="4630756" y="2160890"/>
          <a:ext cx="4086000" cy="2516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1262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2223" y="1102759"/>
            <a:ext cx="7877391" cy="83731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02: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CENTROS REGIONALES DE ATENCIÓN Y ORIENTACIÓN A VÍCTIMAS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2915" y="1983755"/>
            <a:ext cx="7886700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200873"/>
              </p:ext>
            </p:extLst>
          </p:nvPr>
        </p:nvGraphicFramePr>
        <p:xfrm>
          <a:off x="562914" y="2348880"/>
          <a:ext cx="7886700" cy="2011798"/>
        </p:xfrm>
        <a:graphic>
          <a:graphicData uri="http://schemas.openxmlformats.org/drawingml/2006/table">
            <a:tbl>
              <a:tblPr/>
              <a:tblGrid>
                <a:gridCol w="286477">
                  <a:extLst>
                    <a:ext uri="{9D8B030D-6E8A-4147-A177-3AD203B41FA5}">
                      <a16:colId xmlns:a16="http://schemas.microsoft.com/office/drawing/2014/main" val="183733477"/>
                    </a:ext>
                  </a:extLst>
                </a:gridCol>
                <a:gridCol w="286477">
                  <a:extLst>
                    <a:ext uri="{9D8B030D-6E8A-4147-A177-3AD203B41FA5}">
                      <a16:colId xmlns:a16="http://schemas.microsoft.com/office/drawing/2014/main" val="2306525173"/>
                    </a:ext>
                  </a:extLst>
                </a:gridCol>
                <a:gridCol w="286477">
                  <a:extLst>
                    <a:ext uri="{9D8B030D-6E8A-4147-A177-3AD203B41FA5}">
                      <a16:colId xmlns:a16="http://schemas.microsoft.com/office/drawing/2014/main" val="3786048058"/>
                    </a:ext>
                  </a:extLst>
                </a:gridCol>
                <a:gridCol w="2569695">
                  <a:extLst>
                    <a:ext uri="{9D8B030D-6E8A-4147-A177-3AD203B41FA5}">
                      <a16:colId xmlns:a16="http://schemas.microsoft.com/office/drawing/2014/main" val="3543710842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57202014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1326842831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1667539781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3061786213"/>
                    </a:ext>
                  </a:extLst>
                </a:gridCol>
                <a:gridCol w="699003">
                  <a:extLst>
                    <a:ext uri="{9D8B030D-6E8A-4147-A177-3AD203B41FA5}">
                      <a16:colId xmlns:a16="http://schemas.microsoft.com/office/drawing/2014/main" val="1811426082"/>
                    </a:ext>
                  </a:extLst>
                </a:gridCol>
                <a:gridCol w="687543">
                  <a:extLst>
                    <a:ext uri="{9D8B030D-6E8A-4147-A177-3AD203B41FA5}">
                      <a16:colId xmlns:a16="http://schemas.microsoft.com/office/drawing/2014/main" val="3027966258"/>
                    </a:ext>
                  </a:extLst>
                </a:gridCol>
              </a:tblGrid>
              <a:tr h="171948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597" marR="8597" marT="8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597" marR="8597" marT="8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45849"/>
                  </a:ext>
                </a:extLst>
              </a:tr>
              <a:tr h="421273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931845"/>
                  </a:ext>
                </a:extLst>
              </a:tr>
              <a:tr h="18054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2.864.141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2.613.655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-250.486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1.530.103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53,4%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861698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1.571.558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1.316.569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-254.989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826.864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52,6%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62,8%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440981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1.253.616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1.253.616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558.891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44,6%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44,6%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472989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38.957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38.957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8.644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22,2%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22,2%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199023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6.766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6.766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6.107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461303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6.957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6.957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2.537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33853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9.136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9.136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843750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16.098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16.098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880364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4.513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4.503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135.704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1357040,0%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3007,0%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511579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4.513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4.503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135.704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1357040,0%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3007,0%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170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070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21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8663" y="1142320"/>
            <a:ext cx="7886702" cy="83731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09, PROGRAMA 01: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SERV. NACIONAL PARA PREVENCIÓN Y REHABIL. CONSUMO DE DROGAS Y ALCOHOL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8663" y="2052482"/>
            <a:ext cx="8015287" cy="194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016304"/>
              </p:ext>
            </p:extLst>
          </p:nvPr>
        </p:nvGraphicFramePr>
        <p:xfrm>
          <a:off x="528663" y="2418798"/>
          <a:ext cx="7886701" cy="3124025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411943383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33460283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226683072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44943052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35668465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52887480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15110001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212280653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338764537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424811911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248405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670603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73.793.298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73.835.479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42.181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53.786.909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8496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9.119.843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9.159.954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40.111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6.639.750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39769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2.663.413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2.663.413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1.232.487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57407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61.975.157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61.977.227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38.373.076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10255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61.975.157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61.977.227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38.373.076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30807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Tratamiento y Rehabilitación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46.837.970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46.837.981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26.361.922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19821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Programas de Prevención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3.449.869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3.449.981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3.396.476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34639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Capacitación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1.288.542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1.288.542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37.546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25605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- Programa PREVIENE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6.356.151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6.356.151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6.218.058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21273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Tolerancia Cero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1.167.227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1.167.793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477.955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06850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Parentalidad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1.814.602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1.815.613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1.551.426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17533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Elige Vivir sin Drogas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1.060.796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1.061.166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329.693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17515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189.115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1498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189.115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75004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25572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80926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86609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04258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7.341.276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50950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7.341.276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339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1815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2" y="1072378"/>
            <a:ext cx="7920878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2463" y="1637179"/>
            <a:ext cx="7920878" cy="2817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	       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01057"/>
              </p:ext>
            </p:extLst>
          </p:nvPr>
        </p:nvGraphicFramePr>
        <p:xfrm>
          <a:off x="539552" y="1974114"/>
          <a:ext cx="7886701" cy="4317426"/>
        </p:xfrm>
        <a:graphic>
          <a:graphicData uri="http://schemas.openxmlformats.org/drawingml/2006/table">
            <a:tbl>
              <a:tblPr/>
              <a:tblGrid>
                <a:gridCol w="259773">
                  <a:extLst>
                    <a:ext uri="{9D8B030D-6E8A-4147-A177-3AD203B41FA5}">
                      <a16:colId xmlns:a16="http://schemas.microsoft.com/office/drawing/2014/main" val="3001184997"/>
                    </a:ext>
                  </a:extLst>
                </a:gridCol>
                <a:gridCol w="259773">
                  <a:extLst>
                    <a:ext uri="{9D8B030D-6E8A-4147-A177-3AD203B41FA5}">
                      <a16:colId xmlns:a16="http://schemas.microsoft.com/office/drawing/2014/main" val="3895429906"/>
                    </a:ext>
                  </a:extLst>
                </a:gridCol>
                <a:gridCol w="259773">
                  <a:extLst>
                    <a:ext uri="{9D8B030D-6E8A-4147-A177-3AD203B41FA5}">
                      <a16:colId xmlns:a16="http://schemas.microsoft.com/office/drawing/2014/main" val="1608346028"/>
                    </a:ext>
                  </a:extLst>
                </a:gridCol>
                <a:gridCol w="2930236">
                  <a:extLst>
                    <a:ext uri="{9D8B030D-6E8A-4147-A177-3AD203B41FA5}">
                      <a16:colId xmlns:a16="http://schemas.microsoft.com/office/drawing/2014/main" val="3089380506"/>
                    </a:ext>
                  </a:extLst>
                </a:gridCol>
                <a:gridCol w="696191">
                  <a:extLst>
                    <a:ext uri="{9D8B030D-6E8A-4147-A177-3AD203B41FA5}">
                      <a16:colId xmlns:a16="http://schemas.microsoft.com/office/drawing/2014/main" val="2110713742"/>
                    </a:ext>
                  </a:extLst>
                </a:gridCol>
                <a:gridCol w="696191">
                  <a:extLst>
                    <a:ext uri="{9D8B030D-6E8A-4147-A177-3AD203B41FA5}">
                      <a16:colId xmlns:a16="http://schemas.microsoft.com/office/drawing/2014/main" val="3022226301"/>
                    </a:ext>
                  </a:extLst>
                </a:gridCol>
                <a:gridCol w="696191">
                  <a:extLst>
                    <a:ext uri="{9D8B030D-6E8A-4147-A177-3AD203B41FA5}">
                      <a16:colId xmlns:a16="http://schemas.microsoft.com/office/drawing/2014/main" val="4050222209"/>
                    </a:ext>
                  </a:extLst>
                </a:gridCol>
                <a:gridCol w="696191">
                  <a:extLst>
                    <a:ext uri="{9D8B030D-6E8A-4147-A177-3AD203B41FA5}">
                      <a16:colId xmlns:a16="http://schemas.microsoft.com/office/drawing/2014/main" val="3083503296"/>
                    </a:ext>
                  </a:extLst>
                </a:gridCol>
                <a:gridCol w="768927">
                  <a:extLst>
                    <a:ext uri="{9D8B030D-6E8A-4147-A177-3AD203B41FA5}">
                      <a16:colId xmlns:a16="http://schemas.microsoft.com/office/drawing/2014/main" val="883609474"/>
                    </a:ext>
                  </a:extLst>
                </a:gridCol>
                <a:gridCol w="623455">
                  <a:extLst>
                    <a:ext uri="{9D8B030D-6E8A-4147-A177-3AD203B41FA5}">
                      <a16:colId xmlns:a16="http://schemas.microsoft.com/office/drawing/2014/main" val="567856681"/>
                    </a:ext>
                  </a:extLst>
                </a:gridCol>
              </a:tblGrid>
              <a:tr h="155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13897"/>
                  </a:ext>
                </a:extLst>
              </a:tr>
              <a:tr h="3818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464002"/>
                  </a:ext>
                </a:extLst>
              </a:tr>
              <a:tr h="163657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40.126.215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118.943.305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78.817.090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98.791.836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014446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15.136.852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15.162.194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25.342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9.826.103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892289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2.166.908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2.162.138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-4.770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1.510.966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955897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19.565.757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96.834.849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77.269.092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84.262.388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023699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2.495.971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2.925.971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1.979.223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10433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Asistencia Social (ORASMI)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2.263.841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2.693.841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1.814.429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611550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Becas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232.130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232.130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164.794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418184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17.069.786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93.908.878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76.839.092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82.283.165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482,0%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982636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Atender Situaciones de Emergencia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74.729.771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74.729.761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74.654.043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746540430,0%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319289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Estadio Seguro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659.517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660.912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246.862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689304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Diario Oficial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967.644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970.706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3.062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539.477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070405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Migraciones y Extranjería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3.700.450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4.001.836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301.386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2.233.904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058014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Seguimiento de Causas Judiciales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544.873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476.689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-68.184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290.102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225881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Frontera Segura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361.964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362.777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125.609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875641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Violencia Rural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3.734.956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5.605.136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1.870.180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3.552.391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986545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BID Fortalecimiento Seguridad Publica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6.895.800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6.895.800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589.652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655084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CiberSeguridad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204.572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205.251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51.125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240910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269.712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437829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Impuestos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269.712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950459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15.574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20.344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16.512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089147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15.574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20.344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16.512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822469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2.629.763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3.960.522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1.330.759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2.629.753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919228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2.629.763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3.960.522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1.330.759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2.629.753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302339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Atender Situaciones de Emergencia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1.330.769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1.330.759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981074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Frontera Segura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2.629.753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2.629.753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2.629.753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187227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341.650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533.545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276.402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050351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243.513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243.513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84.508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045089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Financieros Deuda Externa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98.137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98.137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002316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236085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4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796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8407" y="1066713"/>
            <a:ext cx="7895018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02: RED DE CONECTIVIDAD DEL ESTADO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66724" y="1643242"/>
            <a:ext cx="7834312" cy="2725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208223"/>
              </p:ext>
            </p:extLst>
          </p:nvPr>
        </p:nvGraphicFramePr>
        <p:xfrm>
          <a:off x="466724" y="1988840"/>
          <a:ext cx="7886701" cy="160165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54724339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79670388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486127074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69020742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25650813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6730417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40916948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942422582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535350616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686110551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260738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60173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5.676.186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6.275.788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599.602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3.978.358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18834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1.374.781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1.380.831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819.448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6138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3.739.030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3.739.030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2.203.969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97320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562.375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562.375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43.155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20499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501.025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501.025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18.844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02920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61.350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61.350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24.311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61435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593.552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593.552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911.786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893244"/>
                  </a:ext>
                </a:extLst>
              </a:tr>
              <a:tr h="1585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593.552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593.552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911.786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494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4592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2152" y="1133661"/>
            <a:ext cx="7886701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03: FONDO SOCIAL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52152" y="1705862"/>
            <a:ext cx="787065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284984"/>
              </p:ext>
            </p:extLst>
          </p:nvPr>
        </p:nvGraphicFramePr>
        <p:xfrm>
          <a:off x="459957" y="2091745"/>
          <a:ext cx="7886701" cy="144307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15176629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60461112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872482074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44088491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59657563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92760136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969477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499567506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365930466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603699214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822465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354276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869.055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11910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22.772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01050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22.772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69188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22.772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32154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846.283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620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846.283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64148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846.283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582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3127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4101" y="1098523"/>
            <a:ext cx="7886701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04: BOMBEROS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74102" y="1695379"/>
            <a:ext cx="7886701" cy="332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851072"/>
              </p:ext>
            </p:extLst>
          </p:nvPr>
        </p:nvGraphicFramePr>
        <p:xfrm>
          <a:off x="574102" y="2065131"/>
          <a:ext cx="7886701" cy="2127195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26506756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84794668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472395265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97132897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02191074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78557053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79541097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135175438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659662570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4151334053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612212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454076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37.292.704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689072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20.350.678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63157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20.350.678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50641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de Operación de Cuerpo de Bomberos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24.841.657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24.841.657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14.352.491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337645"/>
                  </a:ext>
                </a:extLst>
              </a:tr>
              <a:tr h="12860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Ayuda Extraordinaria, Reparaciones y Mantenciones de Cuerpos de Bomberos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1.794.899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1.794.899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728.489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93519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Funcionamiento de la Junta Nacional y Organismos Dependientes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3.878.479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3.878.479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3.878.480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79474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de Bomberos de Chile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2.782.437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2.782.437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1.391.218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74080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16.942.026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15137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16.942.026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809338"/>
                  </a:ext>
                </a:extLst>
              </a:tr>
              <a:tr h="1347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Inversiones de Cuerpos de Bomberos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2.582.406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2.582.406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2.475.637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215660"/>
                  </a:ext>
                </a:extLst>
              </a:tr>
              <a:tr h="14983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Importaciones y Compromisos en Moneda Extranjera para Cuerpos de Bomberos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9.320.773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9.320.773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9.320.773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672242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Adquisiciones y Compromisos en Moneda Nacional para Cuerpos de Bomberos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5.145.616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5.145.616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5.145.616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62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557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2464" y="1140246"/>
            <a:ext cx="7868746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45AAEE31-7C89-411D-A519-355A78D3E71D}"/>
              </a:ext>
            </a:extLst>
          </p:cNvPr>
          <p:cNvSpPr txBox="1">
            <a:spLocks/>
          </p:cNvSpPr>
          <p:nvPr/>
        </p:nvSpPr>
        <p:spPr>
          <a:xfrm>
            <a:off x="507184" y="1666443"/>
            <a:ext cx="7884026" cy="3287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	             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848139"/>
              </p:ext>
            </p:extLst>
          </p:nvPr>
        </p:nvGraphicFramePr>
        <p:xfrm>
          <a:off x="507184" y="1995181"/>
          <a:ext cx="7884026" cy="4361169"/>
        </p:xfrm>
        <a:graphic>
          <a:graphicData uri="http://schemas.openxmlformats.org/drawingml/2006/table">
            <a:tbl>
              <a:tblPr/>
              <a:tblGrid>
                <a:gridCol w="264210">
                  <a:extLst>
                    <a:ext uri="{9D8B030D-6E8A-4147-A177-3AD203B41FA5}">
                      <a16:colId xmlns:a16="http://schemas.microsoft.com/office/drawing/2014/main" val="3872731362"/>
                    </a:ext>
                  </a:extLst>
                </a:gridCol>
                <a:gridCol w="264210">
                  <a:extLst>
                    <a:ext uri="{9D8B030D-6E8A-4147-A177-3AD203B41FA5}">
                      <a16:colId xmlns:a16="http://schemas.microsoft.com/office/drawing/2014/main" val="107144511"/>
                    </a:ext>
                  </a:extLst>
                </a:gridCol>
                <a:gridCol w="264210">
                  <a:extLst>
                    <a:ext uri="{9D8B030D-6E8A-4147-A177-3AD203B41FA5}">
                      <a16:colId xmlns:a16="http://schemas.microsoft.com/office/drawing/2014/main" val="338937388"/>
                    </a:ext>
                  </a:extLst>
                </a:gridCol>
                <a:gridCol w="2980287">
                  <a:extLst>
                    <a:ext uri="{9D8B030D-6E8A-4147-A177-3AD203B41FA5}">
                      <a16:colId xmlns:a16="http://schemas.microsoft.com/office/drawing/2014/main" val="538311226"/>
                    </a:ext>
                  </a:extLst>
                </a:gridCol>
                <a:gridCol w="708083">
                  <a:extLst>
                    <a:ext uri="{9D8B030D-6E8A-4147-A177-3AD203B41FA5}">
                      <a16:colId xmlns:a16="http://schemas.microsoft.com/office/drawing/2014/main" val="3254858522"/>
                    </a:ext>
                  </a:extLst>
                </a:gridCol>
                <a:gridCol w="708083">
                  <a:extLst>
                    <a:ext uri="{9D8B030D-6E8A-4147-A177-3AD203B41FA5}">
                      <a16:colId xmlns:a16="http://schemas.microsoft.com/office/drawing/2014/main" val="4197274518"/>
                    </a:ext>
                  </a:extLst>
                </a:gridCol>
                <a:gridCol w="708083">
                  <a:extLst>
                    <a:ext uri="{9D8B030D-6E8A-4147-A177-3AD203B41FA5}">
                      <a16:colId xmlns:a16="http://schemas.microsoft.com/office/drawing/2014/main" val="3923849540"/>
                    </a:ext>
                  </a:extLst>
                </a:gridCol>
                <a:gridCol w="708083">
                  <a:extLst>
                    <a:ext uri="{9D8B030D-6E8A-4147-A177-3AD203B41FA5}">
                      <a16:colId xmlns:a16="http://schemas.microsoft.com/office/drawing/2014/main" val="2449535892"/>
                    </a:ext>
                  </a:extLst>
                </a:gridCol>
                <a:gridCol w="644673">
                  <a:extLst>
                    <a:ext uri="{9D8B030D-6E8A-4147-A177-3AD203B41FA5}">
                      <a16:colId xmlns:a16="http://schemas.microsoft.com/office/drawing/2014/main" val="4285280710"/>
                    </a:ext>
                  </a:extLst>
                </a:gridCol>
                <a:gridCol w="634104">
                  <a:extLst>
                    <a:ext uri="{9D8B030D-6E8A-4147-A177-3AD203B41FA5}">
                      <a16:colId xmlns:a16="http://schemas.microsoft.com/office/drawing/2014/main" val="4089768867"/>
                    </a:ext>
                  </a:extLst>
                </a:gridCol>
              </a:tblGrid>
              <a:tr h="12328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688" marR="7688" marT="7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688" marR="7688" marT="7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294836"/>
                  </a:ext>
                </a:extLst>
              </a:tr>
              <a:tr h="377556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611749"/>
                  </a:ext>
                </a:extLst>
              </a:tr>
              <a:tr h="1618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1.221.214.788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1.205.466.660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-15.748.128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742.415.126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60,8%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61,6%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651021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953.037.666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956.228.348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3.190.682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623.908.406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65,5%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65,2%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55326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178.509.598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178.482.945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-26.653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83.871.790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458742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8.203.013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8.203.013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5.026.905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61,3%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61,3%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708762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8.201.990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8.201.990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5.026.749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61,3%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61,3%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356545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Asistencia Social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1.023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1.023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15,2%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15,2%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728489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1.016.593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1.040.917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24.324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262.110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25,8%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662975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135.384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159.708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24.324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16.965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12,5%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426030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Premios y Otros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135.384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159.708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24.324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16.965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12,5%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063264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881.209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881.209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245.145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27,8%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27,8%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721728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Museo Histórico y Centro Cultural de Carabineros de Chile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135.440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135.440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63.097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46,6%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46,6%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199214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Modelo de Integración Carabineros-Comunidad MICC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745.759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745.759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182.048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135692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Rotativo de Abastecimiento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790793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3.216.623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60,2%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60,2%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83648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Impuestos         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3.216.623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60,2%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60,2%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57320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130.745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2.329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45.149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35,2%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34,5%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365453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42.820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33,3%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33,3%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904252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Compensaciones por Daños a Terceros y/o a la Propiedad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2.329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2.329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2.329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981073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13.810.131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13.810.131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1.999.414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14,5%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14,5%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928106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11.365.289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11.365.289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1.999.414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17,6%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17,6%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074014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250.000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250.000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458558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1.000.410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750.410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-250.000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068794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Activos no Financieros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1.444.432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1.444.432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283021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-24.899.357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061324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Emergencia Transitorio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-24.899.357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65418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17.427.700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49,1%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49,1%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644897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17.427.700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49,1%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49,1%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59723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696.472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90,4%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90,4%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713281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 Anticipos por Cambio de Residencia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696.472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90,4%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90,4%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809712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5.960.547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59605570,0%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136854"/>
                  </a:ext>
                </a:extLst>
              </a:tr>
              <a:tr h="123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5.960.547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59605570,0%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78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728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9293" y="1102542"/>
            <a:ext cx="7886701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32, PROGRAMA 01: HOSPITAL DE CARABINEROS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99293" y="1731921"/>
            <a:ext cx="8187506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181699"/>
              </p:ext>
            </p:extLst>
          </p:nvPr>
        </p:nvGraphicFramePr>
        <p:xfrm>
          <a:off x="499293" y="2097047"/>
          <a:ext cx="7886701" cy="144307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13249711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77247055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397159769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27464965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7168727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43715703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70234884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242844877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767522425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838371474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179255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19577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20.586.667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03142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23.397.730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23.397.730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14.252.862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05254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7.128.096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7.128.096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5.668.418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69683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154.414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28250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154.414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85341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510.973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5109730,0%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5109730,0%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90354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510.973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5109730,0%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5109730,0%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213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2385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01375" y="1141252"/>
            <a:ext cx="7886701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33, PROGRAMA 01: POLICÍA DE INVESTIGACIONES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00279" y="1827143"/>
            <a:ext cx="7886701" cy="3222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495761"/>
              </p:ext>
            </p:extLst>
          </p:nvPr>
        </p:nvGraphicFramePr>
        <p:xfrm>
          <a:off x="501375" y="2244202"/>
          <a:ext cx="7886701" cy="347290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904132412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00762675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769946305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0181623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16370394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69533429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77352741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0124461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613557130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386073655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748523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834873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369.591.607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376.085.373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6.493.766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263.708.199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87929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300.159.283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302.171.562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2.012.279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211.704.301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87536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35.954.264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36.134.264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25.431.845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67228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288.263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92521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288.263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66202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399.462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4604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802.939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179.901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64549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Microtráfico Cero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802.939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179.901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90137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38609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Internacional de Policía Internacional - INTERPOL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28802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43387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50117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5.666.695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5.666.695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2.490.624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2271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2.319.030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2.319.030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1.465.604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65802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1.474.445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1.474.445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50.028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42804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736.200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736.200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441.736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16497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1.137.020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1.137.020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533.256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59589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-5.845.183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57858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Emergencia Transitorio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-5.845.183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85234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13.248.060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36270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13.248.060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09378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10.144.302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101443020,0%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76162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10.144.302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101443020,0%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1657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121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0796" y="1109715"/>
            <a:ext cx="7795623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2987" y="1700808"/>
            <a:ext cx="757463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284697"/>
              </p:ext>
            </p:extLst>
          </p:nvPr>
        </p:nvGraphicFramePr>
        <p:xfrm>
          <a:off x="518004" y="2046587"/>
          <a:ext cx="7798415" cy="3254622"/>
        </p:xfrm>
        <a:graphic>
          <a:graphicData uri="http://schemas.openxmlformats.org/drawingml/2006/table">
            <a:tbl>
              <a:tblPr/>
              <a:tblGrid>
                <a:gridCol w="821531">
                  <a:extLst>
                    <a:ext uri="{9D8B030D-6E8A-4147-A177-3AD203B41FA5}">
                      <a16:colId xmlns:a16="http://schemas.microsoft.com/office/drawing/2014/main" val="4086882776"/>
                    </a:ext>
                  </a:extLst>
                </a:gridCol>
                <a:gridCol w="2194836">
                  <a:extLst>
                    <a:ext uri="{9D8B030D-6E8A-4147-A177-3AD203B41FA5}">
                      <a16:colId xmlns:a16="http://schemas.microsoft.com/office/drawing/2014/main" val="3007503214"/>
                    </a:ext>
                  </a:extLst>
                </a:gridCol>
                <a:gridCol w="821531">
                  <a:extLst>
                    <a:ext uri="{9D8B030D-6E8A-4147-A177-3AD203B41FA5}">
                      <a16:colId xmlns:a16="http://schemas.microsoft.com/office/drawing/2014/main" val="2702311032"/>
                    </a:ext>
                  </a:extLst>
                </a:gridCol>
                <a:gridCol w="821531">
                  <a:extLst>
                    <a:ext uri="{9D8B030D-6E8A-4147-A177-3AD203B41FA5}">
                      <a16:colId xmlns:a16="http://schemas.microsoft.com/office/drawing/2014/main" val="902494420"/>
                    </a:ext>
                  </a:extLst>
                </a:gridCol>
                <a:gridCol w="821531">
                  <a:extLst>
                    <a:ext uri="{9D8B030D-6E8A-4147-A177-3AD203B41FA5}">
                      <a16:colId xmlns:a16="http://schemas.microsoft.com/office/drawing/2014/main" val="2727428204"/>
                    </a:ext>
                  </a:extLst>
                </a:gridCol>
                <a:gridCol w="821531">
                  <a:extLst>
                    <a:ext uri="{9D8B030D-6E8A-4147-A177-3AD203B41FA5}">
                      <a16:colId xmlns:a16="http://schemas.microsoft.com/office/drawing/2014/main" val="2839580682"/>
                    </a:ext>
                  </a:extLst>
                </a:gridCol>
                <a:gridCol w="747962">
                  <a:extLst>
                    <a:ext uri="{9D8B030D-6E8A-4147-A177-3AD203B41FA5}">
                      <a16:colId xmlns:a16="http://schemas.microsoft.com/office/drawing/2014/main" val="770849894"/>
                    </a:ext>
                  </a:extLst>
                </a:gridCol>
                <a:gridCol w="747962">
                  <a:extLst>
                    <a:ext uri="{9D8B030D-6E8A-4147-A177-3AD203B41FA5}">
                      <a16:colId xmlns:a16="http://schemas.microsoft.com/office/drawing/2014/main" val="2195133069"/>
                    </a:ext>
                  </a:extLst>
                </a:gridCol>
              </a:tblGrid>
              <a:tr h="154065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Subtítulo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835986"/>
                  </a:ext>
                </a:extLst>
              </a:tr>
              <a:tr h="471823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</a:t>
                      </a:r>
                      <a:r>
                        <a:rPr lang="es-CL" sz="9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Ppto</a:t>
                      </a:r>
                      <a:r>
                        <a:rPr lang="es-CL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. Vigente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094758"/>
                  </a:ext>
                </a:extLst>
              </a:tr>
              <a:tr h="16369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1.278.446.244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1.396.382.837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117.936.593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684.668.841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900893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Arica y Parinacota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40.371.816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50.364.540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9.992.724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25.173.482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93239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Tarapacá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51.208.757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58.900.725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7.691.968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24.020.459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884615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88.203.642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91.135.327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2.931.685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44.480.196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868289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73.345.576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81.151.752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7.806.176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46.828.012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831129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73.811.876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81.225.190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7.413.314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38.437.099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431363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Valparaíso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87.460.581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93.488.469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6.027.888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45.502.296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838521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Metropolitana de Santiago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136.632.805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138.682.856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2.050.051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97.973.499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684736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76.522.153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78.476.358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1.954.205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38.558.083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933946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89.481.987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96.461.714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6.979.727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50.271.551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045389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55.161.435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55.297.625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136.190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16.278.444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961745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Biobío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91.574.111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99.822.960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8.248.849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40.256.121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42172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Araucanía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138.691.896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139.267.593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575.697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57.781.255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33593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57.019.398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63.393.469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6.374.071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34.382.898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936358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88.025.852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102.696.129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14.670.277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51.314.602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244820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Aysén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63.983.171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71.996.111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8.012.940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35.047.736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760714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66.951.188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94.022.019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27.070.831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38.363.108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316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8231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236486"/>
            <a:ext cx="8013576" cy="591093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COMPORTAMIENTO DE LA EJECUCIÓN MENSUAL DE GASTOS A AGOSTO</a:t>
            </a:r>
            <a:b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3</a:t>
            </a:fld>
            <a:endParaRPr lang="es-CL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FF44A13-D57F-4580-8606-3996C82EC0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6654117"/>
              </p:ext>
            </p:extLst>
          </p:nvPr>
        </p:nvGraphicFramePr>
        <p:xfrm>
          <a:off x="467544" y="2111485"/>
          <a:ext cx="8013576" cy="3691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5192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700471" y="1178621"/>
            <a:ext cx="7471929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MENSUAL ACUMULADA DE GASTOS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graphicFrame>
        <p:nvGraphicFramePr>
          <p:cNvPr id="7" name="2 Gráfico">
            <a:extLst>
              <a:ext uri="{FF2B5EF4-FFF2-40B4-BE49-F238E27FC236}">
                <a16:creationId xmlns:a16="http://schemas.microsoft.com/office/drawing/2014/main" id="{27BA1CC5-AEA6-4CF3-896B-C3C518A6D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1216033"/>
              </p:ext>
            </p:extLst>
          </p:nvPr>
        </p:nvGraphicFramePr>
        <p:xfrm>
          <a:off x="700470" y="2348881"/>
          <a:ext cx="7471929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1801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07443" y="1155521"/>
            <a:ext cx="7735137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ACUMULADA DE GASTOS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graphicFrame>
        <p:nvGraphicFramePr>
          <p:cNvPr id="7" name="1 Gráfico">
            <a:extLst>
              <a:ext uri="{FF2B5EF4-FFF2-40B4-BE49-F238E27FC236}">
                <a16:creationId xmlns:a16="http://schemas.microsoft.com/office/drawing/2014/main" id="{71F61CC1-F897-47A8-9365-700BEC3325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3810817"/>
              </p:ext>
            </p:extLst>
          </p:nvPr>
        </p:nvGraphicFramePr>
        <p:xfrm>
          <a:off x="581277" y="2276872"/>
          <a:ext cx="7735137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3469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3670" y="1098902"/>
            <a:ext cx="8107551" cy="83731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01: GASTOS DE FUNCIONAMIENTO GOBIERNOS REGIONALES</a:t>
            </a:r>
          </a:p>
        </p:txBody>
      </p:sp>
      <p:graphicFrame>
        <p:nvGraphicFramePr>
          <p:cNvPr id="7" name="1 Gráfico">
            <a:extLst>
              <a:ext uri="{FF2B5EF4-FFF2-40B4-BE49-F238E27FC236}">
                <a16:creationId xmlns:a16="http://schemas.microsoft.com/office/drawing/2014/main" id="{D7EFA333-2F48-40B4-A3CA-51D3B63125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721831"/>
              </p:ext>
            </p:extLst>
          </p:nvPr>
        </p:nvGraphicFramePr>
        <p:xfrm>
          <a:off x="523670" y="2348880"/>
          <a:ext cx="3964924" cy="2664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2 Gráfico">
            <a:extLst>
              <a:ext uri="{FF2B5EF4-FFF2-40B4-BE49-F238E27FC236}">
                <a16:creationId xmlns:a16="http://schemas.microsoft.com/office/drawing/2014/main" id="{22449F74-9072-4AA8-92AE-595D946DDA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9236112"/>
              </p:ext>
            </p:extLst>
          </p:nvPr>
        </p:nvGraphicFramePr>
        <p:xfrm>
          <a:off x="4548507" y="2343944"/>
          <a:ext cx="4082714" cy="2664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94085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61110" y="1155521"/>
            <a:ext cx="8182075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02 Y 03: INVERSIÓN REGIONAL</a:t>
            </a:r>
          </a:p>
        </p:txBody>
      </p:sp>
      <p:graphicFrame>
        <p:nvGraphicFramePr>
          <p:cNvPr id="9" name="1 Gráfico">
            <a:extLst>
              <a:ext uri="{FF2B5EF4-FFF2-40B4-BE49-F238E27FC236}">
                <a16:creationId xmlns:a16="http://schemas.microsoft.com/office/drawing/2014/main" id="{7B6C79D9-3180-47BB-BC8C-72C1ACC726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8342525"/>
              </p:ext>
            </p:extLst>
          </p:nvPr>
        </p:nvGraphicFramePr>
        <p:xfrm>
          <a:off x="451238" y="2276872"/>
          <a:ext cx="4066831" cy="2675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2 Gráfico">
            <a:extLst>
              <a:ext uri="{FF2B5EF4-FFF2-40B4-BE49-F238E27FC236}">
                <a16:creationId xmlns:a16="http://schemas.microsoft.com/office/drawing/2014/main" id="{87B083C4-584E-4ADD-A603-A05DE3214B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8608310"/>
              </p:ext>
            </p:extLst>
          </p:nvPr>
        </p:nvGraphicFramePr>
        <p:xfrm>
          <a:off x="4561684" y="2276871"/>
          <a:ext cx="4068000" cy="2675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28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2627" y="1257502"/>
            <a:ext cx="8013599" cy="591093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COMPORTAMIENTO DE LA EJECUCIÓN ACUMULADA DE GASTOS A AGOSTO</a:t>
            </a:r>
            <a:b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4</a:t>
            </a:fld>
            <a:endParaRPr lang="es-CL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121830C7-7DBA-4D54-B39D-355C835FAA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9706698"/>
              </p:ext>
            </p:extLst>
          </p:nvPr>
        </p:nvGraphicFramePr>
        <p:xfrm>
          <a:off x="462627" y="2126022"/>
          <a:ext cx="8013600" cy="369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5175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909" y="1148917"/>
            <a:ext cx="7886699" cy="591093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</a:t>
            </a:r>
            <a:b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4952" y="1751625"/>
            <a:ext cx="7886699" cy="302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CF93D3C-2A56-4300-A9C4-644C9EC453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484156"/>
              </p:ext>
            </p:extLst>
          </p:nvPr>
        </p:nvGraphicFramePr>
        <p:xfrm>
          <a:off x="495910" y="2127771"/>
          <a:ext cx="7886699" cy="2902351"/>
        </p:xfrm>
        <a:graphic>
          <a:graphicData uri="http://schemas.openxmlformats.org/drawingml/2006/table">
            <a:tbl>
              <a:tblPr/>
              <a:tblGrid>
                <a:gridCol w="715032">
                  <a:extLst>
                    <a:ext uri="{9D8B030D-6E8A-4147-A177-3AD203B41FA5}">
                      <a16:colId xmlns:a16="http://schemas.microsoft.com/office/drawing/2014/main" val="1541702908"/>
                    </a:ext>
                  </a:extLst>
                </a:gridCol>
                <a:gridCol w="3009539">
                  <a:extLst>
                    <a:ext uri="{9D8B030D-6E8A-4147-A177-3AD203B41FA5}">
                      <a16:colId xmlns:a16="http://schemas.microsoft.com/office/drawing/2014/main" val="3971662444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1796501623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1893714353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2423846431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4053664882"/>
                    </a:ext>
                  </a:extLst>
                </a:gridCol>
                <a:gridCol w="651000">
                  <a:extLst>
                    <a:ext uri="{9D8B030D-6E8A-4147-A177-3AD203B41FA5}">
                      <a16:colId xmlns:a16="http://schemas.microsoft.com/office/drawing/2014/main" val="2819217521"/>
                    </a:ext>
                  </a:extLst>
                </a:gridCol>
                <a:gridCol w="651000">
                  <a:extLst>
                    <a:ext uri="{9D8B030D-6E8A-4147-A177-3AD203B41FA5}">
                      <a16:colId xmlns:a16="http://schemas.microsoft.com/office/drawing/2014/main" val="11490504"/>
                    </a:ext>
                  </a:extLst>
                </a:gridCol>
              </a:tblGrid>
              <a:tr h="169728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Subtítulo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486" marR="8486" marT="8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486" marR="8486" marT="8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798117"/>
                  </a:ext>
                </a:extLst>
              </a:tr>
              <a:tr h="415834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601216"/>
                  </a:ext>
                </a:extLst>
              </a:tr>
              <a:tr h="17821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3.747.325.567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3.661.628.013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-85.697.554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2.157.586.566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58,9%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960616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1.439.199.493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1.447.164.574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7.965.081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956.904.498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66,5%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738962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263.335.813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267.647.667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4.311.854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137.588.387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51,4%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742157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8.731.921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9.025.225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293.304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5.762.283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233220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326.641.252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422.637.597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95.996.345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288.050.080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850421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5.617.089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15.576.338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9.959.249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13.635.721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87,5%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090313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136.821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1.116.427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979.606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874.807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639,4%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78,4%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072269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22.356.401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99.864.665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77.508.264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31.016.001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113773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138.107.040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-138.107.040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762042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873.572.616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727.067.175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-146.505.441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364.841.939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348903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11.728.479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16.073.871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4.345.392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3.259.255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862374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637.496.452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558.996.185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-78.500.267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259.339.141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46,4%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086767"/>
                  </a:ext>
                </a:extLst>
              </a:tr>
              <a:tr h="1357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20.402.190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96.131.717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75.729.527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96.314.454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472,1%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59995"/>
                  </a:ext>
                </a:extLst>
              </a:tr>
              <a:tr h="1357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326.572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326.572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073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81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022" y="1157909"/>
            <a:ext cx="7886698" cy="591093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</a:t>
            </a:r>
            <a:b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RESUMEN POR CAPÍTULOS</a:t>
            </a:r>
            <a:endParaRPr lang="es-CL" sz="1600" b="1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09557" y="1682947"/>
            <a:ext cx="7875163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EC45008-9FB5-4BC8-B98A-C53C3E48A9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469175"/>
              </p:ext>
            </p:extLst>
          </p:nvPr>
        </p:nvGraphicFramePr>
        <p:xfrm>
          <a:off x="498022" y="2079702"/>
          <a:ext cx="7886698" cy="3884259"/>
        </p:xfrm>
        <a:graphic>
          <a:graphicData uri="http://schemas.openxmlformats.org/drawingml/2006/table">
            <a:tbl>
              <a:tblPr/>
              <a:tblGrid>
                <a:gridCol w="346668">
                  <a:extLst>
                    <a:ext uri="{9D8B030D-6E8A-4147-A177-3AD203B41FA5}">
                      <a16:colId xmlns:a16="http://schemas.microsoft.com/office/drawing/2014/main" val="3919381040"/>
                    </a:ext>
                  </a:extLst>
                </a:gridCol>
                <a:gridCol w="270834">
                  <a:extLst>
                    <a:ext uri="{9D8B030D-6E8A-4147-A177-3AD203B41FA5}">
                      <a16:colId xmlns:a16="http://schemas.microsoft.com/office/drawing/2014/main" val="126746919"/>
                    </a:ext>
                  </a:extLst>
                </a:gridCol>
                <a:gridCol w="3055013">
                  <a:extLst>
                    <a:ext uri="{9D8B030D-6E8A-4147-A177-3AD203B41FA5}">
                      <a16:colId xmlns:a16="http://schemas.microsoft.com/office/drawing/2014/main" val="3934450245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703134391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282249010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78432199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1136231134"/>
                    </a:ext>
                  </a:extLst>
                </a:gridCol>
                <a:gridCol w="660836">
                  <a:extLst>
                    <a:ext uri="{9D8B030D-6E8A-4147-A177-3AD203B41FA5}">
                      <a16:colId xmlns:a16="http://schemas.microsoft.com/office/drawing/2014/main" val="2329235207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943391565"/>
                    </a:ext>
                  </a:extLst>
                </a:gridCol>
              </a:tblGrid>
              <a:tr h="162501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85728"/>
                  </a:ext>
                </a:extLst>
              </a:tr>
              <a:tr h="3981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Cap.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Prog.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Denominación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683828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Gobierno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73.367.156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77.736.557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4.369.401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47.739.502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28017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Nacional de Emergencia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15.642.940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16.181.148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538.208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12.159.012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339516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699.733.127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607.545.440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-92.187.687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288.842.912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976335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36.717.482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38.829.519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2.112.037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21.469.647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866574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la Gestión Subnacional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7.835.232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7.877.868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42.636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3.588.101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761812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Desarrollo Local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284.011.840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189.459.426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-94.552.414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127.303.091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840479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a Gobiernos Regionales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182.040.948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131.953.122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-50.087.826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53.076.790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049827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Convergencia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189.127.625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156.248.442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-32.879.183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45.140.855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342711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Agencia Nacional de Inteligencia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5.845.936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839092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Prevención del Delito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45.795.013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47.603.129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1.808.116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28.258.000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292459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Prevención del Delito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42.930.872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44.989.474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2.058.602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26.727.897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871322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Centros Regionales de Atención y Orientación a Víctimas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2.864.141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2.613.655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-250.486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1.530.103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745502"/>
                  </a:ext>
                </a:extLst>
              </a:tr>
              <a:tr h="26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Nacional para Prevención y Rehabilitación Consumo de Drogas y Alcohol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73.793.298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73.835.479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42.181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53.786.909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214394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del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100.491.154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179.907.846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79.416.692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140.931.953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155607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del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40.126.215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118.943.305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78.817.090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98.791.836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619988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Conectividad del Estado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5.676.186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6.275.788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599.602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3.978.358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722354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869.055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053631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Bomberos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37.292.704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824783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1.221.214.788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1.205.466.660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-15.748.128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742.415.126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180077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Hospital de Carabineros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20.586.667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456909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369.591.607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376.085.373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6.493.766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263.708.199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931420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al 76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Gobiernos Regionales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1.278.446.244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1.396.382.837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117.936.593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684.668.841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4203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714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9558" y="1150310"/>
            <a:ext cx="7886697" cy="591093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</a:t>
            </a:r>
            <a:b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RESUMEN FET – Covid - 19</a:t>
            </a:r>
            <a:endParaRPr lang="es-CL" sz="1600" b="1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6353" y="1767731"/>
            <a:ext cx="786990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3078E369-BECB-473C-8361-E1EC30765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550913"/>
              </p:ext>
            </p:extLst>
          </p:nvPr>
        </p:nvGraphicFramePr>
        <p:xfrm>
          <a:off x="526353" y="2132856"/>
          <a:ext cx="7886698" cy="1511435"/>
        </p:xfrm>
        <a:graphic>
          <a:graphicData uri="http://schemas.openxmlformats.org/drawingml/2006/table">
            <a:tbl>
              <a:tblPr/>
              <a:tblGrid>
                <a:gridCol w="346668">
                  <a:extLst>
                    <a:ext uri="{9D8B030D-6E8A-4147-A177-3AD203B41FA5}">
                      <a16:colId xmlns:a16="http://schemas.microsoft.com/office/drawing/2014/main" val="2631274372"/>
                    </a:ext>
                  </a:extLst>
                </a:gridCol>
                <a:gridCol w="270834">
                  <a:extLst>
                    <a:ext uri="{9D8B030D-6E8A-4147-A177-3AD203B41FA5}">
                      <a16:colId xmlns:a16="http://schemas.microsoft.com/office/drawing/2014/main" val="3941938908"/>
                    </a:ext>
                  </a:extLst>
                </a:gridCol>
                <a:gridCol w="3055013">
                  <a:extLst>
                    <a:ext uri="{9D8B030D-6E8A-4147-A177-3AD203B41FA5}">
                      <a16:colId xmlns:a16="http://schemas.microsoft.com/office/drawing/2014/main" val="1106574846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623149763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2342203895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1284254563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2952244188"/>
                    </a:ext>
                  </a:extLst>
                </a:gridCol>
                <a:gridCol w="660836">
                  <a:extLst>
                    <a:ext uri="{9D8B030D-6E8A-4147-A177-3AD203B41FA5}">
                      <a16:colId xmlns:a16="http://schemas.microsoft.com/office/drawing/2014/main" val="4175538026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2141459991"/>
                    </a:ext>
                  </a:extLst>
                </a:gridCol>
              </a:tblGrid>
              <a:tr h="130001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127920"/>
                  </a:ext>
                </a:extLst>
              </a:tr>
              <a:tr h="3981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Cap.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Prog.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Denominación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972727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38.264.428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437603"/>
                  </a:ext>
                </a:extLst>
              </a:tr>
              <a:tr h="26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 FET - Covid - 19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38.264.428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316435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27.035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682877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 FET - Covid - 19 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27.035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750750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18.209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524890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 FET - Covid - 19       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18.209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487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001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8</a:t>
            </a:fld>
            <a:endParaRPr lang="es-CL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542305" y="1187961"/>
            <a:ext cx="8059390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01, PROGRAMA 01: SERVICIO DE GOBIERNO INTERIOR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523819" y="1790328"/>
            <a:ext cx="8077876" cy="2022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                                                                                                              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891942"/>
              </p:ext>
            </p:extLst>
          </p:nvPr>
        </p:nvGraphicFramePr>
        <p:xfrm>
          <a:off x="542305" y="2209444"/>
          <a:ext cx="8059391" cy="3544633"/>
        </p:xfrm>
        <a:graphic>
          <a:graphicData uri="http://schemas.openxmlformats.org/drawingml/2006/table">
            <a:tbl>
              <a:tblPr/>
              <a:tblGrid>
                <a:gridCol w="270087">
                  <a:extLst>
                    <a:ext uri="{9D8B030D-6E8A-4147-A177-3AD203B41FA5}">
                      <a16:colId xmlns:a16="http://schemas.microsoft.com/office/drawing/2014/main" val="40997840"/>
                    </a:ext>
                  </a:extLst>
                </a:gridCol>
                <a:gridCol w="270087">
                  <a:extLst>
                    <a:ext uri="{9D8B030D-6E8A-4147-A177-3AD203B41FA5}">
                      <a16:colId xmlns:a16="http://schemas.microsoft.com/office/drawing/2014/main" val="701642292"/>
                    </a:ext>
                  </a:extLst>
                </a:gridCol>
                <a:gridCol w="270087">
                  <a:extLst>
                    <a:ext uri="{9D8B030D-6E8A-4147-A177-3AD203B41FA5}">
                      <a16:colId xmlns:a16="http://schemas.microsoft.com/office/drawing/2014/main" val="1780784925"/>
                    </a:ext>
                  </a:extLst>
                </a:gridCol>
                <a:gridCol w="3046578">
                  <a:extLst>
                    <a:ext uri="{9D8B030D-6E8A-4147-A177-3AD203B41FA5}">
                      <a16:colId xmlns:a16="http://schemas.microsoft.com/office/drawing/2014/main" val="1531495260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2511268606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2524193565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1584585825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3164818393"/>
                    </a:ext>
                  </a:extLst>
                </a:gridCol>
                <a:gridCol w="659012">
                  <a:extLst>
                    <a:ext uri="{9D8B030D-6E8A-4147-A177-3AD203B41FA5}">
                      <a16:colId xmlns:a16="http://schemas.microsoft.com/office/drawing/2014/main" val="3229839799"/>
                    </a:ext>
                  </a:extLst>
                </a:gridCol>
                <a:gridCol w="648208">
                  <a:extLst>
                    <a:ext uri="{9D8B030D-6E8A-4147-A177-3AD203B41FA5}">
                      <a16:colId xmlns:a16="http://schemas.microsoft.com/office/drawing/2014/main" val="26374256"/>
                    </a:ext>
                  </a:extLst>
                </a:gridCol>
              </a:tblGrid>
              <a:tr h="124921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085177"/>
                  </a:ext>
                </a:extLst>
              </a:tr>
              <a:tr h="38257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886479"/>
                  </a:ext>
                </a:extLst>
              </a:tr>
              <a:tr h="16395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73.367.156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77.736.557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4.369.401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47.739.502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198060"/>
                  </a:ext>
                </a:extLst>
              </a:tr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36.473.457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37.550.388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1.076.931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23.420.102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872761"/>
                  </a:ext>
                </a:extLst>
              </a:tr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5.461.130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7.257.130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1.796.000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3.632.716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258191"/>
                  </a:ext>
                </a:extLst>
              </a:tr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10.671.073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10.682.755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6.202.972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481323"/>
                  </a:ext>
                </a:extLst>
              </a:tr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10.671.073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10.682.755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6.202.972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246454"/>
                  </a:ext>
                </a:extLst>
              </a:tr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Administración de Complejos Fronterizos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8.044.285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8.046.363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4.571.176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294831"/>
                  </a:ext>
                </a:extLst>
              </a:tr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Coordinación, Orden Público y Gestión Territorial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2.019.627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2.027.243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1.241.473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547032"/>
                  </a:ext>
                </a:extLst>
              </a:tr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Barrios Transitorios de Emergencias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292.435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293.200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190.737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98766"/>
                  </a:ext>
                </a:extLst>
              </a:tr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Regional y Descentralizacion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314.726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315.949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199.586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611288"/>
                  </a:ext>
                </a:extLst>
              </a:tr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324486"/>
                  </a:ext>
                </a:extLst>
              </a:tr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214437"/>
                  </a:ext>
                </a:extLst>
              </a:tr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157.385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107.038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35.702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478550"/>
                  </a:ext>
                </a:extLst>
              </a:tr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141577"/>
                  </a:ext>
                </a:extLst>
              </a:tr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57.857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57.857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934211"/>
                  </a:ext>
                </a:extLst>
              </a:tr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34.621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34.621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852333"/>
                  </a:ext>
                </a:extLst>
              </a:tr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35.702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920971"/>
                  </a:ext>
                </a:extLst>
              </a:tr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142.931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226417"/>
                  </a:ext>
                </a:extLst>
              </a:tr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142.931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636393"/>
                  </a:ext>
                </a:extLst>
              </a:tr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12.942.725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770288"/>
                  </a:ext>
                </a:extLst>
              </a:tr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12.942.725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90658"/>
                  </a:ext>
                </a:extLst>
              </a:tr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Pago a Concesiones de Complejos Fronterizos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15.155.073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15.155.073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12.941.292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204416"/>
                  </a:ext>
                </a:extLst>
              </a:tr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Reintegro Crédito IVA  Concesiones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687.288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687.288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080581"/>
                  </a:ext>
                </a:extLst>
              </a:tr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1.377.750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1.377.750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1.361.329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649629"/>
                  </a:ext>
                </a:extLst>
              </a:tr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1.377.750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1.377.750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1.361.329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495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320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9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7993" y="1164834"/>
            <a:ext cx="7886701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AGOSTO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04, PROGRAMA 01: OFICINA NACIONAL DE EMERGENCIA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42706" y="1778735"/>
            <a:ext cx="8044094" cy="341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175440"/>
              </p:ext>
            </p:extLst>
          </p:nvPr>
        </p:nvGraphicFramePr>
        <p:xfrm>
          <a:off x="547993" y="2120715"/>
          <a:ext cx="7886701" cy="2616569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208960672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23109711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35970211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402951277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40231193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28707570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35834929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782336134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4042153158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272755241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113611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597455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15.642.940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16.181.148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538.208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12.159.012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82059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8.239.422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8.275.369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6.044.300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94255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3.643.099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3.643.099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2.047.958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0844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3.394.558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3.394.558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3.075.671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21001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160.845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98117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160.845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31316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98173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Respaldo de Telecomunicaciones - Ejército de Chile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70639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2.784.635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2.784.635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2.643.582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3235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Protección Civil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158.540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158.540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17.487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32978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 Chile - Red Sismológica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2.626.095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2.626.095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2.626.095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17132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365.861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365.861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267.365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34856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183.559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183.559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134.846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23722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182.302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182.302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132.519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58586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723.718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27001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723.718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077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542258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5015</TotalTime>
  <Words>8355</Words>
  <Application>Microsoft Office PowerPoint</Application>
  <PresentationFormat>Presentación en pantalla (4:3)</PresentationFormat>
  <Paragraphs>4856</Paragraphs>
  <Slides>33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1" baseType="lpstr">
      <vt:lpstr>Andalus</vt:lpstr>
      <vt:lpstr>Arial</vt:lpstr>
      <vt:lpstr>Arial Black</vt:lpstr>
      <vt:lpstr>Calibri</vt:lpstr>
      <vt:lpstr>Times New Roman</vt:lpstr>
      <vt:lpstr>1_Tema de Office</vt:lpstr>
      <vt:lpstr>Tema de Office</vt:lpstr>
      <vt:lpstr>Imagen de mapa de bits</vt:lpstr>
      <vt:lpstr>EJECUCIÓN ACUMULADA DE GASTOS PRESUPUESTARIOS  AL MES DE AGOSTO DE 2021 PARTIDA 05: MINISTERIO DEL INTERIOR Y SEGURIDAD PÚBLICA</vt:lpstr>
      <vt:lpstr>DISTRIBUCIÓN POR SUBTÍTULO DE GASTO Y CÁPITULO MINISTERIO DEL INTERIOR Y SEGURIDAD PÚBLICA</vt:lpstr>
      <vt:lpstr>COMPORTAMIENTO DE LA EJECUCIÓN MENSUAL DE GASTOS A AGOSTO PARTIDA 05 MINISTERIO DEL INTERIOR Y SEGURIDAD PÚBLICA</vt:lpstr>
      <vt:lpstr>COMPORTAMIENTO DE LA EJECUCIÓN ACUMULADA DE GASTOS A AGOSTO MINISTERIO DEL INTERIOR Y SEGURIDAD PÚBLICA</vt:lpstr>
      <vt:lpstr>EJECUCIÓN ACUMULADA DE GASTOS A AGOSTO DE 2021 MINISTERIO DEL INTERIOR Y SEGURIDAD PÚBLICA</vt:lpstr>
      <vt:lpstr>EJECUCIÓN ACUMULADA DE GASTOS A AGOSTO DE 2021 PARTIDA 05 RESUMEN POR CAPÍTULOS</vt:lpstr>
      <vt:lpstr>EJECUCIÓN ACUMULADA DE GASTOS A AGOSTO DE 2021 PARTIDA 05 RESUMEN FET – Covid - 19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PRESUPUESTO1</dc:creator>
  <cp:lastModifiedBy>Presupuesto</cp:lastModifiedBy>
  <cp:revision>369</cp:revision>
  <cp:lastPrinted>2017-06-20T21:34:02Z</cp:lastPrinted>
  <dcterms:created xsi:type="dcterms:W3CDTF">2016-06-23T13:38:47Z</dcterms:created>
  <dcterms:modified xsi:type="dcterms:W3CDTF">2021-10-18T00:56:39Z</dcterms:modified>
</cp:coreProperties>
</file>