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33" r:id="rId15"/>
    <p:sldId id="321" r:id="rId16"/>
    <p:sldId id="339" r:id="rId17"/>
    <p:sldId id="322" r:id="rId18"/>
    <p:sldId id="323" r:id="rId19"/>
    <p:sldId id="324" r:id="rId20"/>
    <p:sldId id="325" r:id="rId21"/>
    <p:sldId id="326" r:id="rId22"/>
    <p:sldId id="319" r:id="rId23"/>
    <p:sldId id="332" r:id="rId24"/>
    <p:sldId id="338" r:id="rId25"/>
    <p:sldId id="334" r:id="rId26"/>
    <p:sldId id="331" r:id="rId27"/>
    <p:sldId id="330" r:id="rId28"/>
    <p:sldId id="329" r:id="rId29"/>
    <p:sldId id="328" r:id="rId30"/>
    <p:sldId id="336" r:id="rId31"/>
    <p:sldId id="335" r:id="rId32"/>
    <p:sldId id="337" r:id="rId33"/>
    <p:sldId id="327" r:id="rId34"/>
    <p:sldId id="340" r:id="rId3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23914691198633331"/>
          <c:y val="0.19672833220572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046341068299075E-2"/>
          <c:y val="0.2918957768103858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9-4530-AB48-01B861B6F4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9-4530-AB48-01B861B6F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9-4530-AB48-01B861B6F4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9-4530-AB48-01B861B6F4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D09-4530-AB48-01B861B6F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D09-4530-AB48-01B861B6F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PRÉSTAMOS           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215709768</c:v>
                </c:pt>
                <c:pt idx="1">
                  <c:v>58173813</c:v>
                </c:pt>
                <c:pt idx="2">
                  <c:v>161586436</c:v>
                </c:pt>
                <c:pt idx="3">
                  <c:v>3353507</c:v>
                </c:pt>
                <c:pt idx="4">
                  <c:v>89861262</c:v>
                </c:pt>
                <c:pt idx="5">
                  <c:v>227694320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D09-4530-AB48-01B861B6F4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7203227474537617"/>
          <c:w val="0.91113277894230449"/>
          <c:h val="0.19358446037527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8.6748105084995211E-2"/>
          <c:y val="0.102204834024336"/>
          <c:w val="0.89040661973328106"/>
          <c:h val="0.6495701601476539"/>
        </c:manualLayout>
      </c:layout>
      <c:lineChart>
        <c:grouping val="standard"/>
        <c:varyColors val="0"/>
        <c:ser>
          <c:idx val="2"/>
          <c:order val="0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13'!$D$23:$O$23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  <c:pt idx="9">
                  <c:v>0.76028429464728409</c:v>
                </c:pt>
                <c:pt idx="10">
                  <c:v>0.86080419746733439</c:v>
                </c:pt>
                <c:pt idx="11">
                  <c:v>0.98924947501608862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863-4A77-B609-8D0C10467E5D}"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B49-49D1-8127-ABD1DD0ECC16}"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B49-49D1-8127-ABD1DD0ECC16}"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B49-49D1-8127-ABD1DD0ECC16}"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B49-49D1-8127-ABD1DD0ECC16}"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A56-4060-824F-7E4C5FAC4EC2}"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F50-4E7A-9F6D-0AF1F3DB60D8}"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F50-4E7A-9F6D-0AF1F3DB60D8}"/>
                </c:ext>
              </c:extLst>
            </c:dLbl>
            <c:dLbl>
              <c:idx val="8"/>
              <c:layout>
                <c:manualLayout>
                  <c:x val="-4.5690550363447636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50-4E7A-9F6D-0AF1F3DB60D8}"/>
                </c:ext>
              </c:extLst>
            </c:dLbl>
            <c:dLbl>
              <c:idx val="9"/>
              <c:layout>
                <c:manualLayout>
                  <c:x val="-3.3229491173416559E-2"/>
                  <c:y val="3.14960543131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50-4E7A-9F6D-0AF1F3DB6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13'!$D$24:$K$24</c:f>
              <c:numCache>
                <c:formatCode>0.0%</c:formatCode>
                <c:ptCount val="8"/>
                <c:pt idx="0">
                  <c:v>4.0323206726136269E-2</c:v>
                </c:pt>
                <c:pt idx="1">
                  <c:v>0.12253255703017579</c:v>
                </c:pt>
                <c:pt idx="2">
                  <c:v>0.23156664016124215</c:v>
                </c:pt>
                <c:pt idx="3">
                  <c:v>0.31377029580049232</c:v>
                </c:pt>
                <c:pt idx="4">
                  <c:v>0.39320081703568532</c:v>
                </c:pt>
                <c:pt idx="5">
                  <c:v>0.4801514462924828</c:v>
                </c:pt>
                <c:pt idx="6">
                  <c:v>0.54355963032573573</c:v>
                </c:pt>
                <c:pt idx="7">
                  <c:v>0.61930708942650203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4205496"/>
        <c:axId val="464207456"/>
      </c:lineChart>
      <c:catAx>
        <c:axId val="464205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4207456"/>
        <c:crosses val="autoZero"/>
        <c:auto val="1"/>
        <c:lblAlgn val="ctr"/>
        <c:lblOffset val="100"/>
        <c:noMultiLvlLbl val="0"/>
      </c:catAx>
      <c:valAx>
        <c:axId val="4642074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42054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13'!$D$30:$O$30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  <c:pt idx="9">
                  <c:v>8.5282485670520256E-2</c:v>
                </c:pt>
                <c:pt idx="10">
                  <c:v>0.10051990282005026</c:v>
                </c:pt>
                <c:pt idx="11">
                  <c:v>0.14237714611781987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F0B-425B-9363-CA34B5658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13'!$D$31:$K$31</c:f>
              <c:numCache>
                <c:formatCode>0.0%</c:formatCode>
                <c:ptCount val="8"/>
                <c:pt idx="0">
                  <c:v>4.0323206726136269E-2</c:v>
                </c:pt>
                <c:pt idx="1">
                  <c:v>8.3396072917030939E-2</c:v>
                </c:pt>
                <c:pt idx="2">
                  <c:v>0.10968023647318037</c:v>
                </c:pt>
                <c:pt idx="3">
                  <c:v>8.7316231044955644E-2</c:v>
                </c:pt>
                <c:pt idx="4">
                  <c:v>8.8602623010525086E-2</c:v>
                </c:pt>
                <c:pt idx="5">
                  <c:v>8.8656778103983966E-2</c:v>
                </c:pt>
                <c:pt idx="6">
                  <c:v>6.3408184033252879E-2</c:v>
                </c:pt>
                <c:pt idx="7">
                  <c:v>7.600283899122981E-2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4438424"/>
        <c:axId val="464432936"/>
      </c:barChart>
      <c:catAx>
        <c:axId val="464438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4432936"/>
        <c:crosses val="autoZero"/>
        <c:auto val="1"/>
        <c:lblAlgn val="ctr"/>
        <c:lblOffset val="100"/>
        <c:noMultiLvlLbl val="0"/>
      </c:catAx>
      <c:valAx>
        <c:axId val="4644329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44384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700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0414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313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95362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88615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767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1342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951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septiembre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474" y="642900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2470" y="184323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1281890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027837"/>
              </p:ext>
            </p:extLst>
          </p:nvPr>
        </p:nvGraphicFramePr>
        <p:xfrm>
          <a:off x="422470" y="2204858"/>
          <a:ext cx="8210796" cy="4078844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01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0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18.041.624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15.306.922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4.109.595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4.114.527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2.661.422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12.083.676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206.499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206.499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11.877.177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11.378.953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Estudio Indicadores de Calidad de Vida Rural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0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5056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000" smtClean="0"/>
              <a:t>11</a:t>
            </a:fld>
            <a:endParaRPr lang="es-CL" sz="100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874" y="18768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766" y="1275510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548629"/>
              </p:ext>
            </p:extLst>
          </p:nvPr>
        </p:nvGraphicFramePr>
        <p:xfrm>
          <a:off x="552997" y="2169806"/>
          <a:ext cx="8155935" cy="4331848"/>
        </p:xfrm>
        <a:graphic>
          <a:graphicData uri="http://schemas.openxmlformats.org/drawingml/2006/table">
            <a:tbl>
              <a:tblPr/>
              <a:tblGrid>
                <a:gridCol w="817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4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1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1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1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7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80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3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3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304.145.059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-4.238.779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211.769.211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43.281.938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183.017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28.202.566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6.719.472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4.084.109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1.116.940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11169400,0%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1.116.940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11169400,0%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83.767.500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56.154.740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83.764.054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56.154.740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603.863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21.043.368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9.926.405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1.972.498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1.260.889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5.655.445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16.903.040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15.767.062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781.394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956.663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460.242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6741" y="64992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78010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1216763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517183"/>
              </p:ext>
            </p:extLst>
          </p:nvPr>
        </p:nvGraphicFramePr>
        <p:xfrm>
          <a:off x="516741" y="2071010"/>
          <a:ext cx="8197398" cy="4359555"/>
        </p:xfrm>
        <a:graphic>
          <a:graphicData uri="http://schemas.openxmlformats.org/drawingml/2006/table">
            <a:tbl>
              <a:tblPr/>
              <a:tblGrid>
                <a:gridCol w="821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8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2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86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1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438.849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365.199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61.062.949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61.062.949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42.496.984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17.904.994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652.279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58.232.773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58.232.773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11.689.958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2.431.853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16.544.948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13.374.783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4.634.933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862.905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5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1.109.652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5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1.200.712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117.503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Servicios de Asesoría Técnica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6.265.526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2.476.285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8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2.476.285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704" y="611478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1303" y="264963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8062" y="1508722"/>
            <a:ext cx="817733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</a:t>
            </a:r>
            <a:b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AGROPECUARIO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555581"/>
              </p:ext>
            </p:extLst>
          </p:nvPr>
        </p:nvGraphicFramePr>
        <p:xfrm>
          <a:off x="485367" y="3227726"/>
          <a:ext cx="8201433" cy="2597941"/>
        </p:xfrm>
        <a:graphic>
          <a:graphicData uri="http://schemas.openxmlformats.org/drawingml/2006/table">
            <a:tbl>
              <a:tblPr/>
              <a:tblGrid>
                <a:gridCol w="821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8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3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6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6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6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71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6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7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1.012.282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995.822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995.822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995.822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65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470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040" y="257585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656222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 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39715"/>
              </p:ext>
            </p:extLst>
          </p:nvPr>
        </p:nvGraphicFramePr>
        <p:xfrm>
          <a:off x="518864" y="3165092"/>
          <a:ext cx="8167935" cy="201594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29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5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94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9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4033" y="210848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49395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737531"/>
              </p:ext>
            </p:extLst>
          </p:nvPr>
        </p:nvGraphicFramePr>
        <p:xfrm>
          <a:off x="518861" y="2420887"/>
          <a:ext cx="8167939" cy="4141457"/>
        </p:xfrm>
        <a:graphic>
          <a:graphicData uri="http://schemas.openxmlformats.org/drawingml/2006/table">
            <a:tbl>
              <a:tblPr/>
              <a:tblGrid>
                <a:gridCol w="81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32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1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9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28.879.023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2.198.633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19.671.989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23.146.383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59.274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15.205.241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1.999.920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-6.314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863.189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516.309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516.299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1.145.666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516.309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516.299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1.145.666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633.913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623.235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389.380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618.745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373.913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618.745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373.913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9.521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10.059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215.225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6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212.600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942,8%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778.514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778.514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970.842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3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970.842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6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9226" y="525081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226" y="257325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472" y="1559200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705568"/>
              </p:ext>
            </p:extLst>
          </p:nvPr>
        </p:nvGraphicFramePr>
        <p:xfrm>
          <a:off x="518864" y="3005319"/>
          <a:ext cx="8167935" cy="2160241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04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6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22.030.720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14.784.217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19.267.112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12.970.763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1.287.230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526.224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526.224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11592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728" y="21565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176" y="1414713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700280"/>
              </p:ext>
            </p:extLst>
          </p:nvPr>
        </p:nvGraphicFramePr>
        <p:xfrm>
          <a:off x="493728" y="2466131"/>
          <a:ext cx="8167942" cy="3629182"/>
        </p:xfrm>
        <a:graphic>
          <a:graphicData uri="http://schemas.openxmlformats.org/drawingml/2006/table">
            <a:tbl>
              <a:tblPr/>
              <a:tblGrid>
                <a:gridCol w="81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88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6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14.095.118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8.876.124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10.733.127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6.926.267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2.942.782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1.616.976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58" y="60403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58" y="246294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036" y="1418316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763328"/>
              </p:ext>
            </p:extLst>
          </p:nvPr>
        </p:nvGraphicFramePr>
        <p:xfrm>
          <a:off x="518858" y="2800004"/>
          <a:ext cx="8167942" cy="3240360"/>
        </p:xfrm>
        <a:graphic>
          <a:graphicData uri="http://schemas.openxmlformats.org/drawingml/2006/table">
            <a:tbl>
              <a:tblPr/>
              <a:tblGrid>
                <a:gridCol w="811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5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22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9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30.779.992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370.070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19.975.119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18.974.637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44.944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12.547.839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10.812.008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-618.735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6.435.123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942.685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942.685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2614" y="237614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1000" y="156523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350926"/>
              </p:ext>
            </p:extLst>
          </p:nvPr>
        </p:nvGraphicFramePr>
        <p:xfrm>
          <a:off x="453254" y="2674538"/>
          <a:ext cx="8210796" cy="3571901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95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9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16.410.721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564.291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9.205.258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13.318.768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7.690.618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1.014.762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488.166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488.166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8962" y="1412776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164193"/>
              </p:ext>
            </p:extLst>
          </p:nvPr>
        </p:nvGraphicFramePr>
        <p:xfrm>
          <a:off x="565944" y="2289175"/>
          <a:ext cx="8148280" cy="4012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12277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181" y="206409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295930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378588"/>
              </p:ext>
            </p:extLst>
          </p:nvPr>
        </p:nvGraphicFramePr>
        <p:xfrm>
          <a:off x="518861" y="2353065"/>
          <a:ext cx="8167939" cy="3769712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51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2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13.736.354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6.941.014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5.794.552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3.734.079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2.851.078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2.851.078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3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444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6760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171" y="1556792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465036"/>
              </p:ext>
            </p:extLst>
          </p:nvPr>
        </p:nvGraphicFramePr>
        <p:xfrm>
          <a:off x="505172" y="3040375"/>
          <a:ext cx="8167935" cy="3206064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90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4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7.157.481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516.094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3.235.836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826.900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8992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3002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43493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MANEJO DEL FUEGO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853917"/>
              </p:ext>
            </p:extLst>
          </p:nvPr>
        </p:nvGraphicFramePr>
        <p:xfrm>
          <a:off x="518864" y="2527724"/>
          <a:ext cx="8167935" cy="238734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9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99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5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443.867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443.867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8052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472" y="242640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0607" y="155976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676829"/>
              </p:ext>
            </p:extLst>
          </p:nvPr>
        </p:nvGraphicFramePr>
        <p:xfrm>
          <a:off x="518864" y="2856884"/>
          <a:ext cx="8167935" cy="2948380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04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0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3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3.417.979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655.626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2.723.360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135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12849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44263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40422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932330"/>
              </p:ext>
            </p:extLst>
          </p:nvPr>
        </p:nvGraphicFramePr>
        <p:xfrm>
          <a:off x="510872" y="2880105"/>
          <a:ext cx="8167935" cy="3240360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22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9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20.925.387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14.170.683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16.345.242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10.955.838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1.538.849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971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6896" y="232463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38313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053900"/>
              </p:ext>
            </p:extLst>
          </p:nvPr>
        </p:nvGraphicFramePr>
        <p:xfrm>
          <a:off x="518864" y="2776762"/>
          <a:ext cx="8167935" cy="3231080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47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3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0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76.906.748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41.484.611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57.979.357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16.921.238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19.256.743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2.335.505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14.335.588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15.034.624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46.538.800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31.504.176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32.704.440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848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3260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1176" y="13671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881216"/>
              </p:ext>
            </p:extLst>
          </p:nvPr>
        </p:nvGraphicFramePr>
        <p:xfrm>
          <a:off x="518865" y="2578814"/>
          <a:ext cx="8167935" cy="3663064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48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3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4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18.477.906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11.955.204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13.449.580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8.453.922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1.684.463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1.522.073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1.522.073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9743" y="62945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07014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127840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593997"/>
              </p:ext>
            </p:extLst>
          </p:nvPr>
        </p:nvGraphicFramePr>
        <p:xfrm>
          <a:off x="518864" y="2374581"/>
          <a:ext cx="8167936" cy="3888994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8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5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5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22.525.902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-15.522.042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13.719.734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13.185.799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8.503.652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2.053.185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946.605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946.605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946.605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5073" y="57332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9069" y="258532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65072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949032"/>
              </p:ext>
            </p:extLst>
          </p:nvPr>
        </p:nvGraphicFramePr>
        <p:xfrm>
          <a:off x="533371" y="2931447"/>
          <a:ext cx="8171725" cy="2785855"/>
        </p:xfrm>
        <a:graphic>
          <a:graphicData uri="http://schemas.openxmlformats.org/drawingml/2006/table">
            <a:tbl>
              <a:tblPr/>
              <a:tblGrid>
                <a:gridCol w="81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0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1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71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0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884.357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860.737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525.131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253.949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444" y="54981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160" y="293318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4340" y="1901626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PROGRAMAS DE EMPLEOS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029752"/>
              </p:ext>
            </p:extLst>
          </p:nvPr>
        </p:nvGraphicFramePr>
        <p:xfrm>
          <a:off x="520019" y="3297491"/>
          <a:ext cx="7886701" cy="2200638"/>
        </p:xfrm>
        <a:graphic>
          <a:graphicData uri="http://schemas.openxmlformats.org/drawingml/2006/table">
            <a:tbl>
              <a:tblPr/>
              <a:tblGrid>
                <a:gridCol w="790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4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75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08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6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7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9.913.337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9.913.337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7.087.138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6.989.520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6.989.520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5.307.120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872.117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2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1504901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929265"/>
              </p:ext>
            </p:extLst>
          </p:nvPr>
        </p:nvGraphicFramePr>
        <p:xfrm>
          <a:off x="539552" y="2165573"/>
          <a:ext cx="8147248" cy="419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4585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9491" y="305878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39491" y="142876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AREAS SILVESTRES PROTEGIDAS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257479"/>
              </p:ext>
            </p:extLst>
          </p:nvPr>
        </p:nvGraphicFramePr>
        <p:xfrm>
          <a:off x="490304" y="3506461"/>
          <a:ext cx="8167935" cy="1810958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55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0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748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284" y="611249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6896" y="231212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11560" y="1564526"/>
            <a:ext cx="79260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55476"/>
              </p:ext>
            </p:extLst>
          </p:nvPr>
        </p:nvGraphicFramePr>
        <p:xfrm>
          <a:off x="611560" y="2757600"/>
          <a:ext cx="7926051" cy="3330857"/>
        </p:xfrm>
        <a:graphic>
          <a:graphicData uri="http://schemas.openxmlformats.org/drawingml/2006/table">
            <a:tbl>
              <a:tblPr/>
              <a:tblGrid>
                <a:gridCol w="576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7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6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6.602.712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6.467.595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7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6.467.595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6.467.595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095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793" y="62026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793" y="21644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41959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477228"/>
              </p:ext>
            </p:extLst>
          </p:nvPr>
        </p:nvGraphicFramePr>
        <p:xfrm>
          <a:off x="539520" y="2530233"/>
          <a:ext cx="8169004" cy="3672405"/>
        </p:xfrm>
        <a:graphic>
          <a:graphicData uri="http://schemas.openxmlformats.org/drawingml/2006/table">
            <a:tbl>
              <a:tblPr/>
              <a:tblGrid>
                <a:gridCol w="818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9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42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8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3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81.922.942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-46.909.026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47.795.579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5.544.174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3.703.139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770.976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-35.336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409.198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1.085.943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1.085.943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1.085.943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141.502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141.502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17" y="642900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09" y="216223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2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38416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89801"/>
              </p:ext>
            </p:extLst>
          </p:nvPr>
        </p:nvGraphicFramePr>
        <p:xfrm>
          <a:off x="517796" y="2379374"/>
          <a:ext cx="8169004" cy="4011646"/>
        </p:xfrm>
        <a:graphic>
          <a:graphicData uri="http://schemas.openxmlformats.org/drawingml/2006/table">
            <a:tbl>
              <a:tblPr/>
              <a:tblGrid>
                <a:gridCol w="818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9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07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4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880.716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353.651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41.445.907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41.445.907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828.268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1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40.617.639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62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1325739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963458"/>
              </p:ext>
            </p:extLst>
          </p:nvPr>
        </p:nvGraphicFramePr>
        <p:xfrm>
          <a:off x="466600" y="1916832"/>
          <a:ext cx="8220200" cy="4292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806" y="1294600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6203850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13" y="1925330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143976"/>
              </p:ext>
            </p:extLst>
          </p:nvPr>
        </p:nvGraphicFramePr>
        <p:xfrm>
          <a:off x="595113" y="2132856"/>
          <a:ext cx="7662235" cy="3929301"/>
        </p:xfrm>
        <a:graphic>
          <a:graphicData uri="http://schemas.openxmlformats.org/drawingml/2006/table">
            <a:tbl>
              <a:tblPr/>
              <a:tblGrid>
                <a:gridCol w="892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5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944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68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756.379.206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832.297.041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75.917.835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515.447.458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215.709.768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227.730.306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12.020.538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150.005.323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58.173.813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110.388.688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52.214.875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59.882.251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2.318.235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161.586.436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163.822.426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2.235.990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104.853.968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3.492.707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3.952.861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76.114.531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-75.729.720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7.199.022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61.062.949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147.952.763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201.372.155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53.419.392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107.260.434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26.764.846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453" y="1374838"/>
            <a:ext cx="80475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7" y="643344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6861" y="1980097"/>
            <a:ext cx="7509520" cy="2761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623602"/>
              </p:ext>
            </p:extLst>
          </p:nvPr>
        </p:nvGraphicFramePr>
        <p:xfrm>
          <a:off x="557189" y="2253954"/>
          <a:ext cx="8047588" cy="4179498"/>
        </p:xfrm>
        <a:graphic>
          <a:graphicData uri="http://schemas.openxmlformats.org/drawingml/2006/table">
            <a:tbl>
              <a:tblPr/>
              <a:tblGrid>
                <a:gridCol w="334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6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5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5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1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5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62.063.501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67.284.368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5.220.867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40.105.086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31.523.288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3.333.598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18.741.427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35.761.080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1.887.269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21.363.659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18.041.624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219.050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15.306.922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304.145.059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-4.238.779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211.769.211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1.012.282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133.089.409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4.604.753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84.006.077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28.879.023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2.198.633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19.671.989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22.030.720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626.235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14.784.217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14.095.118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243.839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8.876.124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30.779.992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370.070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19.975.119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16.410.721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564.291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9.205.258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13.736.354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85.591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6.941.014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7.157.481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516.094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4.552.356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111.891.446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140.244.175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28.352.729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98.709.335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Forestal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3.417.979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20.925.387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1.431.169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14.170.683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76.906.748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41.484.611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57.979.357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18.477.906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849.943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11.955.204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22.525.902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-15.522.042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13.719.734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1.408.232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109.048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884.357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Empleo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860.737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525.131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5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81.922.942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-46.909.026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47.795.579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6.602.712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3007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2045826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9856" y="1423300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524540"/>
              </p:ext>
            </p:extLst>
          </p:nvPr>
        </p:nvGraphicFramePr>
        <p:xfrm>
          <a:off x="467544" y="2276871"/>
          <a:ext cx="8281779" cy="4016613"/>
        </p:xfrm>
        <a:graphic>
          <a:graphicData uri="http://schemas.openxmlformats.org/drawingml/2006/table">
            <a:tbl>
              <a:tblPr/>
              <a:tblGrid>
                <a:gridCol w="82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7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8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2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31.523.288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18.741.427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6.558.264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6.567.060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4.239.099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534.042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20.435.004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20.510.004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10.597.382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674.173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137080,0%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207.488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Consorcio Lechero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7.473.387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4.050.363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3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1.041.711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3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2.381.313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599.126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1" y="6284197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212688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3917" y="141133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028661"/>
              </p:ext>
            </p:extLst>
          </p:nvPr>
        </p:nvGraphicFramePr>
        <p:xfrm>
          <a:off x="588746" y="2364881"/>
          <a:ext cx="8210797" cy="3919316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77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391.552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207.574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172394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14826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423" y="223854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7300" y="1296569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421076"/>
              </p:ext>
            </p:extLst>
          </p:nvPr>
        </p:nvGraphicFramePr>
        <p:xfrm>
          <a:off x="494827" y="2560494"/>
          <a:ext cx="8289498" cy="3572682"/>
        </p:xfrm>
        <a:graphic>
          <a:graphicData uri="http://schemas.openxmlformats.org/drawingml/2006/table">
            <a:tbl>
              <a:tblPr/>
              <a:tblGrid>
                <a:gridCol w="83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7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23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6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35.761.080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1.887.269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21.363.659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21.068.031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21.068.031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17.107.193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16.919.489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11.657.675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8.692.845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10.284.495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4.001.148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2.878.342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2.370.766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7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375.408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4313</TotalTime>
  <Words>5606</Words>
  <Application>Microsoft Office PowerPoint</Application>
  <PresentationFormat>Presentación en pantalla (4:3)</PresentationFormat>
  <Paragraphs>3321</Paragraphs>
  <Slides>33</Slides>
  <Notes>28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40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AGOSTO DE 2021 PARTIDA 13: MINISTERIO DE AGRICULTURA</vt:lpstr>
      <vt:lpstr>COMPORTAMIENTO DE LA EJECUCIÓN ACUMULADA DE GASTOS A AGOSTO DE 2021  PARTIDA 13 MINISTERIO DE AGRICULTURA</vt:lpstr>
      <vt:lpstr>COMPORTAMIENTO DE LA EJECUCIÓN ACUMULADA DE GASTOS A AGOSTO DE 2021  PARTIDA 13 MINISTERIO DE AGRICULTURA</vt:lpstr>
      <vt:lpstr>COMPORTAMIENTO DE LA EJECUCIÓN ACUMULADA DE GASTOS A AGOSTO DE 2021  PARTIDA 13 MINISTERIO DE AGRICULTURA</vt:lpstr>
      <vt:lpstr>EJECUCIÓN ACUMULADA DE GASTOS A AGOSTO DE 2021 PARTIDA 13 MINISTERIO DE AGRICULTURA</vt:lpstr>
      <vt:lpstr>EJECUCIÓN ACUMULADA DE GASTOS A AGOSTO DE 2021  PARTIDA 13 MINISTERIO DE AGRICULTURA RESUMEN POR CAPÍTULOS</vt:lpstr>
      <vt:lpstr>EJECUCIÓN ACUMULADA DE GASTOS A AGOSTO DE 2021  PARTIDA 13. CAPÍTULO 01. PROGRAMA 01:  SUBSECRETARÍA DE AGRICULTURA</vt:lpstr>
      <vt:lpstr>EJECUCIÓN ACUMULADA DE GASTOS A AGOSTO DE 2021  PARTIDA 13. CAPÍTULO 01. PROGRAMA 01:  SUBSECRETARÍA DE AGRICULTURA</vt:lpstr>
      <vt:lpstr>EJECUCIÓN ACUMULADA DE GASTOS A AGOSTO DE 2021  PARTIDA 13. CAPÍTULO 01. PROGRAMA 02:  INVESTIGACIÓN E INNOVACIÓN TECNOLÓGICA SILVOAGROPECUARIA</vt:lpstr>
      <vt:lpstr>EJECUCIÓN ACUMULADA DE GASTOS A AGOSTO DE 2021  PARTIDA 13. CAPÍTULO 02. PROGRAMA 01:  OFICINA DE ESTUDIOS Y POLÍTICAS AGRARIAS</vt:lpstr>
      <vt:lpstr>EJECUCIÓN ACUMULADA DE GASTOS A AGOSTO DE 2021  PARTIDA 13. CAPÍTULO 03. PROGRAMA 01:  INSTITUTO DE DESARROLLO AGROPECUARIO</vt:lpstr>
      <vt:lpstr>EJECUCIÓN ACUMULADA DE GASTOS A AGOSTO DE 2021  PARTIDA 13. CAPÍTULO 03. PROGRAMA 01:  INSTITUTO DE DESARROLLO AGROPECUARIO</vt:lpstr>
      <vt:lpstr>EJECUCIÓN ACUMULADA DE GASTOS A AGOSTO DE 2021  PARTIDA 13. CAPÍTULO 03. PROGRAMA:  INSTITUTO DE DESARROLLO  AGROPECUARIO FET COVID-19</vt:lpstr>
      <vt:lpstr>EJECUCIÓN ACUMULADA DE GASTOS A AGOSTO DE 2021  PARTIDA 13. PROGRAMA : SERVICIO AGRÍCOLA Y GANADERO FET COVID-19</vt:lpstr>
      <vt:lpstr>EJECUCIÓN ACUMULADA DE GASTOS A AGOSTO DE 2021  PARTIDA 13. CAPÍTULO 04. PROGRAMA 01:  SERVICIO AGRÍCOLA Y GANADERO</vt:lpstr>
      <vt:lpstr>EJECUCIÓN ACUMULADA DE GASTOS A AGOSTO DE 2021  PARTIDA 13. CAPÍTULO 04. PROGRAMA 04:  INSPECCIONES EXPORTACIONES SILVOAGROPECUARIAS</vt:lpstr>
      <vt:lpstr>EJECUCIÓN ACUMULADA DE GASTOS A AGOSTO DE 2021  PARTIDA 13. CAPÍTULO 04. PROGRAMA 05:  PROGRAMA DESARROLLO GANADERO</vt:lpstr>
      <vt:lpstr>EJECUCIÓN ACUMULADA DE GASTOS A AGOSTO DE 2021  PARTIDA 13. CAPÍTULO 04. PROGRAMA 06:  VIGILANCIA Y CONTROL SILVOAGRÍCOLA</vt:lpstr>
      <vt:lpstr>EJECUCIÓN ACUMULADA DE GASTOS A AGOSTO DE 2021  PARTIDA 13. CAPÍTULO 04. PROGRAMA 07:  PROGRAMA DE CONTROLES FRONTERIZOS</vt:lpstr>
      <vt:lpstr>EJECUCIÓN ACUMULADA DE GASTOS A AGOSTO DE 2021  PARTIDA 13. CAPÍTULO 04. PROGRAMA 08:  PROGRAMA GESTIÓN Y CONSERVACIÓN DE RECURSOS NATURALES RENOVABLES</vt:lpstr>
      <vt:lpstr>EJECUCIÓN ACUMULADA DE GASTOS A AGOSTO DE 2021  PARTIDA 13. CAPÍTULO 04. PROGRAMA 09:  LABORATORIOS</vt:lpstr>
      <vt:lpstr>EJECUCIÓN ACUMULADA DE GASTOS A AGOSTO DE 2021  PARTIDA 13. PROGRAMA:  MANEJO DEL FUEGO FET COVID-19</vt:lpstr>
      <vt:lpstr>EJECUCIÓN ACUMULADA DE GASTOS A AGOSTO DE 2021  PARTIDA 13. PROGRAMA:  GESTIÓN FORESTAL FET COVID-19</vt:lpstr>
      <vt:lpstr>EJECUCIÓN ACUMULADA DE GASTOS A AGOSTO DE 2021  PARTIDA 13. CAPÍTULO 05. PROGRAMA 01:  CORPORACIÓN NACIONAL FORESTAL</vt:lpstr>
      <vt:lpstr>EJECUCIÓN ACUMULADA DE GASTOS A AGOSTO DE 2021  PARTIDA 13. CAPÍTULO 05. PROGRAMA 03:  PROGRAMA DE MANEJO DEL FUEGO</vt:lpstr>
      <vt:lpstr>EJECUCIÓN ACUMULADA DE GASTOS A AGOSTO DE 2021  PARTIDA 13. CAPÍTULO 05. PROGRAMA 04:  ÁREAS SILVESTRES PROTEGIDAS</vt:lpstr>
      <vt:lpstr>EJECUCIÓN ACUMULADA DE GASTOS A AGOSTO DE 2021  PARTIDA 13. CAPÍTULO 05. PROGRAMA 05:  GESTIÓN FORESTAL</vt:lpstr>
      <vt:lpstr>EJECUCIÓN ACUMULADA DE GASTOS A AGOSTO DE 2021  PARTIDA 13. CAPÍTULO 05. PROGRAMA 06:  PROGRAMA  DE ARBORIZACIÓN URBANA</vt:lpstr>
      <vt:lpstr>EJECUCIÓN ACUMULADA DE GASTOS A AGOSTO DE 2021  PARTIDA 13. PROGRAMA:  PROGRAMAS DE EMPLEOS</vt:lpstr>
      <vt:lpstr>EJECUCIÓN ACUMULADA DE GASTOS A AGOSTO DE 2021  PARTIDA 13. PROGRAMA:  AREAS SILVESTRES PROTEGIDAS FET COVID-19</vt:lpstr>
      <vt:lpstr>EJECUCIÓN ACUMULADA DE GASTOS A AGOSTO DE 2021  PARTIDA 13. PROGRAMA:  COMISIÓN NACIONAL DE RIEGO FET COVID-19</vt:lpstr>
      <vt:lpstr>EJECUCIÓN ACUMULADA DE GASTOS A AGOSTO DE 2021  PARTIDA 13. CAPÍTULO 06. PROGRAMA 01:  COMISIÓN NACIONAL DE RIEGO</vt:lpstr>
      <vt:lpstr>EJECUCIÓN ACUMULADA DE GASTOS A AGOSTO DE 2021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353</cp:revision>
  <cp:lastPrinted>2019-06-03T14:10:49Z</cp:lastPrinted>
  <dcterms:created xsi:type="dcterms:W3CDTF">2016-06-23T13:38:47Z</dcterms:created>
  <dcterms:modified xsi:type="dcterms:W3CDTF">2021-10-18T20:41:55Z</dcterms:modified>
</cp:coreProperties>
</file>