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835576"/>
        <c:axId val="497845768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95947562973228E-2"/>
                  <c:y val="2.8350858000221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61-4F2D-AAA0-ED713B3AAB4B}"/>
                </c:ext>
              </c:extLst>
            </c:dLbl>
            <c:dLbl>
              <c:idx val="1"/>
              <c:layout>
                <c:manualLayout>
                  <c:x val="-9.420279176308978E-3"/>
                  <c:y val="1.8001842212980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61-4F2D-AAA0-ED713B3AAB4B}"/>
                </c:ext>
              </c:extLst>
            </c:dLbl>
            <c:dLbl>
              <c:idx val="2"/>
              <c:layout>
                <c:manualLayout>
                  <c:x val="-5.4120202947411803E-3"/>
                  <c:y val="2.5202483794863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161-4F2D-AAA0-ED713B3AAB4B}"/>
                </c:ext>
              </c:extLst>
            </c:dLbl>
            <c:dLbl>
              <c:idx val="3"/>
              <c:layout>
                <c:manualLayout>
                  <c:x val="-1.0017297955362978E-2"/>
                  <c:y val="2.6926044154976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161-4F2D-AAA0-ED713B3AAB4B}"/>
                </c:ext>
              </c:extLst>
            </c:dLbl>
            <c:dLbl>
              <c:idx val="4"/>
              <c:layout>
                <c:manualLayout>
                  <c:x val="-3.1116009531691309E-2"/>
                  <c:y val="1.87927476107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161-4F2D-AAA0-ED713B3AAB4B}"/>
                </c:ext>
              </c:extLst>
            </c:dLbl>
            <c:dLbl>
              <c:idx val="5"/>
              <c:layout>
                <c:manualLayout>
                  <c:x val="-2.5994187896741384E-2"/>
                  <c:y val="3.2393833304027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161-4F2D-AAA0-ED713B3AAB4B}"/>
                </c:ext>
              </c:extLst>
            </c:dLbl>
            <c:dLbl>
              <c:idx val="6"/>
              <c:layout>
                <c:manualLayout>
                  <c:x val="-2.094936703464962E-2"/>
                  <c:y val="2.5776924495476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161-4F2D-AAA0-ED713B3AAB4B}"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161-4F2D-AAA0-ED713B3AAB4B}"/>
                </c:ext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61-4F2D-AAA0-ED713B3AAB4B}"/>
                </c:ext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61-4F2D-AAA0-ED713B3AAB4B}"/>
                </c:ext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EA-47E7-B34C-825712E29B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17'!$D$20:$K$20</c:f>
              <c:numCache>
                <c:formatCode>0.0%</c:formatCode>
                <c:ptCount val="8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  <c:pt idx="5">
                  <c:v>0.44824327125806301</c:v>
                </c:pt>
                <c:pt idx="6">
                  <c:v>0.50280344439496172</c:v>
                </c:pt>
                <c:pt idx="7">
                  <c:v>0.55635829524063207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839496"/>
        <c:axId val="497849296"/>
      </c:lineChart>
      <c:catAx>
        <c:axId val="49783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7845768"/>
        <c:crosses val="autoZero"/>
        <c:auto val="1"/>
        <c:lblAlgn val="ctr"/>
        <c:lblOffset val="100"/>
        <c:noMultiLvlLbl val="0"/>
      </c:catAx>
      <c:valAx>
        <c:axId val="4978457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7835576"/>
        <c:crosses val="autoZero"/>
        <c:crossBetween val="between"/>
        <c:majorUnit val="0.2"/>
      </c:valAx>
      <c:valAx>
        <c:axId val="497849296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497839496"/>
        <c:crosses val="max"/>
        <c:crossBetween val="between"/>
      </c:valAx>
      <c:catAx>
        <c:axId val="497839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7849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B9-437A-9E16-A692E6EC6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17'!$D$27:$K$27</c:f>
              <c:numCache>
                <c:formatCode>0.0%</c:formatCode>
                <c:ptCount val="8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  <c:pt idx="5">
                  <c:v>0.12394990307967847</c:v>
                </c:pt>
                <c:pt idx="6">
                  <c:v>5.4560173136898697E-2</c:v>
                </c:pt>
                <c:pt idx="7">
                  <c:v>5.8027877709420021E-2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501696"/>
        <c:axId val="458494248"/>
      </c:barChart>
      <c:catAx>
        <c:axId val="45850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8494248"/>
        <c:crosses val="autoZero"/>
        <c:auto val="1"/>
        <c:lblAlgn val="ctr"/>
        <c:lblOffset val="100"/>
        <c:noMultiLvlLbl val="0"/>
      </c:catAx>
      <c:valAx>
        <c:axId val="45849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850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9784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septiembre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433" y="217074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0425" y="143434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84780"/>
              </p:ext>
            </p:extLst>
          </p:nvPr>
        </p:nvGraphicFramePr>
        <p:xfrm>
          <a:off x="497433" y="2492902"/>
          <a:ext cx="8167934" cy="383026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6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10.738.479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3.559.334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1.033.508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4.913.320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4.913.320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2.287.579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1.471.586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618" y="25270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618" y="1473467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05307"/>
              </p:ext>
            </p:extLst>
          </p:nvPr>
        </p:nvGraphicFramePr>
        <p:xfrm>
          <a:off x="530871" y="2918653"/>
          <a:ext cx="8155929" cy="2943502"/>
        </p:xfrm>
        <a:graphic>
          <a:graphicData uri="http://schemas.openxmlformats.org/drawingml/2006/table">
            <a:tbl>
              <a:tblPr/>
              <a:tblGrid>
                <a:gridCol w="88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3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1.992.963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898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478" y="231690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527" y="1568874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56721"/>
              </p:ext>
            </p:extLst>
          </p:nvPr>
        </p:nvGraphicFramePr>
        <p:xfrm>
          <a:off x="493478" y="2716608"/>
          <a:ext cx="8167935" cy="347487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54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5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2.463.179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3.077.518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1.964.938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0220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332" y="23236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592" y="154092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60316"/>
              </p:ext>
            </p:extLst>
          </p:nvPr>
        </p:nvGraphicFramePr>
        <p:xfrm>
          <a:off x="516592" y="2646957"/>
          <a:ext cx="8167936" cy="322220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32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5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2.673.359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110" y="14254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400646"/>
              </p:ext>
            </p:extLst>
          </p:nvPr>
        </p:nvGraphicFramePr>
        <p:xfrm>
          <a:off x="395625" y="225987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9855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044540"/>
              </p:ext>
            </p:extLst>
          </p:nvPr>
        </p:nvGraphicFramePr>
        <p:xfrm>
          <a:off x="476003" y="2159224"/>
          <a:ext cx="8210797" cy="4197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13535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324286"/>
              </p:ext>
            </p:extLst>
          </p:nvPr>
        </p:nvGraphicFramePr>
        <p:xfrm>
          <a:off x="466600" y="1891854"/>
          <a:ext cx="821079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48" y="1445198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4244" y="2439884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237192"/>
              </p:ext>
            </p:extLst>
          </p:nvPr>
        </p:nvGraphicFramePr>
        <p:xfrm>
          <a:off x="606313" y="2743393"/>
          <a:ext cx="7638095" cy="3061801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328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42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50.407.513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28.044.638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23.617.966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15.098.294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00407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1233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050" y="217518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37382"/>
              </p:ext>
            </p:extLst>
          </p:nvPr>
        </p:nvGraphicFramePr>
        <p:xfrm>
          <a:off x="585598" y="2542540"/>
          <a:ext cx="7817730" cy="3669794"/>
        </p:xfrm>
        <a:graphic>
          <a:graphicData uri="http://schemas.openxmlformats.org/drawingml/2006/table">
            <a:tbl>
              <a:tblPr/>
              <a:tblGrid>
                <a:gridCol w="32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0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8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16.555.715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6.575.614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9.430.768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18.276.055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10.738.479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1.992.963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664" y="1880679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7052" y="128489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66222"/>
              </p:ext>
            </p:extLst>
          </p:nvPr>
        </p:nvGraphicFramePr>
        <p:xfrm>
          <a:off x="405026" y="2185707"/>
          <a:ext cx="8210796" cy="423074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1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4.503.967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-17.370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2.915.282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3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786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558" y="224392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0773" y="1379453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82203"/>
              </p:ext>
            </p:extLst>
          </p:nvPr>
        </p:nvGraphicFramePr>
        <p:xfrm>
          <a:off x="561324" y="2467940"/>
          <a:ext cx="8125476" cy="3930360"/>
        </p:xfrm>
        <a:graphic>
          <a:graphicData uri="http://schemas.openxmlformats.org/drawingml/2006/table">
            <a:tbl>
              <a:tblPr/>
              <a:tblGrid>
                <a:gridCol w="81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9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7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9.430.768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2.071.647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482343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11" y="233682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5043" y="1427727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01187"/>
              </p:ext>
            </p:extLst>
          </p:nvPr>
        </p:nvGraphicFramePr>
        <p:xfrm>
          <a:off x="476531" y="2756030"/>
          <a:ext cx="8212561" cy="2738869"/>
        </p:xfrm>
        <a:graphic>
          <a:graphicData uri="http://schemas.openxmlformats.org/drawingml/2006/table">
            <a:tbl>
              <a:tblPr/>
              <a:tblGrid>
                <a:gridCol w="822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07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3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3.192.969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1651</Words>
  <Application>Microsoft Office PowerPoint</Application>
  <PresentationFormat>Presentación en pantalla (4:3)</PresentationFormat>
  <Paragraphs>987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17: MINISTERIO DE MINERÍA</vt:lpstr>
      <vt:lpstr>EJECUCIÓN ACUMULADA DE GASTOS A AGOSTO DE 2021  PARTIDA 17 MINISTERIO DE MINERÍA</vt:lpstr>
      <vt:lpstr>EJECUCIÓN ACUMULADA DE GASTOS A AGOSTO DE 2021  PARTIDA 17 MINISTERIO DE MINERÍA</vt:lpstr>
      <vt:lpstr>EJECUCIÓN ACUMULADA DE GASTOS A AGOSTO DE 2021  PARTIDA 17 MINISTERIO DE MINERÍA</vt:lpstr>
      <vt:lpstr>EJECUCIÓN ACUMULADA DE GASTOS A AGOSTO DE 2021 PARTIDA 17 MINISTERIO DE MINERÍA</vt:lpstr>
      <vt:lpstr>EJECUCIÓN ACUMULADA DE GASTOS A AGOSTO DE 2021  PARTIDA 17 MINISTERIO DE MINERÍA RESUMEN POR CAPÍTULOS</vt:lpstr>
      <vt:lpstr>EJECUCIÓN ACUMULADA DE GASTOS A AGOSTO DE 2021  PARTIDA 17. CAPÍTULO 01. PROGRAMA 01: SECRETARÍA Y ADMINISTRACIÓN GENERAL</vt:lpstr>
      <vt:lpstr>EJECUCIÓN ACUMULADA DE GASTOS A AGOSTO DE 2021 PARTIDA 17. CAPÍTULO 01. PROGRAMA 02:  FOMENTO DE LA PEQUEÑA Y MEDIANA MINERÍA</vt:lpstr>
      <vt:lpstr>EJECUCIÓN ACUMULADA DE GASTOS A AGOSTO DE 2021  PARTIDA 17. CAPÍTULO 02. PROGRAMA 01:  COMISIÓN CHILENA DEL COBRE</vt:lpstr>
      <vt:lpstr>EJECUCIÓN ACUMULADA DE GASTOS A AGOSTO DE 2021 PARTIDA 17. CAPÍTULO 03. PROGRAMA 01:  SERVICIO NACIONAL DE GEOLOGÍA Y MINERÍA</vt:lpstr>
      <vt:lpstr>EJECUCIÓN ACUMULADA DE GASTOS A AGOSTO DE 2021 PARTIDA 17. CAPÍTULO 03. PROGRAMA 02:  RED NACIONAL DE VIGILANCIA VOLCÁNICA</vt:lpstr>
      <vt:lpstr>EJECUCIÓN ACUMULADA DE GASTOS A AGOSTO DE 2021 PARTIDA 17. CAPÍTULO 03. PROGRAMA 03:  PLAN NACIONAL DE GEOLOGÍA</vt:lpstr>
      <vt:lpstr>EJECUCIÓN ACUMULADA DE GASTOS A AGOSTO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331</cp:revision>
  <cp:lastPrinted>2019-06-03T14:10:49Z</cp:lastPrinted>
  <dcterms:created xsi:type="dcterms:W3CDTF">2016-06-23T13:38:47Z</dcterms:created>
  <dcterms:modified xsi:type="dcterms:W3CDTF">2021-10-18T20:52:50Z</dcterms:modified>
</cp:coreProperties>
</file>