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8" r:id="rId3"/>
    <p:sldId id="300" r:id="rId4"/>
    <p:sldId id="307" r:id="rId5"/>
    <p:sldId id="264" r:id="rId6"/>
    <p:sldId id="263" r:id="rId7"/>
    <p:sldId id="281" r:id="rId8"/>
    <p:sldId id="282" r:id="rId9"/>
    <p:sldId id="302" r:id="rId10"/>
    <p:sldId id="306" r:id="rId11"/>
    <p:sldId id="309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1" dirty="0"/>
              <a:t>Distribución</a:t>
            </a:r>
            <a:r>
              <a:rPr lang="en-US" sz="800" b="1" baseline="0" dirty="0"/>
              <a:t> </a:t>
            </a:r>
            <a:r>
              <a:rPr lang="en-US" sz="800" b="1" dirty="0"/>
              <a:t>Presupuesto Inicial por Subtítulos</a:t>
            </a:r>
            <a:r>
              <a:rPr lang="en-US" sz="800" b="1" baseline="0" dirty="0"/>
              <a:t> de Gasto</a:t>
            </a:r>
            <a:endParaRPr lang="en-US" sz="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02'!$D$53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65A-49F2-B808-CCC9ACA4B9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65A-49F2-B808-CCC9ACA4B91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65A-49F2-B808-CCC9ACA4B9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65A-49F2-B808-CCC9ACA4B91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02'!$C$54:$C$57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02'!$D$54:$D$57</c:f>
              <c:numCache>
                <c:formatCode>General</c:formatCode>
                <c:ptCount val="4"/>
                <c:pt idx="0" formatCode="_-* #,##0_-;\-* #,##0_-;_-* &quot;-&quot;??_-;_-@_-">
                  <c:v>72031688</c:v>
                </c:pt>
                <c:pt idx="1">
                  <c:v>12697510</c:v>
                </c:pt>
                <c:pt idx="2">
                  <c:v>43033869</c:v>
                </c:pt>
                <c:pt idx="3" formatCode="#,##0">
                  <c:v>2443983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65A-49F2-B808-CCC9ACA4B9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380923228375109E-3"/>
          <c:y val="0.76270793650793656"/>
          <c:w val="0.97238485782392481"/>
          <c:h val="0.215611904761904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1" dirty="0"/>
              <a:t>Distribución Presupuesto Inicial por Capítulo </a:t>
            </a:r>
          </a:p>
          <a:p>
            <a:pPr algn="ctr">
              <a:defRPr sz="1200" b="1"/>
            </a:pPr>
            <a:r>
              <a:rPr lang="en-US" sz="800" b="1" dirty="0"/>
              <a:t>(en</a:t>
            </a:r>
            <a:r>
              <a:rPr lang="en-US" sz="800" b="1" baseline="0" dirty="0"/>
              <a:t> millones de $)</a:t>
            </a:r>
            <a:endParaRPr lang="en-US" sz="800" b="1" dirty="0"/>
          </a:p>
        </c:rich>
      </c:tx>
      <c:layout>
        <c:manualLayout>
          <c:xMode val="edge"/>
          <c:yMode val="edge"/>
          <c:x val="0.2350802719689579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02'!$J$53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02'!$I$54:$I$58</c:f>
              <c:strCache>
                <c:ptCount val="5"/>
                <c:pt idx="0">
                  <c:v>Senado</c:v>
                </c:pt>
                <c:pt idx="1">
                  <c:v>Cámara de Diputados</c:v>
                </c:pt>
                <c:pt idx="2">
                  <c:v>Biblioteca del Congreso</c:v>
                </c:pt>
                <c:pt idx="3">
                  <c:v>Consejo Resolutivo de Asignaciones Parlamentarias</c:v>
                </c:pt>
                <c:pt idx="4">
                  <c:v>Comité de Auditoria Parlamentaria</c:v>
                </c:pt>
              </c:strCache>
            </c:strRef>
          </c:cat>
          <c:val>
            <c:numRef>
              <c:f>'Partida 02'!$J$54:$J$58</c:f>
              <c:numCache>
                <c:formatCode>#,##0</c:formatCode>
                <c:ptCount val="5"/>
                <c:pt idx="0">
                  <c:v>44454704000</c:v>
                </c:pt>
                <c:pt idx="1">
                  <c:v>71602098000</c:v>
                </c:pt>
                <c:pt idx="2">
                  <c:v>12873806000</c:v>
                </c:pt>
                <c:pt idx="3">
                  <c:v>510164000</c:v>
                </c:pt>
                <c:pt idx="4">
                  <c:v>766278000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7B-438C-8CAA-62B5F1A8FF7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449651776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02'!$C$22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02'!$D$22:$O$22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7.5223901170098112E-2</c:v>
                </c:pt>
                <c:pt idx="2">
                  <c:v>9.4547420023096004E-2</c:v>
                </c:pt>
                <c:pt idx="3">
                  <c:v>8.2244324251765019E-2</c:v>
                </c:pt>
                <c:pt idx="4">
                  <c:v>8.0373148453954879E-2</c:v>
                </c:pt>
                <c:pt idx="5">
                  <c:v>9.8565732350681612E-2</c:v>
                </c:pt>
                <c:pt idx="6">
                  <c:v>8.2183004744627808E-2</c:v>
                </c:pt>
                <c:pt idx="7">
                  <c:v>7.3367207155906944E-2</c:v>
                </c:pt>
                <c:pt idx="8">
                  <c:v>9.351456681412279E-2</c:v>
                </c:pt>
                <c:pt idx="9">
                  <c:v>7.5157128743297219E-2</c:v>
                </c:pt>
                <c:pt idx="10">
                  <c:v>7.373373602559434E-2</c:v>
                </c:pt>
                <c:pt idx="11">
                  <c:v>0.10477600575884213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0A-40E1-B976-6530E1C98588}"/>
            </c:ext>
          </c:extLst>
        </c:ser>
        <c:ser>
          <c:idx val="0"/>
          <c:order val="1"/>
          <c:tx>
            <c:strRef>
              <c:f>'Partida 02'!$C$23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02'!$D$23:$O$23</c:f>
              <c:numCache>
                <c:formatCode>0.0%</c:formatCode>
                <c:ptCount val="12"/>
                <c:pt idx="0">
                  <c:v>8.8593306981596148E-2</c:v>
                </c:pt>
                <c:pt idx="1">
                  <c:v>6.9888165313804679E-2</c:v>
                </c:pt>
                <c:pt idx="2">
                  <c:v>9.806016439684867E-2</c:v>
                </c:pt>
                <c:pt idx="3">
                  <c:v>7.3979494927084291E-2</c:v>
                </c:pt>
                <c:pt idx="4">
                  <c:v>7.0127101316141693E-2</c:v>
                </c:pt>
                <c:pt idx="5">
                  <c:v>8.847072546089646E-2</c:v>
                </c:pt>
                <c:pt idx="6">
                  <c:v>7.7096284261562342E-2</c:v>
                </c:pt>
                <c:pt idx="7">
                  <c:v>6.5930461112732403E-2</c:v>
                </c:pt>
                <c:pt idx="8">
                  <c:v>9.2724814471508141E-2</c:v>
                </c:pt>
                <c:pt idx="9">
                  <c:v>7.0980931335861683E-2</c:v>
                </c:pt>
                <c:pt idx="10">
                  <c:v>6.9320724449625837E-2</c:v>
                </c:pt>
                <c:pt idx="11">
                  <c:v>0.10423060905283879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0A-40E1-B976-6530E1C98588}"/>
            </c:ext>
          </c:extLst>
        </c:ser>
        <c:ser>
          <c:idx val="1"/>
          <c:order val="2"/>
          <c:tx>
            <c:strRef>
              <c:f>'Partida 02'!$C$24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154285270043639E-3"/>
                  <c:y val="3.62811635911952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70A-40E1-B976-6530E1C98588}"/>
                </c:ext>
              </c:extLst>
            </c:dLbl>
            <c:dLbl>
              <c:idx val="1"/>
              <c:layout>
                <c:manualLayout>
                  <c:x val="1.101928565875545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0A-40E1-B976-6530E1C98588}"/>
                </c:ext>
              </c:extLst>
            </c:dLbl>
            <c:dLbl>
              <c:idx val="2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70A-40E1-B976-6530E1C98588}"/>
                </c:ext>
              </c:extLst>
            </c:dLbl>
            <c:dLbl>
              <c:idx val="3"/>
              <c:layout>
                <c:manualLayout>
                  <c:x val="1.1019285658755457E-2"/>
                  <c:y val="7.2562327182390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0A-40E1-B976-6530E1C98588}"/>
                </c:ext>
              </c:extLst>
            </c:dLbl>
            <c:dLbl>
              <c:idx val="4"/>
              <c:layout>
                <c:manualLayout>
                  <c:x val="1.0993234934124898E-2"/>
                  <c:y val="3.628116359119526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78929624947321E-2"/>
                      <c:h val="4.91429789235007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B70A-40E1-B976-6530E1C98588}"/>
                </c:ext>
              </c:extLst>
            </c:dLbl>
            <c:dLbl>
              <c:idx val="5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0A-40E1-B976-6530E1C98588}"/>
                </c:ext>
              </c:extLst>
            </c:dLbl>
            <c:dLbl>
              <c:idx val="6"/>
              <c:layout>
                <c:manualLayout>
                  <c:x val="4.4598960528163248E-3"/>
                  <c:y val="-6.651469820038847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70A-40E1-B976-6530E1C98588}"/>
                </c:ext>
              </c:extLst>
            </c:dLbl>
            <c:dLbl>
              <c:idx val="8"/>
              <c:layout>
                <c:manualLayout>
                  <c:x val="1.3223142790506548E-2"/>
                  <c:y val="-3.32573491001942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70A-40E1-B976-6530E1C98588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B70A-40E1-B976-6530E1C985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02'!$D$24:$E$24</c:f>
              <c:numCache>
                <c:formatCode>0.0%</c:formatCode>
                <c:ptCount val="2"/>
                <c:pt idx="0">
                  <c:v>7.0577215289033893E-2</c:v>
                </c:pt>
                <c:pt idx="1">
                  <c:v>6.3726879612125462E-2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70A-40E1-B976-6530E1C9858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2019 - 2020 - 2021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9042584243457908"/>
          <c:y val="3.6281163591195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02'!$C$16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02'!$D$16:$O$16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0.15292043094898852</c:v>
                </c:pt>
                <c:pt idx="2">
                  <c:v>0.24746785097208454</c:v>
                </c:pt>
                <c:pt idx="3">
                  <c:v>0.32898344420372277</c:v>
                </c:pt>
                <c:pt idx="4">
                  <c:v>0.40927128758975723</c:v>
                </c:pt>
                <c:pt idx="5">
                  <c:v>0.50613386856102771</c:v>
                </c:pt>
                <c:pt idx="6">
                  <c:v>0.5759371686068292</c:v>
                </c:pt>
                <c:pt idx="7">
                  <c:v>0.64678600932012842</c:v>
                </c:pt>
                <c:pt idx="8">
                  <c:v>0.73494894803233013</c:v>
                </c:pt>
                <c:pt idx="9">
                  <c:v>0.81010607677562729</c:v>
                </c:pt>
                <c:pt idx="10">
                  <c:v>0.88367129430788371</c:v>
                </c:pt>
                <c:pt idx="11">
                  <c:v>0.98485037350797855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99-4F42-9261-DC4AD5F4EA0B}"/>
            </c:ext>
          </c:extLst>
        </c:ser>
        <c:ser>
          <c:idx val="0"/>
          <c:order val="1"/>
          <c:tx>
            <c:strRef>
              <c:f>'Partida 02'!$C$17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02'!$D$17:$O$17</c:f>
              <c:numCache>
                <c:formatCode>0.0%</c:formatCode>
                <c:ptCount val="12"/>
                <c:pt idx="0">
                  <c:v>8.8593306981596148E-2</c:v>
                </c:pt>
                <c:pt idx="1">
                  <c:v>0.15839784081697289</c:v>
                </c:pt>
                <c:pt idx="2">
                  <c:v>0.25645800521382156</c:v>
                </c:pt>
                <c:pt idx="3">
                  <c:v>0.32926607344430781</c:v>
                </c:pt>
                <c:pt idx="4">
                  <c:v>0.39873679872111378</c:v>
                </c:pt>
                <c:pt idx="5">
                  <c:v>0.48650364975528221</c:v>
                </c:pt>
                <c:pt idx="6">
                  <c:v>0.56359993401684449</c:v>
                </c:pt>
                <c:pt idx="7">
                  <c:v>0.62953039512957698</c:v>
                </c:pt>
                <c:pt idx="8">
                  <c:v>0.71157291278393331</c:v>
                </c:pt>
                <c:pt idx="9">
                  <c:v>0.79741710830752943</c:v>
                </c:pt>
                <c:pt idx="10">
                  <c:v>0.86673783275715532</c:v>
                </c:pt>
                <c:pt idx="11">
                  <c:v>0.96970734130481084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99-4F42-9261-DC4AD5F4EA0B}"/>
            </c:ext>
          </c:extLst>
        </c:ser>
        <c:ser>
          <c:idx val="1"/>
          <c:order val="2"/>
          <c:tx>
            <c:strRef>
              <c:f>'Partida 02'!$C$18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5.9880957543349655E-2"/>
                  <c:y val="-2.9058069573559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99-4F42-9261-DC4AD5F4EA0B}"/>
                </c:ext>
              </c:extLst>
            </c:dLbl>
            <c:dLbl>
              <c:idx val="1"/>
              <c:layout>
                <c:manualLayout>
                  <c:x val="-6.8184926450385527E-2"/>
                  <c:y val="-3.628116359119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99-4F42-9261-DC4AD5F4EA0B}"/>
                </c:ext>
              </c:extLst>
            </c:dLbl>
            <c:dLbl>
              <c:idx val="2"/>
              <c:layout>
                <c:manualLayout>
                  <c:x val="-6.0200658327292531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99-4F42-9261-DC4AD5F4EA0B}"/>
                </c:ext>
              </c:extLst>
            </c:dLbl>
            <c:dLbl>
              <c:idx val="3"/>
              <c:layout>
                <c:manualLayout>
                  <c:x val="-6.4659966351536424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99-4F42-9261-DC4AD5F4EA0B}"/>
                </c:ext>
              </c:extLst>
            </c:dLbl>
            <c:dLbl>
              <c:idx val="4"/>
              <c:layout>
                <c:manualLayout>
                  <c:x val="-5.5741350303048685E-2"/>
                  <c:y val="-2.539681451383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F99-4F42-9261-DC4AD5F4EA0B}"/>
                </c:ext>
              </c:extLst>
            </c:dLbl>
            <c:dLbl>
              <c:idx val="5"/>
              <c:layout>
                <c:manualLayout>
                  <c:x val="-4.4593080242438965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F99-4F42-9261-DC4AD5F4EA0B}"/>
                </c:ext>
              </c:extLst>
            </c:dLbl>
            <c:dLbl>
              <c:idx val="6"/>
              <c:layout>
                <c:manualLayout>
                  <c:x val="-5.3511696290926662E-2"/>
                  <c:y val="-3.2653047232075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F99-4F42-9261-DC4AD5F4EA0B}"/>
                </c:ext>
              </c:extLst>
            </c:dLbl>
            <c:dLbl>
              <c:idx val="7"/>
              <c:layout>
                <c:manualLayout>
                  <c:x val="-5.7971004315170549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F99-4F42-9261-DC4AD5F4EA0B}"/>
                </c:ext>
              </c:extLst>
            </c:dLbl>
            <c:dLbl>
              <c:idx val="8"/>
              <c:layout>
                <c:manualLayout>
                  <c:x val="-6.6889620363658406E-2"/>
                  <c:y val="-1.088434907735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F99-4F42-9261-DC4AD5F4EA0B}"/>
                </c:ext>
              </c:extLst>
            </c:dLbl>
            <c:dLbl>
              <c:idx val="9"/>
              <c:layout>
                <c:manualLayout>
                  <c:x val="-7.3578582400024156E-2"/>
                  <c:y val="-1.4512465436478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F99-4F42-9261-DC4AD5F4EA0B}"/>
                </c:ext>
              </c:extLst>
            </c:dLbl>
            <c:dLbl>
              <c:idx val="10"/>
              <c:layout>
                <c:manualLayout>
                  <c:x val="-6.4659966351536383E-2"/>
                  <c:y val="-1.45124654364781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F99-4F42-9261-DC4AD5F4EA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02'!$D$18:$E$18</c:f>
              <c:numCache>
                <c:formatCode>0.0%</c:formatCode>
                <c:ptCount val="2"/>
                <c:pt idx="0">
                  <c:v>7.0577215289033893E-2</c:v>
                </c:pt>
                <c:pt idx="1">
                  <c:v>0.13430409490115935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CF99-4F42-9261-DC4AD5F4EA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251520" y="6356349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262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580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2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407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563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937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71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125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415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51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3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632848" cy="2100733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FEBRERO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marzo 2021</a:t>
            </a: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321" y="756663"/>
            <a:ext cx="793610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07381" y="1664208"/>
            <a:ext cx="7953051" cy="316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C3DEB6D-A25E-4336-9BF3-0A08F7E602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971099"/>
              </p:ext>
            </p:extLst>
          </p:nvPr>
        </p:nvGraphicFramePr>
        <p:xfrm>
          <a:off x="524320" y="1988839"/>
          <a:ext cx="7936110" cy="1352855"/>
        </p:xfrm>
        <a:graphic>
          <a:graphicData uri="http://schemas.openxmlformats.org/drawingml/2006/table">
            <a:tbl>
              <a:tblPr/>
              <a:tblGrid>
                <a:gridCol w="288272">
                  <a:extLst>
                    <a:ext uri="{9D8B030D-6E8A-4147-A177-3AD203B41FA5}">
                      <a16:colId xmlns:a16="http://schemas.microsoft.com/office/drawing/2014/main" val="3306335910"/>
                    </a:ext>
                  </a:extLst>
                </a:gridCol>
                <a:gridCol w="288272">
                  <a:extLst>
                    <a:ext uri="{9D8B030D-6E8A-4147-A177-3AD203B41FA5}">
                      <a16:colId xmlns:a16="http://schemas.microsoft.com/office/drawing/2014/main" val="640232135"/>
                    </a:ext>
                  </a:extLst>
                </a:gridCol>
                <a:gridCol w="288272">
                  <a:extLst>
                    <a:ext uri="{9D8B030D-6E8A-4147-A177-3AD203B41FA5}">
                      <a16:colId xmlns:a16="http://schemas.microsoft.com/office/drawing/2014/main" val="2568952345"/>
                    </a:ext>
                  </a:extLst>
                </a:gridCol>
                <a:gridCol w="2585794">
                  <a:extLst>
                    <a:ext uri="{9D8B030D-6E8A-4147-A177-3AD203B41FA5}">
                      <a16:colId xmlns:a16="http://schemas.microsoft.com/office/drawing/2014/main" val="4247005904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2270816098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4122121156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1728007742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951518839"/>
                    </a:ext>
                  </a:extLst>
                </a:gridCol>
                <a:gridCol w="703382">
                  <a:extLst>
                    <a:ext uri="{9D8B030D-6E8A-4147-A177-3AD203B41FA5}">
                      <a16:colId xmlns:a16="http://schemas.microsoft.com/office/drawing/2014/main" val="2670897257"/>
                    </a:ext>
                  </a:extLst>
                </a:gridCol>
                <a:gridCol w="691850">
                  <a:extLst>
                    <a:ext uri="{9D8B030D-6E8A-4147-A177-3AD203B41FA5}">
                      <a16:colId xmlns:a16="http://schemas.microsoft.com/office/drawing/2014/main" val="431981782"/>
                    </a:ext>
                  </a:extLst>
                </a:gridCol>
              </a:tblGrid>
              <a:tr h="1443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384095"/>
                  </a:ext>
                </a:extLst>
              </a:tr>
              <a:tr h="4419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680274"/>
                  </a:ext>
                </a:extLst>
              </a:tr>
              <a:tr h="1893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510.164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510.164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959246"/>
                  </a:ext>
                </a:extLst>
              </a:tr>
              <a:tr h="144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474.202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474.202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39.507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822360"/>
                  </a:ext>
                </a:extLst>
              </a:tr>
              <a:tr h="144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360247"/>
                  </a:ext>
                </a:extLst>
              </a:tr>
              <a:tr h="144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52953"/>
                  </a:ext>
                </a:extLst>
              </a:tr>
              <a:tr h="144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914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321" y="879773"/>
            <a:ext cx="793610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02: COMITÉ DE AUDITORÍA PARLAMENTARIA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07381" y="1664208"/>
            <a:ext cx="7953051" cy="316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D89AE01-741A-495F-B9E7-1CA4517CD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432499"/>
              </p:ext>
            </p:extLst>
          </p:nvPr>
        </p:nvGraphicFramePr>
        <p:xfrm>
          <a:off x="524321" y="1988839"/>
          <a:ext cx="7936111" cy="1030633"/>
        </p:xfrm>
        <a:graphic>
          <a:graphicData uri="http://schemas.openxmlformats.org/drawingml/2006/table">
            <a:tbl>
              <a:tblPr/>
              <a:tblGrid>
                <a:gridCol w="288272">
                  <a:extLst>
                    <a:ext uri="{9D8B030D-6E8A-4147-A177-3AD203B41FA5}">
                      <a16:colId xmlns:a16="http://schemas.microsoft.com/office/drawing/2014/main" val="1895713204"/>
                    </a:ext>
                  </a:extLst>
                </a:gridCol>
                <a:gridCol w="288272">
                  <a:extLst>
                    <a:ext uri="{9D8B030D-6E8A-4147-A177-3AD203B41FA5}">
                      <a16:colId xmlns:a16="http://schemas.microsoft.com/office/drawing/2014/main" val="2463405510"/>
                    </a:ext>
                  </a:extLst>
                </a:gridCol>
                <a:gridCol w="288272">
                  <a:extLst>
                    <a:ext uri="{9D8B030D-6E8A-4147-A177-3AD203B41FA5}">
                      <a16:colId xmlns:a16="http://schemas.microsoft.com/office/drawing/2014/main" val="520037250"/>
                    </a:ext>
                  </a:extLst>
                </a:gridCol>
                <a:gridCol w="2585794">
                  <a:extLst>
                    <a:ext uri="{9D8B030D-6E8A-4147-A177-3AD203B41FA5}">
                      <a16:colId xmlns:a16="http://schemas.microsoft.com/office/drawing/2014/main" val="358768214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3735234560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1086330198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2852632326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3152530445"/>
                    </a:ext>
                  </a:extLst>
                </a:gridCol>
                <a:gridCol w="703383">
                  <a:extLst>
                    <a:ext uri="{9D8B030D-6E8A-4147-A177-3AD203B41FA5}">
                      <a16:colId xmlns:a16="http://schemas.microsoft.com/office/drawing/2014/main" val="1808067020"/>
                    </a:ext>
                  </a:extLst>
                </a:gridCol>
                <a:gridCol w="691850">
                  <a:extLst>
                    <a:ext uri="{9D8B030D-6E8A-4147-A177-3AD203B41FA5}">
                      <a16:colId xmlns:a16="http://schemas.microsoft.com/office/drawing/2014/main" val="508535884"/>
                    </a:ext>
                  </a:extLst>
                </a:gridCol>
              </a:tblGrid>
              <a:tr h="1397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356235"/>
                  </a:ext>
                </a:extLst>
              </a:tr>
              <a:tr h="4279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589467"/>
                  </a:ext>
                </a:extLst>
              </a:tr>
              <a:tr h="1834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45591"/>
                  </a:ext>
                </a:extLst>
              </a:tr>
              <a:tr h="13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737.990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737.990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782501"/>
                  </a:ext>
                </a:extLst>
              </a:tr>
              <a:tr h="13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363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247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043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995A855A-947D-471A-8AEB-D7BFBC7E38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7149208"/>
              </p:ext>
            </p:extLst>
          </p:nvPr>
        </p:nvGraphicFramePr>
        <p:xfrm>
          <a:off x="539552" y="2226993"/>
          <a:ext cx="3956982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70CB42E9-4E5B-491E-B86C-2E72F16482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6430944"/>
              </p:ext>
            </p:extLst>
          </p:nvPr>
        </p:nvGraphicFramePr>
        <p:xfrm>
          <a:off x="4655460" y="2226993"/>
          <a:ext cx="3936675" cy="2558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13324" y="842885"/>
            <a:ext cx="777686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81E5EFB1-E40A-4F3D-B943-A388EAF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2567704"/>
              </p:ext>
            </p:extLst>
          </p:nvPr>
        </p:nvGraphicFramePr>
        <p:xfrm>
          <a:off x="613324" y="2204864"/>
          <a:ext cx="777686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851971"/>
            <a:ext cx="81424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1CDE177D-90CC-4F74-9F22-90D47EF3F7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6138962"/>
              </p:ext>
            </p:extLst>
          </p:nvPr>
        </p:nvGraphicFramePr>
        <p:xfrm>
          <a:off x="539552" y="2276872"/>
          <a:ext cx="809236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2350" y="804028"/>
            <a:ext cx="78660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22349" y="1434015"/>
            <a:ext cx="801357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EC0BC58-90DC-46D0-AF4F-0E8AC6CBBE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47371"/>
              </p:ext>
            </p:extLst>
          </p:nvPr>
        </p:nvGraphicFramePr>
        <p:xfrm>
          <a:off x="522349" y="1799140"/>
          <a:ext cx="7866070" cy="1746114"/>
        </p:xfrm>
        <a:graphic>
          <a:graphicData uri="http://schemas.openxmlformats.org/drawingml/2006/table">
            <a:tbl>
              <a:tblPr/>
              <a:tblGrid>
                <a:gridCol w="828658">
                  <a:extLst>
                    <a:ext uri="{9D8B030D-6E8A-4147-A177-3AD203B41FA5}">
                      <a16:colId xmlns:a16="http://schemas.microsoft.com/office/drawing/2014/main" val="1812038907"/>
                    </a:ext>
                  </a:extLst>
                </a:gridCol>
                <a:gridCol w="2213878">
                  <a:extLst>
                    <a:ext uri="{9D8B030D-6E8A-4147-A177-3AD203B41FA5}">
                      <a16:colId xmlns:a16="http://schemas.microsoft.com/office/drawing/2014/main" val="1457877508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2007568731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1538229907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402570396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4143425811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3670797229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1080266126"/>
                    </a:ext>
                  </a:extLst>
                </a:gridCol>
              </a:tblGrid>
              <a:tr h="15695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422640"/>
                  </a:ext>
                </a:extLst>
              </a:tr>
              <a:tr h="48067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103547"/>
                  </a:ext>
                </a:extLst>
              </a:tr>
              <a:tr h="166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130.207.050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130.207.050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17.487.340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046766"/>
                  </a:ext>
                </a:extLst>
              </a:tr>
              <a:tr h="156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72.031.688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72.031.688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9.873.530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997296"/>
                  </a:ext>
                </a:extLst>
              </a:tr>
              <a:tr h="156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12.697.510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12.697.510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1.187.059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68262"/>
                  </a:ext>
                </a:extLst>
              </a:tr>
              <a:tr h="156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683.305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816549"/>
                  </a:ext>
                </a:extLst>
              </a:tr>
              <a:tr h="156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43.033.869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43.033.869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6.007.647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822272"/>
                  </a:ext>
                </a:extLst>
              </a:tr>
              <a:tr h="156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334020"/>
                  </a:ext>
                </a:extLst>
              </a:tr>
              <a:tr h="156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721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1044" y="917039"/>
            <a:ext cx="808340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500832" y="1556792"/>
            <a:ext cx="8122172" cy="4291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5BEDA8F-15CE-46F2-80FE-7910076706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520752"/>
              </p:ext>
            </p:extLst>
          </p:nvPr>
        </p:nvGraphicFramePr>
        <p:xfrm>
          <a:off x="520996" y="1969956"/>
          <a:ext cx="8062697" cy="1587058"/>
        </p:xfrm>
        <a:graphic>
          <a:graphicData uri="http://schemas.openxmlformats.org/drawingml/2006/table">
            <a:tbl>
              <a:tblPr/>
              <a:tblGrid>
                <a:gridCol w="303909">
                  <a:extLst>
                    <a:ext uri="{9D8B030D-6E8A-4147-A177-3AD203B41FA5}">
                      <a16:colId xmlns:a16="http://schemas.microsoft.com/office/drawing/2014/main" val="3616538209"/>
                    </a:ext>
                  </a:extLst>
                </a:gridCol>
                <a:gridCol w="303909">
                  <a:extLst>
                    <a:ext uri="{9D8B030D-6E8A-4147-A177-3AD203B41FA5}">
                      <a16:colId xmlns:a16="http://schemas.microsoft.com/office/drawing/2014/main" val="2868203272"/>
                    </a:ext>
                  </a:extLst>
                </a:gridCol>
                <a:gridCol w="2726061">
                  <a:extLst>
                    <a:ext uri="{9D8B030D-6E8A-4147-A177-3AD203B41FA5}">
                      <a16:colId xmlns:a16="http://schemas.microsoft.com/office/drawing/2014/main" val="650765370"/>
                    </a:ext>
                  </a:extLst>
                </a:gridCol>
                <a:gridCol w="814475">
                  <a:extLst>
                    <a:ext uri="{9D8B030D-6E8A-4147-A177-3AD203B41FA5}">
                      <a16:colId xmlns:a16="http://schemas.microsoft.com/office/drawing/2014/main" val="2795770812"/>
                    </a:ext>
                  </a:extLst>
                </a:gridCol>
                <a:gridCol w="814475">
                  <a:extLst>
                    <a:ext uri="{9D8B030D-6E8A-4147-A177-3AD203B41FA5}">
                      <a16:colId xmlns:a16="http://schemas.microsoft.com/office/drawing/2014/main" val="2964196477"/>
                    </a:ext>
                  </a:extLst>
                </a:gridCol>
                <a:gridCol w="814475">
                  <a:extLst>
                    <a:ext uri="{9D8B030D-6E8A-4147-A177-3AD203B41FA5}">
                      <a16:colId xmlns:a16="http://schemas.microsoft.com/office/drawing/2014/main" val="3908815739"/>
                    </a:ext>
                  </a:extLst>
                </a:gridCol>
                <a:gridCol w="814475">
                  <a:extLst>
                    <a:ext uri="{9D8B030D-6E8A-4147-A177-3AD203B41FA5}">
                      <a16:colId xmlns:a16="http://schemas.microsoft.com/office/drawing/2014/main" val="3821331529"/>
                    </a:ext>
                  </a:extLst>
                </a:gridCol>
                <a:gridCol w="741537">
                  <a:extLst>
                    <a:ext uri="{9D8B030D-6E8A-4147-A177-3AD203B41FA5}">
                      <a16:colId xmlns:a16="http://schemas.microsoft.com/office/drawing/2014/main" val="337306150"/>
                    </a:ext>
                  </a:extLst>
                </a:gridCol>
                <a:gridCol w="729381">
                  <a:extLst>
                    <a:ext uri="{9D8B030D-6E8A-4147-A177-3AD203B41FA5}">
                      <a16:colId xmlns:a16="http://schemas.microsoft.com/office/drawing/2014/main" val="2198217469"/>
                    </a:ext>
                  </a:extLst>
                </a:gridCol>
              </a:tblGrid>
              <a:tr h="144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306669"/>
                  </a:ext>
                </a:extLst>
              </a:tr>
              <a:tr h="4418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925522"/>
                  </a:ext>
                </a:extLst>
              </a:tr>
              <a:tr h="1893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130.207.050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130.207.050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17.487.340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349294"/>
                  </a:ext>
                </a:extLst>
              </a:tr>
              <a:tr h="144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44.454.704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44.454.704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5.771.255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752248"/>
                  </a:ext>
                </a:extLst>
              </a:tr>
              <a:tr h="162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9.985.878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380722"/>
                  </a:ext>
                </a:extLst>
              </a:tr>
              <a:tr h="180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12.873.806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12.873.806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1.623.772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619228"/>
                  </a:ext>
                </a:extLst>
              </a:tr>
              <a:tr h="180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510.164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510.164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41.430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986550"/>
                  </a:ext>
                </a:extLst>
              </a:tr>
              <a:tr h="144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Auditoria Parlamentaria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65.005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661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9870" y="788191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559870" y="1412776"/>
            <a:ext cx="7903790" cy="301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4045E97-4C1D-426C-AE9A-92ABDD7371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979829"/>
              </p:ext>
            </p:extLst>
          </p:nvPr>
        </p:nvGraphicFramePr>
        <p:xfrm>
          <a:off x="559870" y="1747708"/>
          <a:ext cx="7886700" cy="4178353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535365701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373240685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932245149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3594728077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368232015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706360405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948264971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33007355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1957806426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2781441973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127073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882327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44.454.704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44.454.704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5.771.255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5299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22.552.529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22.552.529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3.388.658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3152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5.811.030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5.811.030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467.660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21806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34974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80695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14.882.145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14.882.145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1.679.937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60648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89.882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67048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89.882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52034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14.101.178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14.101.178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1.590.055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08996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4.503.851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4.503.851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859.548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58769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1.866.952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1.866.952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77860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4.834.899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4.834.899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298.055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17484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758.387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758.387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88981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773.400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15346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77824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1.345.357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1.345.357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201.547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72295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782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71111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1.098.822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1.098.822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21.966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68428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82144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109.653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75266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370.759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370.759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20177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329.725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329.725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44422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288.685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288.685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08111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2130340,0%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2130340,0%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88916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2130340,0%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2130340,0%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535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432" y="755895"/>
            <a:ext cx="80140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94464" y="1420665"/>
            <a:ext cx="8125504" cy="2160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BE794BF-91BB-4953-A92F-97DF3ED8AC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460599"/>
              </p:ext>
            </p:extLst>
          </p:nvPr>
        </p:nvGraphicFramePr>
        <p:xfrm>
          <a:off x="524699" y="1772816"/>
          <a:ext cx="8007741" cy="3498703"/>
        </p:xfrm>
        <a:graphic>
          <a:graphicData uri="http://schemas.openxmlformats.org/drawingml/2006/table">
            <a:tbl>
              <a:tblPr/>
              <a:tblGrid>
                <a:gridCol w="290874">
                  <a:extLst>
                    <a:ext uri="{9D8B030D-6E8A-4147-A177-3AD203B41FA5}">
                      <a16:colId xmlns:a16="http://schemas.microsoft.com/office/drawing/2014/main" val="192521112"/>
                    </a:ext>
                  </a:extLst>
                </a:gridCol>
                <a:gridCol w="290874">
                  <a:extLst>
                    <a:ext uri="{9D8B030D-6E8A-4147-A177-3AD203B41FA5}">
                      <a16:colId xmlns:a16="http://schemas.microsoft.com/office/drawing/2014/main" val="1565386332"/>
                    </a:ext>
                  </a:extLst>
                </a:gridCol>
                <a:gridCol w="290874">
                  <a:extLst>
                    <a:ext uri="{9D8B030D-6E8A-4147-A177-3AD203B41FA5}">
                      <a16:colId xmlns:a16="http://schemas.microsoft.com/office/drawing/2014/main" val="3979352875"/>
                    </a:ext>
                  </a:extLst>
                </a:gridCol>
                <a:gridCol w="2609133">
                  <a:extLst>
                    <a:ext uri="{9D8B030D-6E8A-4147-A177-3AD203B41FA5}">
                      <a16:colId xmlns:a16="http://schemas.microsoft.com/office/drawing/2014/main" val="2106256480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4096063886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354580085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1048894948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2928579431"/>
                    </a:ext>
                  </a:extLst>
                </a:gridCol>
                <a:gridCol w="709731">
                  <a:extLst>
                    <a:ext uri="{9D8B030D-6E8A-4147-A177-3AD203B41FA5}">
                      <a16:colId xmlns:a16="http://schemas.microsoft.com/office/drawing/2014/main" val="986924179"/>
                    </a:ext>
                  </a:extLst>
                </a:gridCol>
                <a:gridCol w="698095">
                  <a:extLst>
                    <a:ext uri="{9D8B030D-6E8A-4147-A177-3AD203B41FA5}">
                      <a16:colId xmlns:a16="http://schemas.microsoft.com/office/drawing/2014/main" val="29934469"/>
                    </a:ext>
                  </a:extLst>
                </a:gridCol>
              </a:tblGrid>
              <a:tr h="1378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289900"/>
                  </a:ext>
                </a:extLst>
              </a:tr>
              <a:tr h="422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189714"/>
                  </a:ext>
                </a:extLst>
              </a:tr>
              <a:tr h="1809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9.985.878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485993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37.330.819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37.330.819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4.980.111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152206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5.383.718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5.383.718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613.478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049758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781949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555920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28.034.358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28.034.358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4.321.622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762110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27.947.445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27.947.445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4.321.622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056449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12.007.679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12.007.679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1.828.750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27635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1.958.906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1.958.906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294.490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032022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10.337.383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10.337.383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1.437.530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400482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1.953.698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1.953.698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310.089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313007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33.329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249731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1.656.450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1.656.450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448.053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943750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573628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179110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375.686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375.686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745342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414708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252.342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926632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123.344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460648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34134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411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73632" y="833294"/>
            <a:ext cx="7958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535707" y="1482016"/>
            <a:ext cx="7958808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29B435F-1258-4F68-8B48-08D0344576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68453"/>
              </p:ext>
            </p:extLst>
          </p:nvPr>
        </p:nvGraphicFramePr>
        <p:xfrm>
          <a:off x="592596" y="1772816"/>
          <a:ext cx="7939846" cy="2928801"/>
        </p:xfrm>
        <a:graphic>
          <a:graphicData uri="http://schemas.openxmlformats.org/drawingml/2006/table">
            <a:tbl>
              <a:tblPr/>
              <a:tblGrid>
                <a:gridCol w="288409">
                  <a:extLst>
                    <a:ext uri="{9D8B030D-6E8A-4147-A177-3AD203B41FA5}">
                      <a16:colId xmlns:a16="http://schemas.microsoft.com/office/drawing/2014/main" val="2022716889"/>
                    </a:ext>
                  </a:extLst>
                </a:gridCol>
                <a:gridCol w="288409">
                  <a:extLst>
                    <a:ext uri="{9D8B030D-6E8A-4147-A177-3AD203B41FA5}">
                      <a16:colId xmlns:a16="http://schemas.microsoft.com/office/drawing/2014/main" val="1027992434"/>
                    </a:ext>
                  </a:extLst>
                </a:gridCol>
                <a:gridCol w="288409">
                  <a:extLst>
                    <a:ext uri="{9D8B030D-6E8A-4147-A177-3AD203B41FA5}">
                      <a16:colId xmlns:a16="http://schemas.microsoft.com/office/drawing/2014/main" val="3575326146"/>
                    </a:ext>
                  </a:extLst>
                </a:gridCol>
                <a:gridCol w="2587010">
                  <a:extLst>
                    <a:ext uri="{9D8B030D-6E8A-4147-A177-3AD203B41FA5}">
                      <a16:colId xmlns:a16="http://schemas.microsoft.com/office/drawing/2014/main" val="3833291636"/>
                    </a:ext>
                  </a:extLst>
                </a:gridCol>
                <a:gridCol w="772930">
                  <a:extLst>
                    <a:ext uri="{9D8B030D-6E8A-4147-A177-3AD203B41FA5}">
                      <a16:colId xmlns:a16="http://schemas.microsoft.com/office/drawing/2014/main" val="2496625665"/>
                    </a:ext>
                  </a:extLst>
                </a:gridCol>
                <a:gridCol w="772930">
                  <a:extLst>
                    <a:ext uri="{9D8B030D-6E8A-4147-A177-3AD203B41FA5}">
                      <a16:colId xmlns:a16="http://schemas.microsoft.com/office/drawing/2014/main" val="3278784678"/>
                    </a:ext>
                  </a:extLst>
                </a:gridCol>
                <a:gridCol w="772930">
                  <a:extLst>
                    <a:ext uri="{9D8B030D-6E8A-4147-A177-3AD203B41FA5}">
                      <a16:colId xmlns:a16="http://schemas.microsoft.com/office/drawing/2014/main" val="3818000470"/>
                    </a:ext>
                  </a:extLst>
                </a:gridCol>
                <a:gridCol w="772930">
                  <a:extLst>
                    <a:ext uri="{9D8B030D-6E8A-4147-A177-3AD203B41FA5}">
                      <a16:colId xmlns:a16="http://schemas.microsoft.com/office/drawing/2014/main" val="2210125922"/>
                    </a:ext>
                  </a:extLst>
                </a:gridCol>
                <a:gridCol w="703713">
                  <a:extLst>
                    <a:ext uri="{9D8B030D-6E8A-4147-A177-3AD203B41FA5}">
                      <a16:colId xmlns:a16="http://schemas.microsoft.com/office/drawing/2014/main" val="510491756"/>
                    </a:ext>
                  </a:extLst>
                </a:gridCol>
                <a:gridCol w="692176">
                  <a:extLst>
                    <a:ext uri="{9D8B030D-6E8A-4147-A177-3AD203B41FA5}">
                      <a16:colId xmlns:a16="http://schemas.microsoft.com/office/drawing/2014/main" val="1164472583"/>
                    </a:ext>
                  </a:extLst>
                </a:gridCol>
              </a:tblGrid>
              <a:tr h="137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19483"/>
                  </a:ext>
                </a:extLst>
              </a:tr>
              <a:tr h="4196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634455"/>
                  </a:ext>
                </a:extLst>
              </a:tr>
              <a:tr h="1798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12.873.806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12.873.806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1.623.772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567813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10.936.148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10.936.148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1.401.984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730420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1.438.522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1.438.522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103.049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267447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816729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527154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542152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359078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47441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107.141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107.141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677487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Inclusión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256813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89.367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305064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133231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84.254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918825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346874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059276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194367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995440,0%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995440,0%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497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4213</TotalTime>
  <Words>1804</Words>
  <Application>Microsoft Office PowerPoint</Application>
  <PresentationFormat>Presentación en pantalla (4:3)</PresentationFormat>
  <Paragraphs>979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EJECUCIÓN ACUMULADA DE GASTOS PRESUPUESTARIOS  AL MES DE FEBRERO DE 2021 PARTIDA 02: CONGRESO NACIONAL</vt:lpstr>
      <vt:lpstr>DISTRIBUCIÓN POR SUBTÍTULO DE GASTO Y CÁPITULO  PARTIDA 02 CONGRESO NACIONAL</vt:lpstr>
      <vt:lpstr>COMPORTAMIENTO DE LA EJECUCIÓN MENSUAL DE GASTOS A FEBRERO DE 2021 PARTIDA 02 CONGRESO NACIONAL</vt:lpstr>
      <vt:lpstr>COMPORTAMIENTO DE LA EJECUCIÓN ACUMULADA DE GASTOS A FEBRERO DE 2021 PARTIDA 02 CONGRESO NACIONAL</vt:lpstr>
      <vt:lpstr>EJECUCIÓN ACUMULADA DE GASTOS A FEBRERO DE 2021 PARTIDA 02 CONGRESO NACIONAL</vt:lpstr>
      <vt:lpstr>EJECUCIÓN ACUMULADA DE GASTOS A FEBRERO DE 2021 PARTIDA 02 RESUMEN POR CAPÍTULOS</vt:lpstr>
      <vt:lpstr>EJECUCIÓN ACUMULADA DE GASTOS A FEBRERO DE 2021 PARTIDA 02. CAPÍTULO 01. PROGRAMA 01: SENADO</vt:lpstr>
      <vt:lpstr>EJECUCIÓN ACUMULADA DE GASTOS A FEBRERO DE 2021 PARTIDA 02. CAPÍTULO 02. PROGRAMA 01: CAMARA DE DIPUTADOS</vt:lpstr>
      <vt:lpstr>EJECUCIÓN ACUMULADA DE GASTOS A FEBRERO DE 2021 PARTIDA 02. CAPÍTULO 03. PROGRAMA 01: BIBLIOTECA DEL CONGRESO NACIONAL</vt:lpstr>
      <vt:lpstr>EJECUCIÓN ACUMULADA DE GASTOS A FEBRERO DE 2021 PARTIDA 02. CAPÍTULO 04. PROGRAMA 01: CONSEJO RESOLUTIVO DE ASIGNACIONES PARLAMENTARIAS</vt:lpstr>
      <vt:lpstr>EJECUCIÓN ACUMULADA DE GASTOS A FEBRERO DE 2021 PARTIDA 02. CAPÍTULO 04. PROGRAMA 02: COMITÉ DE AUDITORÍA PARLAMENTARIA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287</cp:revision>
  <cp:lastPrinted>2019-11-05T12:34:56Z</cp:lastPrinted>
  <dcterms:created xsi:type="dcterms:W3CDTF">2016-06-23T13:38:47Z</dcterms:created>
  <dcterms:modified xsi:type="dcterms:W3CDTF">2021-04-14T20:55:20Z</dcterms:modified>
</cp:coreProperties>
</file>