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3"/>
  </p:notesMasterIdLst>
  <p:handoutMasterIdLst>
    <p:handoutMasterId r:id="rId34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6" r:id="rId10"/>
    <p:sldId id="317" r:id="rId11"/>
    <p:sldId id="299" r:id="rId12"/>
    <p:sldId id="318" r:id="rId13"/>
    <p:sldId id="320" r:id="rId14"/>
    <p:sldId id="333" r:id="rId15"/>
    <p:sldId id="321" r:id="rId16"/>
    <p:sldId id="322" r:id="rId17"/>
    <p:sldId id="323" r:id="rId18"/>
    <p:sldId id="324" r:id="rId19"/>
    <p:sldId id="325" r:id="rId20"/>
    <p:sldId id="326" r:id="rId21"/>
    <p:sldId id="319" r:id="rId22"/>
    <p:sldId id="332" r:id="rId23"/>
    <p:sldId id="334" r:id="rId24"/>
    <p:sldId id="331" r:id="rId25"/>
    <p:sldId id="330" r:id="rId26"/>
    <p:sldId id="329" r:id="rId27"/>
    <p:sldId id="328" r:id="rId28"/>
    <p:sldId id="336" r:id="rId29"/>
    <p:sldId id="335" r:id="rId30"/>
    <p:sldId id="337" r:id="rId31"/>
    <p:sldId id="327" r:id="rId32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60" y="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Subtítulos de Gasto</a:t>
            </a:r>
            <a:endParaRPr lang="es-CL" sz="11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4722222222222224E-2"/>
          <c:y val="0.19353164187809857"/>
          <c:w val="0.96527777777777779"/>
          <c:h val="0.43046478565179352"/>
        </c:manualLayout>
      </c:layout>
      <c:pie3DChart>
        <c:varyColors val="1"/>
        <c:ser>
          <c:idx val="0"/>
          <c:order val="0"/>
          <c:tx>
            <c:strRef>
              <c:f>'Partida 13'!$D$63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D09-4530-AB48-01B861B6F48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D09-4530-AB48-01B861B6F48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1D09-4530-AB48-01B861B6F48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1D09-4530-AB48-01B861B6F48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1D09-4530-AB48-01B861B6F48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1D09-4530-AB48-01B861B6F480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13'!$C$64:$C$69</c:f>
              <c:strCache>
                <c:ptCount val="6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INICIATIVAS DE INVERSIÓN                                                        </c:v>
                </c:pt>
                <c:pt idx="4">
                  <c:v>PRÉSTAMOS                                                                       </c:v>
                </c:pt>
                <c:pt idx="5">
                  <c:v>OTROS</c:v>
                </c:pt>
              </c:strCache>
            </c:strRef>
          </c:cat>
          <c:val>
            <c:numRef>
              <c:f>'Partida 13'!$D$64:$D$69</c:f>
              <c:numCache>
                <c:formatCode>#,##0</c:formatCode>
                <c:ptCount val="6"/>
                <c:pt idx="0">
                  <c:v>215709768</c:v>
                </c:pt>
                <c:pt idx="1">
                  <c:v>58173813</c:v>
                </c:pt>
                <c:pt idx="2">
                  <c:v>161586436</c:v>
                </c:pt>
                <c:pt idx="3">
                  <c:v>3353507</c:v>
                </c:pt>
                <c:pt idx="4">
                  <c:v>89861262</c:v>
                </c:pt>
                <c:pt idx="5">
                  <c:v>227694320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1D09-4530-AB48-01B861B6F48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ayout>
        <c:manualLayout>
          <c:xMode val="edge"/>
          <c:yMode val="edge"/>
          <c:x val="3.3316599848015167E-2"/>
          <c:y val="0.70838486068088513"/>
          <c:w val="0.43108060434233941"/>
          <c:h val="0.2572319309342542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/>
              <a:t>% Ejecución Acumulada  2019 - 2020 - 2021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8.6748105084995211E-2"/>
          <c:y val="0.102204834024336"/>
          <c:w val="0.89040661973328106"/>
          <c:h val="0.6495701601476539"/>
        </c:manualLayout>
      </c:layout>
      <c:lineChart>
        <c:grouping val="standard"/>
        <c:varyColors val="0"/>
        <c:ser>
          <c:idx val="2"/>
          <c:order val="0"/>
          <c:tx>
            <c:strRef>
              <c:f>'Partida 13'!$C$22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13'!$D$21:$O$21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13'!$D$22:$O$22</c:f>
              <c:numCache>
                <c:formatCode>0.0%</c:formatCode>
                <c:ptCount val="12"/>
                <c:pt idx="0">
                  <c:v>4.9359708464816389E-2</c:v>
                </c:pt>
                <c:pt idx="1">
                  <c:v>0.11650833832651834</c:v>
                </c:pt>
                <c:pt idx="2">
                  <c:v>0.21789340508221777</c:v>
                </c:pt>
                <c:pt idx="3">
                  <c:v>0.31546752389159288</c:v>
                </c:pt>
                <c:pt idx="4">
                  <c:v>0.40454346833866656</c:v>
                </c:pt>
                <c:pt idx="5">
                  <c:v>0.49669152472025307</c:v>
                </c:pt>
                <c:pt idx="6">
                  <c:v>0.58289365358605905</c:v>
                </c:pt>
                <c:pt idx="7">
                  <c:v>0.65143906015164132</c:v>
                </c:pt>
                <c:pt idx="8">
                  <c:v>0.72746791638458541</c:v>
                </c:pt>
                <c:pt idx="9">
                  <c:v>0.80015751785603972</c:v>
                </c:pt>
                <c:pt idx="10">
                  <c:v>0.87854044155065913</c:v>
                </c:pt>
                <c:pt idx="11">
                  <c:v>0.99251656983233771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38D-4B97-9033-BB80355C3240}"/>
            </c:ext>
          </c:extLst>
        </c:ser>
        <c:ser>
          <c:idx val="0"/>
          <c:order val="1"/>
          <c:tx>
            <c:strRef>
              <c:f>'Partida 13'!$C$23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13'!$D$21:$O$21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13'!$D$23:$O$23</c:f>
              <c:numCache>
                <c:formatCode>0.0%</c:formatCode>
                <c:ptCount val="12"/>
                <c:pt idx="0">
                  <c:v>4.5506122343900321E-2</c:v>
                </c:pt>
                <c:pt idx="1">
                  <c:v>0.11491136199166692</c:v>
                </c:pt>
                <c:pt idx="2">
                  <c:v>0.22005666775595142</c:v>
                </c:pt>
                <c:pt idx="3">
                  <c:v>0.32516004515734992</c:v>
                </c:pt>
                <c:pt idx="4">
                  <c:v>0.4024433856505516</c:v>
                </c:pt>
                <c:pt idx="5">
                  <c:v>0.48371334766331031</c:v>
                </c:pt>
                <c:pt idx="6">
                  <c:v>0.55356643521811599</c:v>
                </c:pt>
                <c:pt idx="7">
                  <c:v>0.62954488697371802</c:v>
                </c:pt>
                <c:pt idx="8">
                  <c:v>0.70370226586664442</c:v>
                </c:pt>
                <c:pt idx="9">
                  <c:v>0.76028429464728409</c:v>
                </c:pt>
                <c:pt idx="10">
                  <c:v>0.86080419746733439</c:v>
                </c:pt>
                <c:pt idx="11">
                  <c:v>0.98924947501608862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38D-4B97-9033-BB80355C3240}"/>
            </c:ext>
          </c:extLst>
        </c:ser>
        <c:ser>
          <c:idx val="1"/>
          <c:order val="2"/>
          <c:tx>
            <c:strRef>
              <c:f>'Partida 13'!$C$24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Pt>
            <c:idx val="0"/>
            <c:marker>
              <c:symbol val="circle"/>
              <c:size val="6"/>
              <c:spPr>
                <a:gradFill rotWithShape="1">
                  <a:gsLst>
                    <a:gs pos="0">
                      <a:schemeClr val="accent2">
                        <a:shade val="51000"/>
                        <a:satMod val="130000"/>
                      </a:schemeClr>
                    </a:gs>
                    <a:gs pos="80000">
                      <a:schemeClr val="accent2">
                        <a:shade val="93000"/>
                        <a:satMod val="130000"/>
                      </a:schemeClr>
                    </a:gs>
                    <a:gs pos="100000">
                      <a:schemeClr val="accent2">
                        <a:shade val="94000"/>
                        <a:satMod val="135000"/>
                      </a:schemeClr>
                    </a:gs>
                  </a:gsLst>
                  <a:lin ang="16200000" scaled="0"/>
                </a:gradFill>
                <a:ln w="9525">
                  <a:solidFill>
                    <a:schemeClr val="accent2"/>
                  </a:solidFill>
                  <a:round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138D-4B97-9033-BB80355C3240}"/>
              </c:ext>
            </c:extLst>
          </c:dPt>
          <c:dLbls>
            <c:dLbl>
              <c:idx val="0"/>
              <c:layout>
                <c:manualLayout>
                  <c:x val="-4.2988364772160489E-2"/>
                  <c:y val="3.96188949872498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38D-4B97-9033-BB80355C3240}"/>
                </c:ext>
              </c:extLst>
            </c:dLbl>
            <c:dLbl>
              <c:idx val="1"/>
              <c:layout>
                <c:manualLayout>
                  <c:x val="-3.7383177570093497E-2"/>
                  <c:y val="4.1994739084261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38D-4B97-9033-BB80355C3240}"/>
                </c:ext>
              </c:extLst>
            </c:dLbl>
            <c:dLbl>
              <c:idx val="2"/>
              <c:layout>
                <c:manualLayout>
                  <c:x val="-4.3613707165109032E-2"/>
                  <c:y val="5.94925470360365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38D-4B97-9033-BB80355C3240}"/>
                </c:ext>
              </c:extLst>
            </c:dLbl>
            <c:dLbl>
              <c:idx val="3"/>
              <c:layout>
                <c:manualLayout>
                  <c:x val="-4.1536863966770511E-2"/>
                  <c:y val="5.24934238553264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38D-4B97-9033-BB80355C3240}"/>
                </c:ext>
              </c:extLst>
            </c:dLbl>
            <c:dLbl>
              <c:idx val="4"/>
              <c:layout>
                <c:manualLayout>
                  <c:x val="-3.7383177570093455E-2"/>
                  <c:y val="6.29921086263917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38D-4B97-9033-BB80355C3240}"/>
                </c:ext>
              </c:extLst>
            </c:dLbl>
            <c:dLbl>
              <c:idx val="5"/>
              <c:layout>
                <c:manualLayout>
                  <c:x val="-3.7383177570093531E-2"/>
                  <c:y val="5.24934238553264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38D-4B97-9033-BB80355C3240}"/>
                </c:ext>
              </c:extLst>
            </c:dLbl>
            <c:dLbl>
              <c:idx val="6"/>
              <c:layout>
                <c:manualLayout>
                  <c:x val="-4.7767393561786012E-2"/>
                  <c:y val="4.1994739084261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38D-4B97-9033-BB80355C3240}"/>
                </c:ext>
              </c:extLst>
            </c:dLbl>
            <c:dLbl>
              <c:idx val="7"/>
              <c:layout>
                <c:manualLayout>
                  <c:x val="-4.9844236760124609E-2"/>
                  <c:y val="4.1994739084261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38D-4B97-9033-BB80355C3240}"/>
                </c:ext>
              </c:extLst>
            </c:dLbl>
            <c:dLbl>
              <c:idx val="8"/>
              <c:layout>
                <c:manualLayout>
                  <c:x val="-4.5690550363447636E-2"/>
                  <c:y val="4.1994739084261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38D-4B97-9033-BB80355C3240}"/>
                </c:ext>
              </c:extLst>
            </c:dLbl>
            <c:dLbl>
              <c:idx val="9"/>
              <c:layout>
                <c:manualLayout>
                  <c:x val="-3.3229491173416559E-2"/>
                  <c:y val="3.1496054313195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38D-4B97-9033-BB80355C32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13'!$D$21:$O$21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13'!$D$24:$E$24</c:f>
              <c:numCache>
                <c:formatCode>0.0%</c:formatCode>
                <c:ptCount val="2"/>
                <c:pt idx="0">
                  <c:v>4.0323206726136269E-2</c:v>
                </c:pt>
                <c:pt idx="1">
                  <c:v>0.12253255703017579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138D-4B97-9033-BB80355C32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28964800"/>
        <c:axId val="328969504"/>
      </c:lineChart>
      <c:catAx>
        <c:axId val="328964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28969504"/>
        <c:crosses val="autoZero"/>
        <c:auto val="1"/>
        <c:lblAlgn val="ctr"/>
        <c:lblOffset val="100"/>
        <c:noMultiLvlLbl val="0"/>
      </c:catAx>
      <c:valAx>
        <c:axId val="32896950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2896480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/>
              <a:t>% Ejecución Mensual  2019 - 2020 - 2021</a:t>
            </a: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13'!$C$29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13'!$D$28:$O$28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13'!$D$29:$O$29</c:f>
              <c:numCache>
                <c:formatCode>0.0%</c:formatCode>
                <c:ptCount val="12"/>
                <c:pt idx="0">
                  <c:v>4.9359708464816389E-2</c:v>
                </c:pt>
                <c:pt idx="1">
                  <c:v>6.7329647358866054E-2</c:v>
                </c:pt>
                <c:pt idx="2">
                  <c:v>0.10251717366272182</c:v>
                </c:pt>
                <c:pt idx="3">
                  <c:v>9.7574118809375138E-2</c:v>
                </c:pt>
                <c:pt idx="4">
                  <c:v>9.0266690873798711E-2</c:v>
                </c:pt>
                <c:pt idx="5">
                  <c:v>0.10233769051308687</c:v>
                </c:pt>
                <c:pt idx="6">
                  <c:v>8.8205315442897017E-2</c:v>
                </c:pt>
                <c:pt idx="7">
                  <c:v>7.7931350926418189E-2</c:v>
                </c:pt>
                <c:pt idx="8">
                  <c:v>8.1320379961063893E-2</c:v>
                </c:pt>
                <c:pt idx="9">
                  <c:v>7.2689601471454354E-2</c:v>
                </c:pt>
                <c:pt idx="10">
                  <c:v>8.4962428527516926E-2</c:v>
                </c:pt>
                <c:pt idx="11">
                  <c:v>0.12613003861161651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BF-4F13-AF38-6B02AAE1EA0B}"/>
            </c:ext>
          </c:extLst>
        </c:ser>
        <c:ser>
          <c:idx val="0"/>
          <c:order val="1"/>
          <c:tx>
            <c:strRef>
              <c:f>'Partida 13'!$C$30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13'!$D$28:$O$28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13'!$D$30:$O$30</c:f>
              <c:numCache>
                <c:formatCode>0.0%</c:formatCode>
                <c:ptCount val="12"/>
                <c:pt idx="0">
                  <c:v>4.5506122343900321E-2</c:v>
                </c:pt>
                <c:pt idx="1">
                  <c:v>6.9996170565702842E-2</c:v>
                </c:pt>
                <c:pt idx="2">
                  <c:v>0.10933352309056353</c:v>
                </c:pt>
                <c:pt idx="3">
                  <c:v>0.10294127414896519</c:v>
                </c:pt>
                <c:pt idx="4">
                  <c:v>7.8181445740577796E-2</c:v>
                </c:pt>
                <c:pt idx="5">
                  <c:v>7.5612878517171384E-2</c:v>
                </c:pt>
                <c:pt idx="6">
                  <c:v>6.9853087554805723E-2</c:v>
                </c:pt>
                <c:pt idx="7">
                  <c:v>7.5978451755602014E-2</c:v>
                </c:pt>
                <c:pt idx="8">
                  <c:v>8.0201152044641566E-2</c:v>
                </c:pt>
                <c:pt idx="9">
                  <c:v>8.5282485670520256E-2</c:v>
                </c:pt>
                <c:pt idx="10">
                  <c:v>0.10051990282005026</c:v>
                </c:pt>
                <c:pt idx="11">
                  <c:v>0.14237714611781987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FBF-4F13-AF38-6B02AAE1EA0B}"/>
            </c:ext>
          </c:extLst>
        </c:ser>
        <c:ser>
          <c:idx val="1"/>
          <c:order val="2"/>
          <c:tx>
            <c:strRef>
              <c:f>'Partida 13'!$C$31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0"/>
                  <c:y val="1.795331628852081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FBF-4F13-AF38-6B02AAE1EA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13'!$D$28:$O$28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13'!$D$31:$E$31</c:f>
              <c:numCache>
                <c:formatCode>0.0%</c:formatCode>
                <c:ptCount val="2"/>
                <c:pt idx="0">
                  <c:v>4.0323206726136269E-2</c:v>
                </c:pt>
                <c:pt idx="1">
                  <c:v>8.3396072917030939E-2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FBF-4F13-AF38-6B02AAE1EA0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28965192"/>
        <c:axId val="328969896"/>
      </c:barChart>
      <c:catAx>
        <c:axId val="328965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28969896"/>
        <c:crosses val="autoZero"/>
        <c:auto val="1"/>
        <c:lblAlgn val="ctr"/>
        <c:lblOffset val="100"/>
        <c:noMultiLvlLbl val="0"/>
      </c:catAx>
      <c:valAx>
        <c:axId val="32896989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28965192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3906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98424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60204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11169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09514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32119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359386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663133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693752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93606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0513124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1324706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953622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886151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076769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47424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595175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09-08-2021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09-08-2021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09-08-2021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09-08-2021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FEBRERO 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13: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AGRICULTURA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 marzo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58474" y="735658"/>
            <a:ext cx="821079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02.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OFICINA DE ESTUDIOS Y POLÍTICAS AGRARIAS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5564382"/>
              </p:ext>
            </p:extLst>
          </p:nvPr>
        </p:nvGraphicFramePr>
        <p:xfrm>
          <a:off x="458476" y="1988841"/>
          <a:ext cx="8210796" cy="3744414"/>
        </p:xfrm>
        <a:graphic>
          <a:graphicData uri="http://schemas.openxmlformats.org/drawingml/2006/table">
            <a:tbl>
              <a:tblPr/>
              <a:tblGrid>
                <a:gridCol w="822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33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6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377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281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20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17.822.574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17.822.574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595.686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37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4.109.595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4.109.595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561.420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37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749.839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749.839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27.866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37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37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37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12.830.746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12.830.746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37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619.497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619.497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37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Información de Recursos Naturales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619.497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619.497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37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12.211.249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12.211.249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37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INE - Estadísticas Continuas Intercensales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537.776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537.776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37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INE - VIII Censo Agropecuario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11.604.678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11.604.678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37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INE - Estudio Indicadores de Calidad de Vida Rural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68.795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68.795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37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132.374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132.374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37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132.374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132.374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37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37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66874" y="6505603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z="1000" smtClean="0"/>
              <a:t>11</a:t>
            </a:fld>
            <a:endParaRPr lang="es-CL" sz="100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70" y="146017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…..1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0870" y="795981"/>
            <a:ext cx="815593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INSTITUTO DE DESARROLLO AGROPECUARIO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7194295"/>
              </p:ext>
            </p:extLst>
          </p:nvPr>
        </p:nvGraphicFramePr>
        <p:xfrm>
          <a:off x="566872" y="1821161"/>
          <a:ext cx="8119926" cy="4684450"/>
        </p:xfrm>
        <a:graphic>
          <a:graphicData uri="http://schemas.openxmlformats.org/drawingml/2006/table">
            <a:tbl>
              <a:tblPr/>
              <a:tblGrid>
                <a:gridCol w="813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5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5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228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35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35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35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35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851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3964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088" marR="8088" marT="80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088" marR="8088" marT="80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48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3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308.383.838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301.482.863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-6.900.975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25.341.293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43.098.921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43.098.921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6.101.155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9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6.408.868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6.408.868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772.974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9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9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9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84.078.104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84.078.104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8.138.543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9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84.074.658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84.074.658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8.138.543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9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la Contratación del Seguro Agrícola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984.717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984.717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9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Incentivos Ley N° 20.412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21.353.972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21.353.972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17.278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9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Emergencias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1.662.978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1.662.978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755.459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7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Desarrollo de Capacidades Productivas y Empresariales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1.868.801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1.868.801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1.131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9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de Asesoría Técnica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11.117.691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11.117.691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616.020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39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de Acción Local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20.104.198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20.104.198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4.540.451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7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Promoción y Desarrollo de la Mujer - PRODEMU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1.867.239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1.867.239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39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Territorial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19.574.180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19.574.180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2.089.356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7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Integral de Pequeños Productores Campesinos del Secano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1.537.731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1.537.731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7.383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39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Alianzas Productivas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2.749.400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2.749.400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84.590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39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para Comercialización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1.253.751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1.253.751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26.875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39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3.446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3.446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77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Latinoamericana de Instituciones Financieras para el Desarrollo - ALIDE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3.446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3.446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39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39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36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77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6741" y="649922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1990" y="1321226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…..2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6798" y="712611"/>
            <a:ext cx="81773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INSTITUTO DE DESARROLLO AGROPECUARIO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060096"/>
              </p:ext>
            </p:extLst>
          </p:nvPr>
        </p:nvGraphicFramePr>
        <p:xfrm>
          <a:off x="516740" y="1753084"/>
          <a:ext cx="8197398" cy="4600833"/>
        </p:xfrm>
        <a:graphic>
          <a:graphicData uri="http://schemas.openxmlformats.org/drawingml/2006/table">
            <a:tbl>
              <a:tblPr/>
              <a:tblGrid>
                <a:gridCol w="821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3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3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88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12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12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12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12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546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5360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73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3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675.401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675.401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238.499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3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74.131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74.131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3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601.270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601.270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238.499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3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6.900.975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-6.900.975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3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6.900.975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-6.900.975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3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89.861.262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89.861.262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6.106.046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3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Fomento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89.861.262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89.861.262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6.106.046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3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Corto Plazo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59.577.415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59.577.415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4.387.663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3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Largo Plazo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25.398.301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25.398.301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1.699.479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3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 financiamiento art. 3°, Ley N° 18.450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1.859.985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1.859.985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18.904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3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Largo Plazo - COBIN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3.025.561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3.025.561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3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77.360.277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77.360.277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1.638.581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3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77.360.277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77.360.277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1.638.581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3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Riego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21.102.965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21.102.965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634.940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3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Desarrollo Inversiones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3.600.590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3.600.590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70.897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3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de Acción Local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18.751.633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18.751.633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441.557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3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Territorial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15.483.549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15.483.549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44.418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3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Praderas Suplementarias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4.876.824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4.876.824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444.801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3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Alianzas Productivas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1.484.160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1.484.160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304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Promoción y Desarrollo de la Mujer - PRODEMU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1.268.209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1.268.209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304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Integral de Pequeños Productores Campesinos del Secano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1.892.095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1.892.095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3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Inversiones para Comercialización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298.782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298.782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1.968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3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Inversiones Servicios de Asesoría Técnica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8.601.470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8.601.470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3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2.345.495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53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2.345.495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45266" y="518613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5267" y="1910236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6798" y="589501"/>
            <a:ext cx="817733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03. PROGRAMA: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INSTITUTO DE DESARROLLO </a:t>
            </a:r>
            <a:b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AGROPECUARIO FET COVID-19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7009016"/>
              </p:ext>
            </p:extLst>
          </p:nvPr>
        </p:nvGraphicFramePr>
        <p:xfrm>
          <a:off x="445266" y="2682628"/>
          <a:ext cx="8268873" cy="2026206"/>
        </p:xfrm>
        <a:graphic>
          <a:graphicData uri="http://schemas.openxmlformats.org/drawingml/2006/table">
            <a:tbl>
              <a:tblPr/>
              <a:tblGrid>
                <a:gridCol w="82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0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60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727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84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84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84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84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18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1612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189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66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6.900.975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6.900.975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1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69.010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69.010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1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6.831.965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6.831.965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1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6.831.965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6.831.965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1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Riego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6.831.965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6.831.965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56588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31909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37551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694577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SERVICIO AGRÍCOLA Y GANADERO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3808512"/>
              </p:ext>
            </p:extLst>
          </p:nvPr>
        </p:nvGraphicFramePr>
        <p:xfrm>
          <a:off x="518864" y="1701747"/>
          <a:ext cx="8167935" cy="4617345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6344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55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45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26.680.390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26.680.390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4.797.446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3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23.087.109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23.087.109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3.165.833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3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2.006.234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2.006.234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134.104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3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486.979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4869790,0%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3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486.979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4869790,0%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3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10.678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11.937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3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23710,0%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3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Emergencias Sanitarias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23710,0%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3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10.668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10.668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9.566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68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Oficial de Agencias Certificadoras de Semillas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6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Internacional de Análisis de Semillas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5.021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5.015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68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Unión Internacional para la Protección de las Obtenciones Vegetales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4.557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3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134.219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134.219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3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134.219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134.219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3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9.928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99280,0%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268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9.928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99280,0%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3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1.442.120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1.442.120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3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1.442.120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1.442.120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3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986.698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9866980,0%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3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986.698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9866980,0%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4244" y="4653136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87925" y="180892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2" y="649183"/>
            <a:ext cx="8167937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INSPECCIONES EXPORTACIONES SILVOAGROPECUARIAS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405907"/>
              </p:ext>
            </p:extLst>
          </p:nvPr>
        </p:nvGraphicFramePr>
        <p:xfrm>
          <a:off x="553836" y="2359120"/>
          <a:ext cx="8132962" cy="1789959"/>
        </p:xfrm>
        <a:graphic>
          <a:graphicData uri="http://schemas.openxmlformats.org/drawingml/2006/table">
            <a:tbl>
              <a:tblPr/>
              <a:tblGrid>
                <a:gridCol w="814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9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9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272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48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48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481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481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96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092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72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05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21.404.485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21.404.485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3.662.275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19.183.826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19.183.826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2.999.172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2.220.649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2.220.649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119.531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543.572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5435720,0%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543.572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5435720,0%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2693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0" y="715786"/>
            <a:ext cx="81679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05: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DESARROLLO GANADERO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462811"/>
              </p:ext>
            </p:extLst>
          </p:nvPr>
        </p:nvGraphicFramePr>
        <p:xfrm>
          <a:off x="592988" y="2114368"/>
          <a:ext cx="8093813" cy="3042828"/>
        </p:xfrm>
        <a:graphic>
          <a:graphicData uri="http://schemas.openxmlformats.org/drawingml/2006/table">
            <a:tbl>
              <a:tblPr/>
              <a:tblGrid>
                <a:gridCol w="810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5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4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617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512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632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8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13.851.279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13.851.279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1.886.394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51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10.698.846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10.698.846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1.409.946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51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2.965.322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2.965.322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185.062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51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102.745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102.745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59.600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51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30.675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51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Tuberculosis Bovina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30.675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51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72.070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59.600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51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Veterinario Permanente del Cono Sur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51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Mundial de Sanidad Animal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59.605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59.605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59.600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51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84.356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84.356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51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84.356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84.356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51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231.786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2317860,0%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51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231.786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2317860,0%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4457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8040" y="5650963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1" y="1731782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8040" y="764704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06: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VIGILANCIA Y CONTROL SILVOAGRÍCOLA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247526"/>
              </p:ext>
            </p:extLst>
          </p:nvPr>
        </p:nvGraphicFramePr>
        <p:xfrm>
          <a:off x="508033" y="2396742"/>
          <a:ext cx="8167942" cy="2904463"/>
        </p:xfrm>
        <a:graphic>
          <a:graphicData uri="http://schemas.openxmlformats.org/drawingml/2006/table">
            <a:tbl>
              <a:tblPr/>
              <a:tblGrid>
                <a:gridCol w="8113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7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852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13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13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13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134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657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1715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504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0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30.409.922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30.409.922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4.011.695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7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18.929.693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18.929.693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2.776.456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7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11.430.743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11.430.743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288.365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7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49.476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49.476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7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49.476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49.476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7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Sanidad Vegetal del Cono Sur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23.185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23.185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7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604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Internacional de la Viña y el Vino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26.291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26.291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7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946.874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9468740,0%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7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946.874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9468740,0%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4079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4958" y="521914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6002" y="1524053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6002" y="65332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07: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 CONTROLES FRONTERIZOS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875175"/>
              </p:ext>
            </p:extLst>
          </p:nvPr>
        </p:nvGraphicFramePr>
        <p:xfrm>
          <a:off x="454958" y="2041672"/>
          <a:ext cx="8210796" cy="2948824"/>
        </p:xfrm>
        <a:graphic>
          <a:graphicData uri="http://schemas.openxmlformats.org/drawingml/2006/table">
            <a:tbl>
              <a:tblPr/>
              <a:tblGrid>
                <a:gridCol w="822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33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6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008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149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3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15.846.430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15.846.430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2.305.463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0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13.283.753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13.283.753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1.634.491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0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2.180.432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2.180.432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148.384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0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75.539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75.539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0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34.639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34.639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00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40.900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00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306.696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306.696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00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306.696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306.696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01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Concesiones de Obras Públicas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306.696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306.696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00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522.588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5225880,0%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00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522.588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5225880,0%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86897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5758556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675688"/>
            <a:ext cx="81679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08: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GESTIÓN Y CONSERVACIÓN DE RECURSOS NATURALES RENOVABLES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53521"/>
              </p:ext>
            </p:extLst>
          </p:nvPr>
        </p:nvGraphicFramePr>
        <p:xfrm>
          <a:off x="518864" y="2064550"/>
          <a:ext cx="8167934" cy="3092641"/>
        </p:xfrm>
        <a:graphic>
          <a:graphicData uri="http://schemas.openxmlformats.org/drawingml/2006/table">
            <a:tbl>
              <a:tblPr/>
              <a:tblGrid>
                <a:gridCol w="8257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0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50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897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57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57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57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572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945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6830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544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90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13.650.763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13.650.763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883.304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5.780.777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5.780.777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780.822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8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475.386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475.386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8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7.394.590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7.394.590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8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7.360.100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7.360.100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8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Incentivos Ley N° 20.412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7.360.100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7.360.100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8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34.490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8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Interamericano de Cooperación Agrícola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66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sobre la Conservación de las Especies Migratorias de Animales Silvestres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21.680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66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sobre el Comercio Internacional de Especies Amenazadas de Fauna y Flora Silvestre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8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71.491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714910,0%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8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71.491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714910,0%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9522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11" name="1 Título"/>
          <p:cNvSpPr txBox="1">
            <a:spLocks noGrp="1"/>
          </p:cNvSpPr>
          <p:nvPr>
            <p:ph type="title"/>
          </p:nvPr>
        </p:nvSpPr>
        <p:spPr>
          <a:xfrm>
            <a:off x="467544" y="824112"/>
            <a:ext cx="82192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1EFC2BD2-CA67-4E59-AD39-BFF2E84577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4305830"/>
              </p:ext>
            </p:extLst>
          </p:nvPr>
        </p:nvGraphicFramePr>
        <p:xfrm>
          <a:off x="467544" y="1626393"/>
          <a:ext cx="8148280" cy="4389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373216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702601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09: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LABORATORIOS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0137134"/>
              </p:ext>
            </p:extLst>
          </p:nvPr>
        </p:nvGraphicFramePr>
        <p:xfrm>
          <a:off x="518864" y="2181652"/>
          <a:ext cx="8167935" cy="2442352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736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441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0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6.641.387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6.641.387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1.271.128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73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4.960.512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4.960.512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692.604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73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1.485.006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1.485.006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84.596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73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195.859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195.859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73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146.779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146.779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73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49.080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49.080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73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493.928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4939280,0%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73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493.928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4939280,0%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03486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PROGRAMA: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GESTIÓN FORESTAL FET COVID-19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7220753"/>
              </p:ext>
            </p:extLst>
          </p:nvPr>
        </p:nvGraphicFramePr>
        <p:xfrm>
          <a:off x="518864" y="2420890"/>
          <a:ext cx="8167935" cy="2736299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0458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653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85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17.621.404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17.621.404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33.447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45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1.594.134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1.594.134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20.707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45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15.817.268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15.817.268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12.740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45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210.002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210.002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45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45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176.782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176.782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45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45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45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09951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CORPORACIÓN NACIONAL FORESTAL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444167"/>
              </p:ext>
            </p:extLst>
          </p:nvPr>
        </p:nvGraphicFramePr>
        <p:xfrm>
          <a:off x="518864" y="2492900"/>
          <a:ext cx="8167935" cy="2836142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1204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39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3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19.494.218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19.494.218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3.515.669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20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16.276.171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16.276.171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2.303.728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20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2.709.413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2.709.413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274.058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0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0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20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508.624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508.624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212.621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20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508.624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508.624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212.621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20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725.262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20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725.262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89717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22920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03: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 MANEJO DEL FUEGO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7781182"/>
              </p:ext>
            </p:extLst>
          </p:nvPr>
        </p:nvGraphicFramePr>
        <p:xfrm>
          <a:off x="533397" y="2206277"/>
          <a:ext cx="8167935" cy="2517818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824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51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0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35.422.137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55.888.131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20.465.994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23.248.587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82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16.921.238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18.085.781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1.164.543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4.953.925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82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15.034.624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34.216.075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19.181.451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10.526.422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82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82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82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3.466.275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3.466.275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82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3.466.275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3.466.275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82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7.768.240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82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7.768.240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54437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58924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ÁREAS SILVESTRES PROTEGIDAS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3823596"/>
              </p:ext>
            </p:extLst>
          </p:nvPr>
        </p:nvGraphicFramePr>
        <p:xfrm>
          <a:off x="518864" y="2402400"/>
          <a:ext cx="8167935" cy="2521287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53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714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20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17.627.963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16.897.632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-730.331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2.892.157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13.391.458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13.391.458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2.008.297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3.211.428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3.211.428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164.569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204.746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294.746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204.746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294.746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Jardín Botánico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204.746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294.746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820.331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-820.331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820.331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-820.331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619.291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619.291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69573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9743" y="5744107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99743" y="713625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05: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GESTIÓN FORESTAL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8132480"/>
              </p:ext>
            </p:extLst>
          </p:nvPr>
        </p:nvGraphicFramePr>
        <p:xfrm>
          <a:off x="518865" y="2116528"/>
          <a:ext cx="8148814" cy="3422486"/>
        </p:xfrm>
        <a:graphic>
          <a:graphicData uri="http://schemas.openxmlformats.org/drawingml/2006/table">
            <a:tbl>
              <a:tblPr/>
              <a:tblGrid>
                <a:gridCol w="8164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5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15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25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64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64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64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640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110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6797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42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4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38.047.944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20.426.540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-17.621.404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2.782.815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7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13.129.736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13.129.736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1.784.289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7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5.023.331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5.023.331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258.877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7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642.118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642.118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7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642.108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642.108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7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Investigación Ley Bosque Nativo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642.108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642.108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7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5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Naciones Unidas contra la Desertificación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7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17.621.404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-17.621.404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7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17.621.404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-17.621.404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7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1.631.355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1.631.355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7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1.631.355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1.631.355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7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Bosque Nativo Ley N° 20.283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1.631.355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1.631.355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7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737.110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7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737.110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58145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5567" y="50048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5073" y="184469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06: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 DE ARBORIZACIÓN URBANA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9792946"/>
              </p:ext>
            </p:extLst>
          </p:nvPr>
        </p:nvGraphicFramePr>
        <p:xfrm>
          <a:off x="515075" y="2671481"/>
          <a:ext cx="8171725" cy="2037353"/>
        </p:xfrm>
        <a:graphic>
          <a:graphicData uri="http://schemas.openxmlformats.org/drawingml/2006/table">
            <a:tbl>
              <a:tblPr/>
              <a:tblGrid>
                <a:gridCol w="818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4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4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02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7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7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31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1731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553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22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1.299.184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1.299.184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170.613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7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856.966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856.966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114.580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7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442.218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442.218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18.351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7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37.682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7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37.682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74078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444871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844824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PROGRAMA: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PROGRAMAS DE EMPLEOS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8292770"/>
              </p:ext>
            </p:extLst>
          </p:nvPr>
        </p:nvGraphicFramePr>
        <p:xfrm>
          <a:off x="518864" y="2587049"/>
          <a:ext cx="8167935" cy="1562030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1180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63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98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2.463.896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2.463.896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18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2.201.216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2.201.216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18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262.680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262.680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30204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479715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841122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PROGRAMA: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AREAS SILVESTRES PROTEGIDAS FET COVID-19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879363"/>
              </p:ext>
            </p:extLst>
          </p:nvPr>
        </p:nvGraphicFramePr>
        <p:xfrm>
          <a:off x="518864" y="2429730"/>
          <a:ext cx="8167935" cy="1719349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313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396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59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3.605.524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3.605.524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1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3.605.524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3.605.524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1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3.605.524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3.605.524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57486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490342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PROGRAMA: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NACIONAL DE RIEGO FET COVID-19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4622247"/>
              </p:ext>
            </p:extLst>
          </p:nvPr>
        </p:nvGraphicFramePr>
        <p:xfrm>
          <a:off x="518864" y="2204866"/>
          <a:ext cx="8167935" cy="2520279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532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692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11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47.056.736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47.056.736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53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255.200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255.200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15.250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53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53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06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Construcción y Rehabilitación Obras de Riego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53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46.587.427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46.587.427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53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46.587.427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46.587.427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06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por Inversiones de Riego y Drenaje Ley N° 18.450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46.587.427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46.587.427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8095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 noGrp="1"/>
          </p:cNvSpPr>
          <p:nvPr>
            <p:ph type="title"/>
          </p:nvPr>
        </p:nvSpPr>
        <p:spPr>
          <a:xfrm>
            <a:off x="539552" y="710159"/>
            <a:ext cx="8147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graphicFrame>
        <p:nvGraphicFramePr>
          <p:cNvPr id="4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2597424"/>
              </p:ext>
            </p:extLst>
          </p:nvPr>
        </p:nvGraphicFramePr>
        <p:xfrm>
          <a:off x="539552" y="1614486"/>
          <a:ext cx="8147248" cy="39747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7795" y="6372875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1" y="140536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06.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NACIONAL DE RIEGO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4807440"/>
              </p:ext>
            </p:extLst>
          </p:nvPr>
        </p:nvGraphicFramePr>
        <p:xfrm>
          <a:off x="517795" y="1825734"/>
          <a:ext cx="8169004" cy="4418353"/>
        </p:xfrm>
        <a:graphic>
          <a:graphicData uri="http://schemas.openxmlformats.org/drawingml/2006/table">
            <a:tbl>
              <a:tblPr/>
              <a:tblGrid>
                <a:gridCol w="8184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3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9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4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4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4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4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9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6140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429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8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128.831.968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81.775.232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-47.056.736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11.931.276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5.442.903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5.442.903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875.157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806.312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806.312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56.492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1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1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1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1.964.428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1.964.428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330.220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1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1.964.428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1.964.428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330.220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1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Construcción y Rehabilitación Obras de Riego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1.964.428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1.964.428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330.220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1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1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1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206.040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206.040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65.128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1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206.040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206.040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65.128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1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47.305.546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248.810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-47.056.736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1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47.305.546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248.810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-47.056.736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1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3.353.507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3.353.507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67.279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1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1.212.022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1.212.022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54.194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1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378.325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378.325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1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Inversión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1.763.160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1.763.160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13.085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1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69.753.212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69.753.212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10.537.000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1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69.753.212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69.753.212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10.537.000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1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INDAP - Pre financiamiento art. 3°, Ley N° 18.450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1.098.777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1.098.777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322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por Inversiones de Riego y Drenaje Ley N° 18.450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68.654.435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68.654.435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10.537.000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7916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 noGrp="1"/>
          </p:cNvSpPr>
          <p:nvPr>
            <p:ph type="title"/>
          </p:nvPr>
        </p:nvSpPr>
        <p:spPr>
          <a:xfrm>
            <a:off x="466600" y="683558"/>
            <a:ext cx="82202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graphicFrame>
        <p:nvGraphicFramePr>
          <p:cNvPr id="4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3078045"/>
              </p:ext>
            </p:extLst>
          </p:nvPr>
        </p:nvGraphicFramePr>
        <p:xfrm>
          <a:off x="466600" y="1609724"/>
          <a:ext cx="8220200" cy="4051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764774"/>
            <a:ext cx="76328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6313" y="5805194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636136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1450314"/>
              </p:ext>
            </p:extLst>
          </p:nvPr>
        </p:nvGraphicFramePr>
        <p:xfrm>
          <a:off x="606313" y="2189768"/>
          <a:ext cx="7638096" cy="3061798"/>
        </p:xfrm>
        <a:graphic>
          <a:graphicData uri="http://schemas.openxmlformats.org/drawingml/2006/table">
            <a:tbl>
              <a:tblPr/>
              <a:tblGrid>
                <a:gridCol w="890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77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00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00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00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00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3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78791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7549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756.379.206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782.184.289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25.805.083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95.843.041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215.709.768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220.993.871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5.284.103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33.124.249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8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58.173.813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93.435.212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35.261.399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13.158.465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8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486.979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811631,7%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8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161.586.436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161.890.545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304.109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14.156.981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8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134.239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134.239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8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49640,0%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8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3.492.707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3.822.709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330.002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527.516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8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76.114.531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3.715.085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-72.399.446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8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3.353.507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6.959.031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3.605.524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67.279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8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89.861.262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89.861.262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6.106.046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8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147.952.763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201.372.155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53.419.392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12.175.581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8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16.030.017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16030017,0%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8" y="795481"/>
            <a:ext cx="764540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85597" y="6433443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56861" y="1395113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07C03F2-1568-4DE8-B0F9-AB7C0177C5BD}"/>
              </a:ext>
            </a:extLst>
          </p:cNvPr>
          <p:cNvGraphicFramePr>
            <a:graphicFrameLocks noGrp="1"/>
          </p:cNvGraphicFramePr>
          <p:nvPr/>
        </p:nvGraphicFramePr>
        <p:xfrm>
          <a:off x="1220105" y="1825627"/>
          <a:ext cx="6703789" cy="4351333"/>
        </p:xfrm>
        <a:graphic>
          <a:graphicData uri="http://schemas.openxmlformats.org/drawingml/2006/table">
            <a:tbl>
              <a:tblPr/>
              <a:tblGrid>
                <a:gridCol w="278281">
                  <a:extLst>
                    <a:ext uri="{9D8B030D-6E8A-4147-A177-3AD203B41FA5}">
                      <a16:colId xmlns:a16="http://schemas.microsoft.com/office/drawing/2014/main" val="2314446177"/>
                    </a:ext>
                  </a:extLst>
                </a:gridCol>
                <a:gridCol w="278281">
                  <a:extLst>
                    <a:ext uri="{9D8B030D-6E8A-4147-A177-3AD203B41FA5}">
                      <a16:colId xmlns:a16="http://schemas.microsoft.com/office/drawing/2014/main" val="1555720911"/>
                    </a:ext>
                  </a:extLst>
                </a:gridCol>
                <a:gridCol w="2496180">
                  <a:extLst>
                    <a:ext uri="{9D8B030D-6E8A-4147-A177-3AD203B41FA5}">
                      <a16:colId xmlns:a16="http://schemas.microsoft.com/office/drawing/2014/main" val="628528286"/>
                    </a:ext>
                  </a:extLst>
                </a:gridCol>
                <a:gridCol w="745793">
                  <a:extLst>
                    <a:ext uri="{9D8B030D-6E8A-4147-A177-3AD203B41FA5}">
                      <a16:colId xmlns:a16="http://schemas.microsoft.com/office/drawing/2014/main" val="1680756475"/>
                    </a:ext>
                  </a:extLst>
                </a:gridCol>
                <a:gridCol w="745793">
                  <a:extLst>
                    <a:ext uri="{9D8B030D-6E8A-4147-A177-3AD203B41FA5}">
                      <a16:colId xmlns:a16="http://schemas.microsoft.com/office/drawing/2014/main" val="515213194"/>
                    </a:ext>
                  </a:extLst>
                </a:gridCol>
                <a:gridCol w="745793">
                  <a:extLst>
                    <a:ext uri="{9D8B030D-6E8A-4147-A177-3AD203B41FA5}">
                      <a16:colId xmlns:a16="http://schemas.microsoft.com/office/drawing/2014/main" val="3266743869"/>
                    </a:ext>
                  </a:extLst>
                </a:gridCol>
                <a:gridCol w="745793">
                  <a:extLst>
                    <a:ext uri="{9D8B030D-6E8A-4147-A177-3AD203B41FA5}">
                      <a16:colId xmlns:a16="http://schemas.microsoft.com/office/drawing/2014/main" val="1675086459"/>
                    </a:ext>
                  </a:extLst>
                </a:gridCol>
                <a:gridCol w="667875">
                  <a:extLst>
                    <a:ext uri="{9D8B030D-6E8A-4147-A177-3AD203B41FA5}">
                      <a16:colId xmlns:a16="http://schemas.microsoft.com/office/drawing/2014/main" val="2955893759"/>
                    </a:ext>
                  </a:extLst>
                </a:gridCol>
              </a:tblGrid>
              <a:tr h="1336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093867"/>
                  </a:ext>
                </a:extLst>
              </a:tr>
              <a:tr h="4092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6366768"/>
                  </a:ext>
                </a:extLst>
              </a:tr>
              <a:tr h="175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AGRICULTURA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62.063.501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62.063.501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6.498.543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7196004"/>
                  </a:ext>
                </a:extLst>
              </a:tr>
              <a:tr h="13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Agricultura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28.189.690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28.189.690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1.455.553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555869"/>
                  </a:ext>
                </a:extLst>
              </a:tr>
              <a:tr h="2589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Investigación e Innovación Tecnológica Silvoagropecuaria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33.873.811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33.873.811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5.042.990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5228308"/>
                  </a:ext>
                </a:extLst>
              </a:tr>
              <a:tr h="167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OFICINA DE ESTUDIOS Y POLÍTICAS AGRARIAS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17.822.574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17.822.574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595.686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047162"/>
                  </a:ext>
                </a:extLst>
              </a:tr>
              <a:tr h="167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308.383.838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301.482.863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-6.900.975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25.341.293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222853"/>
                  </a:ext>
                </a:extLst>
              </a:tr>
              <a:tr h="167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 FET COVID-19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6.900.975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6.900.975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9925350"/>
                  </a:ext>
                </a:extLst>
              </a:tr>
              <a:tr h="13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AGRÍCOLA Y GANADERO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128.484.656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128.484.656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18.817.705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9007769"/>
                  </a:ext>
                </a:extLst>
              </a:tr>
              <a:tr h="13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Agrícola y Ganadero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26.680.390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26.680.390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4.797.446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0525377"/>
                  </a:ext>
                </a:extLst>
              </a:tr>
              <a:tr h="13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Inspecciones Exportaciones Silvoagropecuarias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21.404.485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21.404.485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3.662.275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3252460"/>
                  </a:ext>
                </a:extLst>
              </a:tr>
              <a:tr h="13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Desarrollo Ganadero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13.851.279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13.851.279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1.886.394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0505715"/>
                  </a:ext>
                </a:extLst>
              </a:tr>
              <a:tr h="13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Vigilancia y Control Silvoagrícola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30.409.922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30.409.922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4.011.695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4653678"/>
                  </a:ext>
                </a:extLst>
              </a:tr>
              <a:tr h="13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Controles Fronterizos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15.846.430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15.846.430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2.305.463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782138"/>
                  </a:ext>
                </a:extLst>
              </a:tr>
              <a:tr h="2672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Gestión y Conservación de Recursos Naturales Renovables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13.650.763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13.650.763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883.304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7490419"/>
                  </a:ext>
                </a:extLst>
              </a:tr>
              <a:tr h="13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Laboratorios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6.641.387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6.641.387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1.271.128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6620900"/>
                  </a:ext>
                </a:extLst>
              </a:tr>
              <a:tr h="13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FORESTAL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111.891.446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114.005.705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2.114.259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32.609.841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601333"/>
                  </a:ext>
                </a:extLst>
              </a:tr>
              <a:tr h="13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Gestion Forestal FET COVID-19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17.621.404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17.621.404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33.447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6077366"/>
                  </a:ext>
                </a:extLst>
              </a:tr>
              <a:tr h="13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Forestal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19.494.218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19.494.218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3.515.669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13754"/>
                  </a:ext>
                </a:extLst>
              </a:tr>
              <a:tr h="13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Manejo del Fuego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35.422.137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55.888.131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20.465.994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23.248.587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4996230"/>
                  </a:ext>
                </a:extLst>
              </a:tr>
              <a:tr h="13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Areas Silvestres Protegidas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17.627.963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16.897.632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-730.331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2.892.157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3408668"/>
                  </a:ext>
                </a:extLst>
              </a:tr>
              <a:tr h="13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Forestal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38.047.944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20.426.540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-17.621.404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2.782.815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6773926"/>
                  </a:ext>
                </a:extLst>
              </a:tr>
              <a:tr h="13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Arborización Urbana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1.299.184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1.299.184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170.613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9862258"/>
                  </a:ext>
                </a:extLst>
              </a:tr>
              <a:tr h="13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Empleo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856.966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856.966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114.580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6474950"/>
                  </a:ext>
                </a:extLst>
              </a:tr>
              <a:tr h="13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Areas Silvestres Protegidas FET COVID-19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3.605.524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3.605.524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99312"/>
                  </a:ext>
                </a:extLst>
              </a:tr>
              <a:tr h="167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RIEGO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128.831.968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81.775.232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-47.056.736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11.931.276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4569575"/>
                  </a:ext>
                </a:extLst>
              </a:tr>
              <a:tr h="167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Riego FET COVID-19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47.056.736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47.056.736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15.250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53777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6260161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694321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…..1 de 2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67544" y="762296"/>
            <a:ext cx="828177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SUBSECRETARÍA DE AGRICULTURA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0849969"/>
              </p:ext>
            </p:extLst>
          </p:nvPr>
        </p:nvGraphicFramePr>
        <p:xfrm>
          <a:off x="467544" y="2126874"/>
          <a:ext cx="8281779" cy="3966415"/>
        </p:xfrm>
        <a:graphic>
          <a:graphicData uri="http://schemas.openxmlformats.org/drawingml/2006/table">
            <a:tbl>
              <a:tblPr/>
              <a:tblGrid>
                <a:gridCol w="829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5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65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771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97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97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97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972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303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6968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966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7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28.189.690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28.189.690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1.455.553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96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6.558.264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6.558.264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926.417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96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1.024.008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1.024.008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67.020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96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96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96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20.435.004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20.435.004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459.215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96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946.020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946.020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89.643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96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de Comunicaciones del Agro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585.220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585.220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89.643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96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Emergencias Agrícolas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96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Agroclimática Nacional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311.233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311.233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96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Consorcio Lechero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15.586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96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Cinco al Día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33.971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96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16.531.742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16.531.742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96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Exportaciones Agricultura - PROCHILE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7.049.769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7.049.769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393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- Fomento Productivo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3.599.827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3.599.827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393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- Seguro Agrícola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5.882.146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5.882.146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96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1.106.546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1.106.546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88.572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28" y="5932240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1322" y="1608651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                     …..2 de 2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61321" y="79865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SUBSECRETARÍA DE AGRICULTURA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6259971"/>
              </p:ext>
            </p:extLst>
          </p:nvPr>
        </p:nvGraphicFramePr>
        <p:xfrm>
          <a:off x="561321" y="2348878"/>
          <a:ext cx="8210797" cy="3312370"/>
        </p:xfrm>
        <a:graphic>
          <a:graphicData uri="http://schemas.openxmlformats.org/drawingml/2006/table">
            <a:tbl>
              <a:tblPr/>
              <a:tblGrid>
                <a:gridCol w="822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8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8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33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6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402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04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Chilena para la Inocuidad Alimentaria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669.637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669.637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88.572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8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la Comercialización de Pequeños Productores de Trigo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436.909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436.909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4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1.850.696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1.850.696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4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Latinoamericano de Arroces para Riego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12.206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12.206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8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de las Naciones Unidas para la Alimentación y la Agricultura - FAO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1.580.760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1.580.760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8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Interamericano de Cooperación para la Agricultura - IICA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257.730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257.730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4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172.394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172394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4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14826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4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7.383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4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150.185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150185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4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4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6033814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3744" y="1602167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395537" y="638980"/>
            <a:ext cx="8289500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01. PROGRAMA 02: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INVESTIGACIÓN E INNOVACIÓN TECNOLÓGICA SILVOAGROPECUARIA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6245492"/>
              </p:ext>
            </p:extLst>
          </p:nvPr>
        </p:nvGraphicFramePr>
        <p:xfrm>
          <a:off x="395538" y="2204864"/>
          <a:ext cx="8289498" cy="3096341"/>
        </p:xfrm>
        <a:graphic>
          <a:graphicData uri="http://schemas.openxmlformats.org/drawingml/2006/table">
            <a:tbl>
              <a:tblPr/>
              <a:tblGrid>
                <a:gridCol w="830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7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67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796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04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04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04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304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373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0138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675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3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33.873.811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33.873.811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5.042.990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3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33.873.801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33.873.801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5.042.990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3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33.873.801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33.873.801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5.042.990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13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Investigaciones Agropecuarias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17.107.193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17.107.193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2.867.025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13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para la Innovación Agraria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8.692.845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8.692.845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734.261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13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Forestal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4.422.531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4.422.531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695.383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13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Información de Recursos Naturales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3.463.528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3.463.528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746.321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27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Investigación para la Competitividad Agroalimentaria y Forestal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187.704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187.704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13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13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4025</TotalTime>
  <Words>5774</Words>
  <Application>Microsoft Office PowerPoint</Application>
  <PresentationFormat>Presentación en pantalla (4:3)</PresentationFormat>
  <Paragraphs>3165</Paragraphs>
  <Slides>30</Slides>
  <Notes>25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30</vt:i4>
      </vt:variant>
    </vt:vector>
  </HeadingPairs>
  <TitlesOfParts>
    <vt:vector size="34" baseType="lpstr">
      <vt:lpstr>Arial</vt:lpstr>
      <vt:lpstr>Calibri</vt:lpstr>
      <vt:lpstr>1_Tema de Office</vt:lpstr>
      <vt:lpstr>Tema de Office</vt:lpstr>
      <vt:lpstr>EJECUCIÓN PRESUPUESTARIA DE GASTOS ACUMULADA AL MES DE FEBRERO DE 2021 PARTIDA 13: MINISTERIO DE AGRICULTURA</vt:lpstr>
      <vt:lpstr>COMPORTAMIENTO DE LA EJECUCIÓN ACUMULADA DE GASTOS A FEBRERO DE 2021  PARTIDA 13 MINISTERIO DE AGRICULTURA</vt:lpstr>
      <vt:lpstr>COMPORTAMIENTO DE LA EJECUCIÓN ACUMULADA DE GASTOS A FEBRERO DE 2021  PARTIDA 13 MINISTERIO DE AGRICULTURA</vt:lpstr>
      <vt:lpstr>COMPORTAMIENTO DE LA EJECUCIÓN ACUMULADA DE GASTOS A FEBRERO DE 2021  PARTIDA 13 MINISTERIO DE AGRICULTURA</vt:lpstr>
      <vt:lpstr>EJECUCIÓN ACUMULADA DE GASTOS A FEBRERO DE 2021 PARTIDA 13 MINISTERIO DE AGRICULTURA</vt:lpstr>
      <vt:lpstr>EJECUCIÓN ACUMULADA DE GASTOS A FEBRERO DE 2021  PARTIDA 13 MINISTERIO DE AGRICULTURA RESUMEN POR CAPÍTULOS</vt:lpstr>
      <vt:lpstr>EJECUCIÓN ACUMULADA DE GASTOS A FEBRERO DE 2021  PARTIDA 13. CAPÍTULO 01. PROGRAMA 01:  SUBSECRETARÍA DE AGRICULTURA</vt:lpstr>
      <vt:lpstr>EJECUCIÓN ACUMULADA DE GASTOS A FEBRERO DE 2021  PARTIDA 13. CAPÍTULO 01. PROGRAMA 01:  SUBSECRETARÍA DE AGRICULTURA</vt:lpstr>
      <vt:lpstr>EJECUCIÓN ACUMULADA DE GASTOS A FEBRERO DE 2021  PARTIDA 13. CAPÍTULO 01. PROGRAMA 02:  INVESTIGACIÓN E INNOVACIÓN TECNOLÓGICA SILVOAGROPECUARIA</vt:lpstr>
      <vt:lpstr>EJECUCIÓN ACUMULADA DE GASTOS A FEBRERO DE 2021  PARTIDA 13. CAPÍTULO 02. PROGRAMA 01:  OFICINA DE ESTUDIOS Y POLÍTICAS AGRARIAS</vt:lpstr>
      <vt:lpstr>EJECUCIÓN ACUMULADA DE GASTOS A FEBRERO DE 2021  PARTIDA 13. CAPÍTULO 03. PROGRAMA 01:  INSTITUTO DE DESARROLLO AGROPECUARIO</vt:lpstr>
      <vt:lpstr>EJECUCIÓN ACUMULADA DE GASTOS A FEBRERO DE 2021  PARTIDA 13. CAPÍTULO 03. PROGRAMA 01:  INSTITUTO DE DESARROLLO AGROPECUARIO</vt:lpstr>
      <vt:lpstr>EJECUCIÓN ACUMULADA DE GASTOS A FEBRERO DE 2021  PARTIDA 13. CAPÍTULO 03. PROGRAMA:  INSTITUTO DE DESARROLLO  AGROPECUARIO FET COVID-19</vt:lpstr>
      <vt:lpstr>EJECUCIÓN ACUMULADA DE GASTOS A FEBRERO DE 2021  PARTIDA 13. CAPÍTULO 04. PROGRAMA 01:  SERVICIO AGRÍCOLA Y GANADERO</vt:lpstr>
      <vt:lpstr>EJECUCIÓN ACUMULADA DE GASTOS A FEBRERO DE 2021  PARTIDA 13. CAPÍTULO 04. PROGRAMA 04:  INSPECCIONES EXPORTACIONES SILVOAGROPECUARIAS</vt:lpstr>
      <vt:lpstr>EJECUCIÓN ACUMULADA DE GASTOS A FEBRERO DE 2021  PARTIDA 13. CAPÍTULO 04. PROGRAMA 05:  PROGRAMA DESARROLLO GANADERO</vt:lpstr>
      <vt:lpstr>EJECUCIÓN ACUMULADA DE GASTOS A FEBRERO DE 2021  PARTIDA 13. CAPÍTULO 04. PROGRAMA 06:  VIGILANCIA Y CONTROL SILVOAGRÍCOLA</vt:lpstr>
      <vt:lpstr>EJECUCIÓN ACUMULADA DE GASTOS A FEBRERO DE 2021  PARTIDA 13. CAPÍTULO 04. PROGRAMA 07:  PROGRAMA DE CONTROLES FRONTERIZOS</vt:lpstr>
      <vt:lpstr>EJECUCIÓN ACUMULADA DE GASTOS A FEBRERO DE 2021  PARTIDA 13. CAPÍTULO 04. PROGRAMA 08:  PROGRAMA GESTIÓN Y CONSERVACIÓN DE RECURSOS NATURALES RENOVABLES</vt:lpstr>
      <vt:lpstr>EJECUCIÓN ACUMULADA DE GASTOS A FEBRERO DE 2021  PARTIDA 13. CAPÍTULO 04. PROGRAMA 09:  LABORATORIOS</vt:lpstr>
      <vt:lpstr>EJECUCIÓN ACUMULADA DE GASTOS A FEBRERO DE 2021  PARTIDA 13. PROGRAMA:  GESTIÓN FORESTAL FET COVID-19</vt:lpstr>
      <vt:lpstr>EJECUCIÓN ACUMULADA DE GASTOS A FEBRERO DE 2021  PARTIDA 13. CAPÍTULO 05. PROGRAMA 01:  CORPORACIÓN NACIONAL FORESTAL</vt:lpstr>
      <vt:lpstr>EJECUCIÓN ACUMULADA DE GASTOS A FEBRERO DE 2021  PARTIDA 13. CAPÍTULO 05. PROGRAMA 03:  PROGRAMA DE MANEJO DEL FUEGO</vt:lpstr>
      <vt:lpstr>EJECUCIÓN ACUMULADA DE GASTOS A FEBRERO DE 2021  PARTIDA 13. CAPÍTULO 05. PROGRAMA 04:  ÁREAS SILVESTRES PROTEGIDAS</vt:lpstr>
      <vt:lpstr>EJECUCIÓN ACUMULADA DE GASTOS A FEBRERO DE 2021  PARTIDA 13. CAPÍTULO 05. PROGRAMA 05:  GESTIÓN FORESTAL</vt:lpstr>
      <vt:lpstr>EJECUCIÓN ACUMULADA DE GASTOS A FEBRERO DE 2021  PARTIDA 13. CAPÍTULO 05. PROGRAMA 06:  PROGRAMA  DE ARBORIZACIÓN URBANA</vt:lpstr>
      <vt:lpstr>EJECUCIÓN ACUMULADA DE GASTOS A FEBRERO DE 2021  PARTIDA 13. PROGRAMA:  PROGRAMAS DE EMPLEOS</vt:lpstr>
      <vt:lpstr>EJECUCIÓN ACUMULADA DE GASTOS A FEBRERO DE 2021  PARTIDA 13. PROGRAMA:  AREAS SILVESTRES PROTEGIDAS FET COVID-19</vt:lpstr>
      <vt:lpstr>EJECUCIÓN ACUMULADA DE GASTOS A FEBRERO DE 2021  PARTIDA 13. PROGRAMA:  COMISIÓN NACIONAL DE RIEGO FET COVID-19</vt:lpstr>
      <vt:lpstr>EJECUCIÓN ACUMULADA DE GASTOS A FEBRERO DE 2021  PARTIDA 13. CAPÍTULO 06. PROGRAMA 01:  COMISIÓN NACIONAL DE RIEGO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325</cp:revision>
  <cp:lastPrinted>2019-06-03T14:10:49Z</cp:lastPrinted>
  <dcterms:created xsi:type="dcterms:W3CDTF">2016-06-23T13:38:47Z</dcterms:created>
  <dcterms:modified xsi:type="dcterms:W3CDTF">2021-08-09T20:29:48Z</dcterms:modified>
</cp:coreProperties>
</file>