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sldIdLst>
    <p:sldId id="257" r:id="rId2"/>
    <p:sldId id="281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1" r:id="rId16"/>
    <p:sldId id="272" r:id="rId17"/>
    <p:sldId id="273" r:id="rId18"/>
    <p:sldId id="274" r:id="rId19"/>
    <p:sldId id="283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400" b="1" i="0" baseline="0">
                <a:effectLst/>
              </a:rPr>
              <a:t>Distribución presupuesto inicial por Subtítulo de gasto</a:t>
            </a:r>
            <a:endParaRPr lang="es-CL" sz="14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32F-4841-91CE-114B70DC84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32F-4841-91CE-114B70DC84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32F-4841-91CE-114B70DC84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32F-4841-91CE-114B70DC84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32F-4841-91CE-114B70DC8465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32F-4841-91CE-114B70DC8465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232F-4841-91CE-114B70DC8465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232F-4841-91CE-114B70DC8465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232F-4841-91CE-114B70DC8465}"/>
              </c:ext>
            </c:extLst>
          </c:dPt>
          <c:dLbls>
            <c:dLbl>
              <c:idx val="3"/>
              <c:layout>
                <c:manualLayout>
                  <c:x val="7.5937954566531775E-3"/>
                  <c:y val="4.90820168917401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2F-4841-91CE-114B70DC8465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'Partida 15'!$B$56:$C$62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PRESTACIONES DE SEGURIDAD SOCIAL</c:v>
                  </c:pt>
                  <c:pt idx="3">
                    <c:v>TRANSFERENCIAS CORRIENTES</c:v>
                  </c:pt>
                  <c:pt idx="4">
                    <c:v>ADQUISICIÓN DE ACTIVOS FINANCIEROS</c:v>
                  </c:pt>
                  <c:pt idx="5">
                    <c:v>PRÉSTAMOS</c:v>
                  </c:pt>
                  <c:pt idx="6">
                    <c:v>OTROS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23</c:v>
                  </c:pt>
                  <c:pt idx="3">
                    <c:v>24</c:v>
                  </c:pt>
                  <c:pt idx="4">
                    <c:v>30</c:v>
                  </c:pt>
                  <c:pt idx="5">
                    <c:v>32</c:v>
                  </c:pt>
                </c:lvl>
              </c:multiLvlStrCache>
            </c:multiLvlStrRef>
          </c:cat>
          <c:val>
            <c:numRef>
              <c:f>'Partida 15'!$D$56:$D$62</c:f>
              <c:numCache>
                <c:formatCode>0.0%</c:formatCode>
                <c:ptCount val="7"/>
                <c:pt idx="0">
                  <c:v>1.9502202143094709E-2</c:v>
                </c:pt>
                <c:pt idx="1">
                  <c:v>1.1056712310629352E-2</c:v>
                </c:pt>
                <c:pt idx="2">
                  <c:v>0.64886612963622636</c:v>
                </c:pt>
                <c:pt idx="3">
                  <c:v>0.14146378968966672</c:v>
                </c:pt>
                <c:pt idx="4">
                  <c:v>0.16778935500687461</c:v>
                </c:pt>
                <c:pt idx="5">
                  <c:v>9.9153730530249316E-3</c:v>
                </c:pt>
                <c:pt idx="6" formatCode="0%">
                  <c:v>1.4064381604833678E-3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32F-4841-91CE-114B70DC8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6409986235558904"/>
          <c:y val="0.18773289575459531"/>
          <c:w val="0.31278949433453501"/>
          <c:h val="0.77323648152387781"/>
        </c:manualLayout>
      </c:layout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de Ejecución Mensual 2019 - 2020 - 2021 </a:t>
            </a:r>
            <a:endParaRPr lang="es-CL" sz="1200">
              <a:effectLst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15'!$C$29</c:f>
              <c:strCache>
                <c:ptCount val="1"/>
                <c:pt idx="0">
                  <c:v>GASTOS 2019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15'!$D$29:$O$29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8.2650430080738579E-2</c:v>
                </c:pt>
                <c:pt idx="2">
                  <c:v>9.1285689290615105E-2</c:v>
                </c:pt>
                <c:pt idx="3">
                  <c:v>7.8521643894309837E-2</c:v>
                </c:pt>
                <c:pt idx="4">
                  <c:v>8.8293065638009427E-2</c:v>
                </c:pt>
                <c:pt idx="5">
                  <c:v>8.0370643042380605E-2</c:v>
                </c:pt>
                <c:pt idx="6">
                  <c:v>7.9066923465858988E-2</c:v>
                </c:pt>
                <c:pt idx="7">
                  <c:v>9.0644318280493741E-2</c:v>
                </c:pt>
                <c:pt idx="8">
                  <c:v>8.4702666686255534E-2</c:v>
                </c:pt>
                <c:pt idx="9">
                  <c:v>7.8809370234264667E-2</c:v>
                </c:pt>
                <c:pt idx="10">
                  <c:v>7.8818035976230161E-2</c:v>
                </c:pt>
                <c:pt idx="11">
                  <c:v>0.12375627577781001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D1-4D4C-B370-0577BE2388CB}"/>
            </c:ext>
          </c:extLst>
        </c:ser>
        <c:ser>
          <c:idx val="1"/>
          <c:order val="1"/>
          <c:tx>
            <c:strRef>
              <c:f>'Partida 15'!$C$28</c:f>
              <c:strCache>
                <c:ptCount val="1"/>
                <c:pt idx="0">
                  <c:v>GASTOS 2020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15'!$D$28:$O$28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8.7001446749213271E-2</c:v>
                </c:pt>
                <c:pt idx="2">
                  <c:v>9.2947591987014577E-2</c:v>
                </c:pt>
                <c:pt idx="3">
                  <c:v>9.657250002028854E-2</c:v>
                </c:pt>
                <c:pt idx="4">
                  <c:v>8.9770029510656921E-2</c:v>
                </c:pt>
                <c:pt idx="5">
                  <c:v>8.0662320861589518E-2</c:v>
                </c:pt>
                <c:pt idx="6">
                  <c:v>7.9807179738724379E-2</c:v>
                </c:pt>
                <c:pt idx="7">
                  <c:v>9.11039737089792E-2</c:v>
                </c:pt>
                <c:pt idx="8">
                  <c:v>8.7063294098505675E-2</c:v>
                </c:pt>
                <c:pt idx="9">
                  <c:v>7.8261542476379467E-2</c:v>
                </c:pt>
                <c:pt idx="10">
                  <c:v>8.1497084544720461E-2</c:v>
                </c:pt>
                <c:pt idx="11">
                  <c:v>9.9537516012179791E-2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D1-4D4C-B370-0577BE2388CB}"/>
            </c:ext>
          </c:extLst>
        </c:ser>
        <c:ser>
          <c:idx val="0"/>
          <c:order val="2"/>
          <c:tx>
            <c:strRef>
              <c:f>'Partida 15'!$C$27</c:f>
              <c:strCache>
                <c:ptCount val="1"/>
                <c:pt idx="0">
                  <c:v>GASTOS 2021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15'!$D$26:$O$26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15'!$D$27:$E$27</c:f>
              <c:numCache>
                <c:formatCode>0.0%</c:formatCode>
                <c:ptCount val="2"/>
                <c:pt idx="0">
                  <c:v>9.1491001444680878E-2</c:v>
                </c:pt>
                <c:pt idx="1">
                  <c:v>8.0550601234816777E-2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D1-4D4C-B370-0577BE2388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100"/>
        <c:axId val="425263648"/>
        <c:axId val="425269920"/>
      </c:barChart>
      <c:catAx>
        <c:axId val="42526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920"/>
        <c:crosses val="autoZero"/>
        <c:auto val="1"/>
        <c:lblAlgn val="ctr"/>
        <c:lblOffset val="100"/>
        <c:noMultiLvlLbl val="0"/>
      </c:catAx>
      <c:valAx>
        <c:axId val="425269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out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3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>
      <a:softEdge rad="0"/>
    </a:effectLst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s-CL" sz="1200" b="1">
                <a:latin typeface="Calibri" panose="020F0502020204030204" pitchFamily="34" charset="0"/>
                <a:cs typeface="Calibri" panose="020F0502020204030204" pitchFamily="34" charset="0"/>
              </a:rPr>
              <a:t>% de Ejecución</a:t>
            </a:r>
            <a:r>
              <a:rPr lang="es-CL" sz="1200" b="1" baseline="0">
                <a:latin typeface="Calibri" panose="020F0502020204030204" pitchFamily="34" charset="0"/>
                <a:cs typeface="Calibri" panose="020F0502020204030204" pitchFamily="34" charset="0"/>
              </a:rPr>
              <a:t> Acumulada 2019 - 2020 - 2021 </a:t>
            </a:r>
            <a:endParaRPr lang="es-CL" sz="1200" b="1">
              <a:latin typeface="Calibri" panose="020F0502020204030204" pitchFamily="34" charset="0"/>
              <a:cs typeface="Calibri" panose="020F0502020204030204" pitchFamily="34" charset="0"/>
            </a:endParaRP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830395587806427"/>
          <c:y val="0.17171296296296298"/>
          <c:w val="0.85629299401300329"/>
          <c:h val="0.61498432487605714"/>
        </c:manualLayout>
      </c:layout>
      <c:lineChart>
        <c:grouping val="standard"/>
        <c:varyColors val="0"/>
        <c:ser>
          <c:idx val="2"/>
          <c:order val="0"/>
          <c:tx>
            <c:strRef>
              <c:f>'Partida 15'!$C$22</c:f>
              <c:strCache>
                <c:ptCount val="1"/>
                <c:pt idx="0">
                  <c:v>GASTOS 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7189542483660129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51-4423-AB80-23BB3ECF068B}"/>
                </c:ext>
              </c:extLst>
            </c:dLbl>
            <c:dLbl>
              <c:idx val="1"/>
              <c:layout>
                <c:manualLayout>
                  <c:x val="-7.3529411764705885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51-4423-AB80-23BB3ECF068B}"/>
                </c:ext>
              </c:extLst>
            </c:dLbl>
            <c:dLbl>
              <c:idx val="2"/>
              <c:layout>
                <c:manualLayout>
                  <c:x val="-8.4422657952069741E-2"/>
                  <c:y val="-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851-4423-AB80-23BB3ECF068B}"/>
                </c:ext>
              </c:extLst>
            </c:dLbl>
            <c:dLbl>
              <c:idx val="3"/>
              <c:layout>
                <c:manualLayout>
                  <c:x val="-9.2592592592592587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851-4423-AB80-23BB3ECF068B}"/>
                </c:ext>
              </c:extLst>
            </c:dLbl>
            <c:dLbl>
              <c:idx val="4"/>
              <c:layout>
                <c:manualLayout>
                  <c:x val="-7.3529411764705885E-2"/>
                  <c:y val="-2.77777777777778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51-4423-AB80-23BB3ECF068B}"/>
                </c:ext>
              </c:extLst>
            </c:dLbl>
            <c:dLbl>
              <c:idx val="5"/>
              <c:layout>
                <c:manualLayout>
                  <c:x val="-6.2636165577342043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851-4423-AB80-23BB3ECF068B}"/>
                </c:ext>
              </c:extLst>
            </c:dLbl>
            <c:dLbl>
              <c:idx val="6"/>
              <c:layout>
                <c:manualLayout>
                  <c:x val="-5.4466230936819272E-2"/>
                  <c:y val="-5.09259259259259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851-4423-AB80-23BB3ECF068B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15'!$D$22:$O$22</c:f>
              <c:numCache>
                <c:formatCode>0.0%</c:formatCode>
                <c:ptCount val="12"/>
                <c:pt idx="0">
                  <c:v>7.8423376923033875E-2</c:v>
                </c:pt>
                <c:pt idx="1">
                  <c:v>0.16078050897129081</c:v>
                </c:pt>
                <c:pt idx="2">
                  <c:v>0.25193486281034483</c:v>
                </c:pt>
                <c:pt idx="3">
                  <c:v>0.33044208331804903</c:v>
                </c:pt>
                <c:pt idx="4">
                  <c:v>0.41858713731120833</c:v>
                </c:pt>
                <c:pt idx="5">
                  <c:v>0.4984707902827844</c:v>
                </c:pt>
                <c:pt idx="6">
                  <c:v>0.56381297681070963</c:v>
                </c:pt>
                <c:pt idx="7">
                  <c:v>0.65377578414949189</c:v>
                </c:pt>
                <c:pt idx="8">
                  <c:v>0.73798561005411956</c:v>
                </c:pt>
                <c:pt idx="9">
                  <c:v>0.81679498028838426</c:v>
                </c:pt>
                <c:pt idx="10">
                  <c:v>0.89557673270365101</c:v>
                </c:pt>
                <c:pt idx="11">
                  <c:v>0.99116982920401264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851-4423-AB80-23BB3ECF068B}"/>
            </c:ext>
          </c:extLst>
        </c:ser>
        <c:ser>
          <c:idx val="1"/>
          <c:order val="1"/>
          <c:tx>
            <c:strRef>
              <c:f>'Partida 15'!$C$21</c:f>
              <c:strCache>
                <c:ptCount val="1"/>
                <c:pt idx="0">
                  <c:v>GASTOS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15'!$D$21:$O$21</c:f>
              <c:numCache>
                <c:formatCode>0.0%</c:formatCode>
                <c:ptCount val="12"/>
                <c:pt idx="0">
                  <c:v>8.0071807007647516E-2</c:v>
                </c:pt>
                <c:pt idx="1">
                  <c:v>0.16695667431686415</c:v>
                </c:pt>
                <c:pt idx="2">
                  <c:v>0.25984524780400037</c:v>
                </c:pt>
                <c:pt idx="3">
                  <c:v>0.35177601071528464</c:v>
                </c:pt>
                <c:pt idx="4">
                  <c:v>0.44223056309923758</c:v>
                </c:pt>
                <c:pt idx="5">
                  <c:v>0.52287086618824841</c:v>
                </c:pt>
                <c:pt idx="6">
                  <c:v>0.60170541642836894</c:v>
                </c:pt>
                <c:pt idx="7">
                  <c:v>0.69228558411223184</c:v>
                </c:pt>
                <c:pt idx="8">
                  <c:v>0.77926821593443296</c:v>
                </c:pt>
                <c:pt idx="9">
                  <c:v>0.83429796539159906</c:v>
                </c:pt>
                <c:pt idx="10">
                  <c:v>0.91544098971450327</c:v>
                </c:pt>
                <c:pt idx="11">
                  <c:v>0.98948465778352435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5851-4423-AB80-23BB3ECF068B}"/>
            </c:ext>
          </c:extLst>
        </c:ser>
        <c:ser>
          <c:idx val="0"/>
          <c:order val="2"/>
          <c:tx>
            <c:strRef>
              <c:f>'Partida 15'!$C$20</c:f>
              <c:strCache>
                <c:ptCount val="1"/>
                <c:pt idx="0">
                  <c:v>GASTOS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'Partida 15'!$D$19:$O$19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15'!$D$20:$E$20</c:f>
              <c:numCache>
                <c:formatCode>0.0%</c:formatCode>
                <c:ptCount val="2"/>
                <c:pt idx="0">
                  <c:v>9.1491001444680878E-2</c:v>
                </c:pt>
                <c:pt idx="1">
                  <c:v>0.1717751114617794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851-4423-AB80-23BB3ECF06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5269136"/>
        <c:axId val="425270704"/>
      </c:lineChart>
      <c:catAx>
        <c:axId val="42526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70704"/>
        <c:crosses val="autoZero"/>
        <c:auto val="1"/>
        <c:lblAlgn val="ctr"/>
        <c:lblOffset val="100"/>
        <c:noMultiLvlLbl val="0"/>
      </c:catAx>
      <c:valAx>
        <c:axId val="425270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2526913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zero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E7684-AF66-4E81-8EAA-5D79CA3506C9}" type="datetimeFigureOut">
              <a:rPr lang="es-CL" smtClean="0"/>
              <a:t>14-04-2021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F5993-5356-4E85-89FB-69CAF2114D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85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D0E218-0D5D-4B70-8E2F-57538858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150496B8-B04E-44D6-9FCF-235A4FB263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3838C02-90E4-4B8F-AF58-B4632E558E5E}"/>
              </a:ext>
            </a:extLst>
          </p:cNvPr>
          <p:cNvSpPr/>
          <p:nvPr userDrawn="1"/>
        </p:nvSpPr>
        <p:spPr>
          <a:xfrm>
            <a:off x="457200" y="6356350"/>
            <a:ext cx="54006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</p:spTree>
    <p:extLst>
      <p:ext uri="{BB962C8B-B14F-4D97-AF65-F5344CB8AC3E}">
        <p14:creationId xmlns:p14="http://schemas.microsoft.com/office/powerpoint/2010/main" val="111614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59995C-6C5E-4774-930D-FE8EA32FE7E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5492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67D08-3D11-4B0F-A15F-9F52EB68D63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86693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B78813F-3287-4428-A15C-12A23CF4CFA4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30967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6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14-04-2021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35165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6CB32A8-ACCF-408E-AE69-3B995A8F0BF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70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E02360-A21A-4CCD-BCB0-8531ABD610AB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0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C7CA73-43A2-4A16-A5CB-3D4B44330E0D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602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EBAF36A-EDE5-4FA8-84EC-3AA788C97240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55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2D39C1-1D08-4F24-AE34-397A80400841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1870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A55497-5A8F-46E9-977B-DA4B0E8E00C9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3976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A9ED8E3-6EAB-4093-9165-930AB8B37E7F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06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437570-0FE3-4267-B1AE-9E8F529BA4FA}" type="datetime1">
              <a:rPr kumimoji="0" lang="es-CL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14-04-2021</a:t>
            </a:fld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5933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08C7A60-81BC-40FA-8F4A-BA8BB4E7CF49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52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60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72816"/>
            <a:ext cx="738944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FEBRERO DE 2021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15: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DEL TRABAJO Y PREVISIÓN SOCIAL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742638" y="5661248"/>
            <a:ext cx="34023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2021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112060" y="0"/>
            <a:ext cx="288894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0448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740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03. PROGRAMA 01: SUBSECRETARÍA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26618"/>
            <a:ext cx="6129212" cy="2996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30C409E3-4A1E-403D-8457-B2D523C1E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515210"/>
              </p:ext>
            </p:extLst>
          </p:nvPr>
        </p:nvGraphicFramePr>
        <p:xfrm>
          <a:off x="534997" y="1797117"/>
          <a:ext cx="8074097" cy="3307930"/>
        </p:xfrm>
        <a:graphic>
          <a:graphicData uri="http://schemas.openxmlformats.org/drawingml/2006/table">
            <a:tbl>
              <a:tblPr/>
              <a:tblGrid>
                <a:gridCol w="724405">
                  <a:extLst>
                    <a:ext uri="{9D8B030D-6E8A-4147-A177-3AD203B41FA5}">
                      <a16:colId xmlns:a16="http://schemas.microsoft.com/office/drawing/2014/main" val="2379202312"/>
                    </a:ext>
                  </a:extLst>
                </a:gridCol>
                <a:gridCol w="271652">
                  <a:extLst>
                    <a:ext uri="{9D8B030D-6E8A-4147-A177-3AD203B41FA5}">
                      <a16:colId xmlns:a16="http://schemas.microsoft.com/office/drawing/2014/main" val="1361102539"/>
                    </a:ext>
                  </a:extLst>
                </a:gridCol>
                <a:gridCol w="280707">
                  <a:extLst>
                    <a:ext uri="{9D8B030D-6E8A-4147-A177-3AD203B41FA5}">
                      <a16:colId xmlns:a16="http://schemas.microsoft.com/office/drawing/2014/main" val="3425987894"/>
                    </a:ext>
                  </a:extLst>
                </a:gridCol>
                <a:gridCol w="2450903">
                  <a:extLst>
                    <a:ext uri="{9D8B030D-6E8A-4147-A177-3AD203B41FA5}">
                      <a16:colId xmlns:a16="http://schemas.microsoft.com/office/drawing/2014/main" val="297821204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651497795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975340510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2543963769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4062344607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172014006"/>
                    </a:ext>
                  </a:extLst>
                </a:gridCol>
                <a:gridCol w="724405">
                  <a:extLst>
                    <a:ext uri="{9D8B030D-6E8A-4147-A177-3AD203B41FA5}">
                      <a16:colId xmlns:a16="http://schemas.microsoft.com/office/drawing/2014/main" val="3458029024"/>
                    </a:ext>
                  </a:extLst>
                </a:gridCol>
              </a:tblGrid>
              <a:tr h="14951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44" marR="9344" marT="934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1984778"/>
                  </a:ext>
                </a:extLst>
              </a:tr>
              <a:tr h="45787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9125569"/>
                  </a:ext>
                </a:extLst>
              </a:tr>
              <a:tr h="1588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6.353.784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1.039.876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2042993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3.369.996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480.328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427237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1.133.495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129.149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4588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1.709.251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39302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38860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1.481.403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229125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18314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para la Educación Previsional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662530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917365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23.348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28,3%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3274748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139.542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472383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2.045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956470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8.691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247259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70.537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3478727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58.269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1183552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419.690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72266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419.690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83938,0%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4097411"/>
                  </a:ext>
                </a:extLst>
              </a:tr>
              <a:tr h="14951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344" marR="9344" marT="934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344" marR="9344" marT="934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29879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71139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6001" y="701954"/>
            <a:ext cx="80519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04. PROGRAMA 01: DIRECCIÓN DE CRÉDITO PRENDARIO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02" y="1364865"/>
            <a:ext cx="8073646" cy="2706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C1E12CB-7871-40A9-B00D-86B5330E9F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7937843"/>
              </p:ext>
            </p:extLst>
          </p:nvPr>
        </p:nvGraphicFramePr>
        <p:xfrm>
          <a:off x="541625" y="1707363"/>
          <a:ext cx="8051999" cy="3676650"/>
        </p:xfrm>
        <a:graphic>
          <a:graphicData uri="http://schemas.openxmlformats.org/drawingml/2006/table">
            <a:tbl>
              <a:tblPr/>
              <a:tblGrid>
                <a:gridCol w="734225">
                  <a:extLst>
                    <a:ext uri="{9D8B030D-6E8A-4147-A177-3AD203B41FA5}">
                      <a16:colId xmlns:a16="http://schemas.microsoft.com/office/drawing/2014/main" val="2070007655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201552758"/>
                    </a:ext>
                  </a:extLst>
                </a:gridCol>
                <a:gridCol w="256979">
                  <a:extLst>
                    <a:ext uri="{9D8B030D-6E8A-4147-A177-3AD203B41FA5}">
                      <a16:colId xmlns:a16="http://schemas.microsoft.com/office/drawing/2014/main" val="2340095844"/>
                    </a:ext>
                  </a:extLst>
                </a:gridCol>
                <a:gridCol w="2263859">
                  <a:extLst>
                    <a:ext uri="{9D8B030D-6E8A-4147-A177-3AD203B41FA5}">
                      <a16:colId xmlns:a16="http://schemas.microsoft.com/office/drawing/2014/main" val="3034625525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010236986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3276499902"/>
                    </a:ext>
                  </a:extLst>
                </a:gridCol>
                <a:gridCol w="770936">
                  <a:extLst>
                    <a:ext uri="{9D8B030D-6E8A-4147-A177-3AD203B41FA5}">
                      <a16:colId xmlns:a16="http://schemas.microsoft.com/office/drawing/2014/main" val="2452001405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2274290792"/>
                    </a:ext>
                  </a:extLst>
                </a:gridCol>
                <a:gridCol w="746462">
                  <a:extLst>
                    <a:ext uri="{9D8B030D-6E8A-4147-A177-3AD203B41FA5}">
                      <a16:colId xmlns:a16="http://schemas.microsoft.com/office/drawing/2014/main" val="215352506"/>
                    </a:ext>
                  </a:extLst>
                </a:gridCol>
                <a:gridCol w="734225">
                  <a:extLst>
                    <a:ext uri="{9D8B030D-6E8A-4147-A177-3AD203B41FA5}">
                      <a16:colId xmlns:a16="http://schemas.microsoft.com/office/drawing/2014/main" val="330478547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60386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40233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3.772.651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0297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8.025.565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510056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3.900.401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32713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430716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15988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0657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8861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153.855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39595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255.642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274.642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7.840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98904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386975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66.109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6491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92.611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576950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96.922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326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27655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43235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20156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Pignoraticios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30.315.496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30.296.496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2.499.182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43814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11421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701729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4812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1812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5299" y="715041"/>
            <a:ext cx="7996323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A18772DC-1E36-4569-8538-D4F5C000A000}"/>
              </a:ext>
            </a:extLst>
          </p:cNvPr>
          <p:cNvSpPr txBox="1">
            <a:spLocks/>
          </p:cNvSpPr>
          <p:nvPr/>
        </p:nvSpPr>
        <p:spPr>
          <a:xfrm>
            <a:off x="536115" y="1562864"/>
            <a:ext cx="7996323" cy="2099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1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24E7C69-516B-4E0E-A4A5-BECDE9F34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2134646"/>
              </p:ext>
            </p:extLst>
          </p:nvPr>
        </p:nvGraphicFramePr>
        <p:xfrm>
          <a:off x="509896" y="1902869"/>
          <a:ext cx="7991726" cy="4323427"/>
        </p:xfrm>
        <a:graphic>
          <a:graphicData uri="http://schemas.openxmlformats.org/drawingml/2006/table">
            <a:tbl>
              <a:tblPr/>
              <a:tblGrid>
                <a:gridCol w="664362">
                  <a:extLst>
                    <a:ext uri="{9D8B030D-6E8A-4147-A177-3AD203B41FA5}">
                      <a16:colId xmlns:a16="http://schemas.microsoft.com/office/drawing/2014/main" val="2074263987"/>
                    </a:ext>
                  </a:extLst>
                </a:gridCol>
                <a:gridCol w="249136">
                  <a:extLst>
                    <a:ext uri="{9D8B030D-6E8A-4147-A177-3AD203B41FA5}">
                      <a16:colId xmlns:a16="http://schemas.microsoft.com/office/drawing/2014/main" val="770601195"/>
                    </a:ext>
                  </a:extLst>
                </a:gridCol>
                <a:gridCol w="257441">
                  <a:extLst>
                    <a:ext uri="{9D8B030D-6E8A-4147-A177-3AD203B41FA5}">
                      <a16:colId xmlns:a16="http://schemas.microsoft.com/office/drawing/2014/main" val="3518550571"/>
                    </a:ext>
                  </a:extLst>
                </a:gridCol>
                <a:gridCol w="2646377">
                  <a:extLst>
                    <a:ext uri="{9D8B030D-6E8A-4147-A177-3AD203B41FA5}">
                      <a16:colId xmlns:a16="http://schemas.microsoft.com/office/drawing/2014/main" val="3182713637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2925436785"/>
                    </a:ext>
                  </a:extLst>
                </a:gridCol>
                <a:gridCol w="686508">
                  <a:extLst>
                    <a:ext uri="{9D8B030D-6E8A-4147-A177-3AD203B41FA5}">
                      <a16:colId xmlns:a16="http://schemas.microsoft.com/office/drawing/2014/main" val="2810960056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3181247367"/>
                    </a:ext>
                  </a:extLst>
                </a:gridCol>
                <a:gridCol w="741871">
                  <a:extLst>
                    <a:ext uri="{9D8B030D-6E8A-4147-A177-3AD203B41FA5}">
                      <a16:colId xmlns:a16="http://schemas.microsoft.com/office/drawing/2014/main" val="320538042"/>
                    </a:ext>
                  </a:extLst>
                </a:gridCol>
                <a:gridCol w="675436">
                  <a:extLst>
                    <a:ext uri="{9D8B030D-6E8A-4147-A177-3AD203B41FA5}">
                      <a16:colId xmlns:a16="http://schemas.microsoft.com/office/drawing/2014/main" val="3612970405"/>
                    </a:ext>
                  </a:extLst>
                </a:gridCol>
                <a:gridCol w="664362">
                  <a:extLst>
                    <a:ext uri="{9D8B030D-6E8A-4147-A177-3AD203B41FA5}">
                      <a16:colId xmlns:a16="http://schemas.microsoft.com/office/drawing/2014/main" val="2778923937"/>
                    </a:ext>
                  </a:extLst>
                </a:gridCol>
              </a:tblGrid>
              <a:tr h="13510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99" marR="8499" marT="849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120014"/>
                  </a:ext>
                </a:extLst>
              </a:tr>
              <a:tr h="40532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114897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1.870.019.383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183.099.523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-1.686.919.860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17.847.092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0319439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18.273.504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18.208.704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-64.800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2.593.057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29552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8.434.325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675.088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180521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154.252.863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11.758.021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696585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151.485.772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11.749.623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7,8%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2507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Becas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1.299.326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17.666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0230267"/>
                  </a:ext>
                </a:extLst>
              </a:tr>
              <a:tr h="270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Capacitación para Micro y Pequeños Empresarios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3.111.349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408.358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13,1%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463228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Capacitación en Oficios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34.800.788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1.400.551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8828823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Formación en el Puesto de Trabajo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1.662.428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130.583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9140944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Intermediación Laboral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9.410.068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3.218.492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34,2%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047936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Competencias Laborales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1.863.868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196.593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036119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442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Seguros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193.814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84.135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44222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al Empleo, Ley N° 20.338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45.067.526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2.224.450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317338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Empleo a la Mujer, Ley N° 20.595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44.906.400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2.517.654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281301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Reconversión Laboral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7.022.955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380.168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306957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Observatorio Laboral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2.147.250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1.170.973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9303603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2.755.091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8550513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Becas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2.392.565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7003138"/>
                  </a:ext>
                </a:extLst>
              </a:tr>
              <a:tr h="2702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258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362.526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674109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41161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959817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1.260.450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17.972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9200102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17.441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990613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306.038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1.117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286038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261.445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144971"/>
                  </a:ext>
                </a:extLst>
              </a:tr>
              <a:tr h="1351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499" marR="8499" marT="849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675.526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16.855 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2,5%</a:t>
                      </a:r>
                    </a:p>
                  </a:txBody>
                  <a:tcPr marL="8499" marR="8499" marT="849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0101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17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838689"/>
            <a:ext cx="805794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7D2707A-DB2F-4074-8738-CB8D51954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673277"/>
              </p:ext>
            </p:extLst>
          </p:nvPr>
        </p:nvGraphicFramePr>
        <p:xfrm>
          <a:off x="531671" y="1877976"/>
          <a:ext cx="8055641" cy="1368150"/>
        </p:xfrm>
        <a:graphic>
          <a:graphicData uri="http://schemas.openxmlformats.org/drawingml/2006/table">
            <a:tbl>
              <a:tblPr/>
              <a:tblGrid>
                <a:gridCol w="669675">
                  <a:extLst>
                    <a:ext uri="{9D8B030D-6E8A-4147-A177-3AD203B41FA5}">
                      <a16:colId xmlns:a16="http://schemas.microsoft.com/office/drawing/2014/main" val="4277942643"/>
                    </a:ext>
                  </a:extLst>
                </a:gridCol>
                <a:gridCol w="251129">
                  <a:extLst>
                    <a:ext uri="{9D8B030D-6E8A-4147-A177-3AD203B41FA5}">
                      <a16:colId xmlns:a16="http://schemas.microsoft.com/office/drawing/2014/main" val="985699854"/>
                    </a:ext>
                  </a:extLst>
                </a:gridCol>
                <a:gridCol w="259499">
                  <a:extLst>
                    <a:ext uri="{9D8B030D-6E8A-4147-A177-3AD203B41FA5}">
                      <a16:colId xmlns:a16="http://schemas.microsoft.com/office/drawing/2014/main" val="2082555687"/>
                    </a:ext>
                  </a:extLst>
                </a:gridCol>
                <a:gridCol w="2667542">
                  <a:extLst>
                    <a:ext uri="{9D8B030D-6E8A-4147-A177-3AD203B41FA5}">
                      <a16:colId xmlns:a16="http://schemas.microsoft.com/office/drawing/2014/main" val="1545440250"/>
                    </a:ext>
                  </a:extLst>
                </a:gridCol>
                <a:gridCol w="669675">
                  <a:extLst>
                    <a:ext uri="{9D8B030D-6E8A-4147-A177-3AD203B41FA5}">
                      <a16:colId xmlns:a16="http://schemas.microsoft.com/office/drawing/2014/main" val="1436225077"/>
                    </a:ext>
                  </a:extLst>
                </a:gridCol>
                <a:gridCol w="691999">
                  <a:extLst>
                    <a:ext uri="{9D8B030D-6E8A-4147-A177-3AD203B41FA5}">
                      <a16:colId xmlns:a16="http://schemas.microsoft.com/office/drawing/2014/main" val="3241807924"/>
                    </a:ext>
                  </a:extLst>
                </a:gridCol>
                <a:gridCol w="747805">
                  <a:extLst>
                    <a:ext uri="{9D8B030D-6E8A-4147-A177-3AD203B41FA5}">
                      <a16:colId xmlns:a16="http://schemas.microsoft.com/office/drawing/2014/main" val="3914045536"/>
                    </a:ext>
                  </a:extLst>
                </a:gridCol>
                <a:gridCol w="747805">
                  <a:extLst>
                    <a:ext uri="{9D8B030D-6E8A-4147-A177-3AD203B41FA5}">
                      <a16:colId xmlns:a16="http://schemas.microsoft.com/office/drawing/2014/main" val="3296158818"/>
                    </a:ext>
                  </a:extLst>
                </a:gridCol>
                <a:gridCol w="680837">
                  <a:extLst>
                    <a:ext uri="{9D8B030D-6E8A-4147-A177-3AD203B41FA5}">
                      <a16:colId xmlns:a16="http://schemas.microsoft.com/office/drawing/2014/main" val="2964292810"/>
                    </a:ext>
                  </a:extLst>
                </a:gridCol>
                <a:gridCol w="669675">
                  <a:extLst>
                    <a:ext uri="{9D8B030D-6E8A-4147-A177-3AD203B41FA5}">
                      <a16:colId xmlns:a16="http://schemas.microsoft.com/office/drawing/2014/main" val="1330255097"/>
                    </a:ext>
                  </a:extLst>
                </a:gridCol>
              </a:tblGrid>
              <a:tr h="1368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3011738"/>
                  </a:ext>
                </a:extLst>
              </a:tr>
              <a:tr h="27363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44639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087949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Emergencia Transitorio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648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933.181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2.802.954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300,4%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2042875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927.322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4129373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3.859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8190428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2.802.954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140147,7%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140147,7%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449115"/>
                  </a:ext>
                </a:extLst>
              </a:tr>
              <a:tr h="1368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7406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7628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9368" y="715579"/>
            <a:ext cx="8057944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05. PROGRAMA 01: SERVICIO NACIONAL DE CAPACITACIÓN Y EMPLEO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11" name="1 Título">
            <a:extLst>
              <a:ext uri="{FF2B5EF4-FFF2-40B4-BE49-F238E27FC236}">
                <a16:creationId xmlns:a16="http://schemas.microsoft.com/office/drawing/2014/main" id="{E7CB1C63-A6E0-4973-9D25-EE4590044139}"/>
              </a:ext>
            </a:extLst>
          </p:cNvPr>
          <p:cNvSpPr txBox="1">
            <a:spLocks/>
          </p:cNvSpPr>
          <p:nvPr/>
        </p:nvSpPr>
        <p:spPr>
          <a:xfrm>
            <a:off x="529368" y="1534262"/>
            <a:ext cx="8057944" cy="31056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5661B75-B7F4-45BA-B64E-9AA351D2D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174124"/>
              </p:ext>
            </p:extLst>
          </p:nvPr>
        </p:nvGraphicFramePr>
        <p:xfrm>
          <a:off x="526980" y="1848256"/>
          <a:ext cx="8057942" cy="1510510"/>
        </p:xfrm>
        <a:graphic>
          <a:graphicData uri="http://schemas.openxmlformats.org/drawingml/2006/table">
            <a:tbl>
              <a:tblPr/>
              <a:tblGrid>
                <a:gridCol w="669867">
                  <a:extLst>
                    <a:ext uri="{9D8B030D-6E8A-4147-A177-3AD203B41FA5}">
                      <a16:colId xmlns:a16="http://schemas.microsoft.com/office/drawing/2014/main" val="1163881102"/>
                    </a:ext>
                  </a:extLst>
                </a:gridCol>
                <a:gridCol w="251200">
                  <a:extLst>
                    <a:ext uri="{9D8B030D-6E8A-4147-A177-3AD203B41FA5}">
                      <a16:colId xmlns:a16="http://schemas.microsoft.com/office/drawing/2014/main" val="3269429042"/>
                    </a:ext>
                  </a:extLst>
                </a:gridCol>
                <a:gridCol w="259573">
                  <a:extLst>
                    <a:ext uri="{9D8B030D-6E8A-4147-A177-3AD203B41FA5}">
                      <a16:colId xmlns:a16="http://schemas.microsoft.com/office/drawing/2014/main" val="2882967851"/>
                    </a:ext>
                  </a:extLst>
                </a:gridCol>
                <a:gridCol w="2668304">
                  <a:extLst>
                    <a:ext uri="{9D8B030D-6E8A-4147-A177-3AD203B41FA5}">
                      <a16:colId xmlns:a16="http://schemas.microsoft.com/office/drawing/2014/main" val="737237571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68871635"/>
                    </a:ext>
                  </a:extLst>
                </a:gridCol>
                <a:gridCol w="692196">
                  <a:extLst>
                    <a:ext uri="{9D8B030D-6E8A-4147-A177-3AD203B41FA5}">
                      <a16:colId xmlns:a16="http://schemas.microsoft.com/office/drawing/2014/main" val="1716340093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2489562819"/>
                    </a:ext>
                  </a:extLst>
                </a:gridCol>
                <a:gridCol w="748018">
                  <a:extLst>
                    <a:ext uri="{9D8B030D-6E8A-4147-A177-3AD203B41FA5}">
                      <a16:colId xmlns:a16="http://schemas.microsoft.com/office/drawing/2014/main" val="4134263315"/>
                    </a:ext>
                  </a:extLst>
                </a:gridCol>
                <a:gridCol w="681032">
                  <a:extLst>
                    <a:ext uri="{9D8B030D-6E8A-4147-A177-3AD203B41FA5}">
                      <a16:colId xmlns:a16="http://schemas.microsoft.com/office/drawing/2014/main" val="1390994328"/>
                    </a:ext>
                  </a:extLst>
                </a:gridCol>
                <a:gridCol w="669867">
                  <a:extLst>
                    <a:ext uri="{9D8B030D-6E8A-4147-A177-3AD203B41FA5}">
                      <a16:colId xmlns:a16="http://schemas.microsoft.com/office/drawing/2014/main" val="2173390149"/>
                    </a:ext>
                  </a:extLst>
                </a:gridCol>
              </a:tblGrid>
              <a:tr h="1373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737" marR="8737" marT="873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339274"/>
                  </a:ext>
                </a:extLst>
              </a:tr>
              <a:tr h="411957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88720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1.686.855.060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152.164.597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892376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95279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533.000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709679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152.164.597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677006"/>
                  </a:ext>
                </a:extLst>
              </a:tr>
              <a:tr h="1373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152.164.597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3551853"/>
                  </a:ext>
                </a:extLst>
              </a:tr>
              <a:tr h="27463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Subsidio al Empleo, decreto N° 28 y sus modificaciones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737" marR="8737" marT="873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1.686.186.820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152.164.597 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8737" marR="8737" marT="873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6757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316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1338" y="719550"/>
            <a:ext cx="805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06. PROGRAMA 01: SUPERINTENDENCIA DE SEGURIDAD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1335" y="1389484"/>
            <a:ext cx="8057941" cy="36485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F29EEB1-A6B9-4E22-A9F6-97DB93FD8C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3047057"/>
              </p:ext>
            </p:extLst>
          </p:nvPr>
        </p:nvGraphicFramePr>
        <p:xfrm>
          <a:off x="541334" y="1754337"/>
          <a:ext cx="8057937" cy="2552700"/>
        </p:xfrm>
        <a:graphic>
          <a:graphicData uri="http://schemas.openxmlformats.org/drawingml/2006/table">
            <a:tbl>
              <a:tblPr/>
              <a:tblGrid>
                <a:gridCol w="730879">
                  <a:extLst>
                    <a:ext uri="{9D8B030D-6E8A-4147-A177-3AD203B41FA5}">
                      <a16:colId xmlns:a16="http://schemas.microsoft.com/office/drawing/2014/main" val="340283993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952037517"/>
                    </a:ext>
                  </a:extLst>
                </a:gridCol>
                <a:gridCol w="264943">
                  <a:extLst>
                    <a:ext uri="{9D8B030D-6E8A-4147-A177-3AD203B41FA5}">
                      <a16:colId xmlns:a16="http://schemas.microsoft.com/office/drawing/2014/main" val="3557034348"/>
                    </a:ext>
                  </a:extLst>
                </a:gridCol>
                <a:gridCol w="2302269">
                  <a:extLst>
                    <a:ext uri="{9D8B030D-6E8A-4147-A177-3AD203B41FA5}">
                      <a16:colId xmlns:a16="http://schemas.microsoft.com/office/drawing/2014/main" val="484587989"/>
                    </a:ext>
                  </a:extLst>
                </a:gridCol>
                <a:gridCol w="767422">
                  <a:extLst>
                    <a:ext uri="{9D8B030D-6E8A-4147-A177-3AD203B41FA5}">
                      <a16:colId xmlns:a16="http://schemas.microsoft.com/office/drawing/2014/main" val="3345029204"/>
                    </a:ext>
                  </a:extLst>
                </a:gridCol>
                <a:gridCol w="767422">
                  <a:extLst>
                    <a:ext uri="{9D8B030D-6E8A-4147-A177-3AD203B41FA5}">
                      <a16:colId xmlns:a16="http://schemas.microsoft.com/office/drawing/2014/main" val="945248889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801144130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418421599"/>
                    </a:ext>
                  </a:extLst>
                </a:gridCol>
                <a:gridCol w="743060">
                  <a:extLst>
                    <a:ext uri="{9D8B030D-6E8A-4147-A177-3AD203B41FA5}">
                      <a16:colId xmlns:a16="http://schemas.microsoft.com/office/drawing/2014/main" val="223711275"/>
                    </a:ext>
                  </a:extLst>
                </a:gridCol>
                <a:gridCol w="730879">
                  <a:extLst>
                    <a:ext uri="{9D8B030D-6E8A-4147-A177-3AD203B41FA5}">
                      <a16:colId xmlns:a16="http://schemas.microsoft.com/office/drawing/2014/main" val="173771329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0836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410609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2.870.348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946476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11.683.943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1.766.562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873405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2.357.644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337.145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14949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730900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686583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9395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108662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047210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4522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153328,2%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153328,2%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938597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766.641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153328,2%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153328,2%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12362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08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126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47686" y="648285"/>
            <a:ext cx="80470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07. PROGRAMA 01: SUPERINTENDENCIA DE PENSIONES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47686" y="1286408"/>
            <a:ext cx="7831782" cy="2747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26FCEFD-2795-4D51-8C83-6A03F97C05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203603"/>
              </p:ext>
            </p:extLst>
          </p:nvPr>
        </p:nvGraphicFramePr>
        <p:xfrm>
          <a:off x="547686" y="1608138"/>
          <a:ext cx="8047008" cy="3676650"/>
        </p:xfrm>
        <a:graphic>
          <a:graphicData uri="http://schemas.openxmlformats.org/drawingml/2006/table">
            <a:tbl>
              <a:tblPr/>
              <a:tblGrid>
                <a:gridCol w="724956">
                  <a:extLst>
                    <a:ext uri="{9D8B030D-6E8A-4147-A177-3AD203B41FA5}">
                      <a16:colId xmlns:a16="http://schemas.microsoft.com/office/drawing/2014/main" val="2611264276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3357339796"/>
                    </a:ext>
                  </a:extLst>
                </a:gridCol>
                <a:gridCol w="344354">
                  <a:extLst>
                    <a:ext uri="{9D8B030D-6E8A-4147-A177-3AD203B41FA5}">
                      <a16:colId xmlns:a16="http://schemas.microsoft.com/office/drawing/2014/main" val="2127493393"/>
                    </a:ext>
                  </a:extLst>
                </a:gridCol>
                <a:gridCol w="2319856">
                  <a:extLst>
                    <a:ext uri="{9D8B030D-6E8A-4147-A177-3AD203B41FA5}">
                      <a16:colId xmlns:a16="http://schemas.microsoft.com/office/drawing/2014/main" val="2512695075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880823320"/>
                    </a:ext>
                  </a:extLst>
                </a:gridCol>
                <a:gridCol w="688708">
                  <a:extLst>
                    <a:ext uri="{9D8B030D-6E8A-4147-A177-3AD203B41FA5}">
                      <a16:colId xmlns:a16="http://schemas.microsoft.com/office/drawing/2014/main" val="4120002024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2472799770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717412516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389139594"/>
                    </a:ext>
                  </a:extLst>
                </a:gridCol>
                <a:gridCol w="724956">
                  <a:extLst>
                    <a:ext uri="{9D8B030D-6E8A-4147-A177-3AD203B41FA5}">
                      <a16:colId xmlns:a16="http://schemas.microsoft.com/office/drawing/2014/main" val="3158447821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90994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364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2.192.256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4627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10.353.275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1.600.608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963441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1.592.189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20082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4.815.358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401.541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49267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990047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Peritajes Ley N° 19.404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540266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205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4.790.587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383.550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950953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841840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023198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009583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13125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175.212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973521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699492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150916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20134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334284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938719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7573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73198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762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753340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430185"/>
            <a:ext cx="8064896" cy="37168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93085375-9434-4B30-BADC-6A85DABDC2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286365"/>
              </p:ext>
            </p:extLst>
          </p:nvPr>
        </p:nvGraphicFramePr>
        <p:xfrm>
          <a:off x="529272" y="1801871"/>
          <a:ext cx="8064897" cy="3655711"/>
        </p:xfrm>
        <a:graphic>
          <a:graphicData uri="http://schemas.openxmlformats.org/drawingml/2006/table">
            <a:tbl>
              <a:tblPr/>
              <a:tblGrid>
                <a:gridCol w="600924">
                  <a:extLst>
                    <a:ext uri="{9D8B030D-6E8A-4147-A177-3AD203B41FA5}">
                      <a16:colId xmlns:a16="http://schemas.microsoft.com/office/drawing/2014/main" val="432110135"/>
                    </a:ext>
                  </a:extLst>
                </a:gridCol>
                <a:gridCol w="225346">
                  <a:extLst>
                    <a:ext uri="{9D8B030D-6E8A-4147-A177-3AD203B41FA5}">
                      <a16:colId xmlns:a16="http://schemas.microsoft.com/office/drawing/2014/main" val="2317547160"/>
                    </a:ext>
                  </a:extLst>
                </a:gridCol>
                <a:gridCol w="232858">
                  <a:extLst>
                    <a:ext uri="{9D8B030D-6E8A-4147-A177-3AD203B41FA5}">
                      <a16:colId xmlns:a16="http://schemas.microsoft.com/office/drawing/2014/main" val="2989246508"/>
                    </a:ext>
                  </a:extLst>
                </a:gridCol>
                <a:gridCol w="2846877">
                  <a:extLst>
                    <a:ext uri="{9D8B030D-6E8A-4147-A177-3AD203B41FA5}">
                      <a16:colId xmlns:a16="http://schemas.microsoft.com/office/drawing/2014/main" val="3926525796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2623469382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1811506354"/>
                    </a:ext>
                  </a:extLst>
                </a:gridCol>
                <a:gridCol w="751154">
                  <a:extLst>
                    <a:ext uri="{9D8B030D-6E8A-4147-A177-3AD203B41FA5}">
                      <a16:colId xmlns:a16="http://schemas.microsoft.com/office/drawing/2014/main" val="44212332"/>
                    </a:ext>
                  </a:extLst>
                </a:gridCol>
                <a:gridCol w="681047">
                  <a:extLst>
                    <a:ext uri="{9D8B030D-6E8A-4147-A177-3AD203B41FA5}">
                      <a16:colId xmlns:a16="http://schemas.microsoft.com/office/drawing/2014/main" val="2108293301"/>
                    </a:ext>
                  </a:extLst>
                </a:gridCol>
                <a:gridCol w="623459">
                  <a:extLst>
                    <a:ext uri="{9D8B030D-6E8A-4147-A177-3AD203B41FA5}">
                      <a16:colId xmlns:a16="http://schemas.microsoft.com/office/drawing/2014/main" val="4209937875"/>
                    </a:ext>
                  </a:extLst>
                </a:gridCol>
                <a:gridCol w="600924">
                  <a:extLst>
                    <a:ext uri="{9D8B030D-6E8A-4147-A177-3AD203B41FA5}">
                      <a16:colId xmlns:a16="http://schemas.microsoft.com/office/drawing/2014/main" val="1700640039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2928541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1455052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6.006.783.878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1.031.931.687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584664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60.369.341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8.259.195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365451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72.225.834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6.289.129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065581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4.699.827.495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826.950.941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88172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3.015.060.429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511.784.855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40171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2.502.378.615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426.382.059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34949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33.343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454473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324.662.240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54.500.140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6840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23.993.928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3.112.847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841206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28.642.412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5.067.224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57144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Seguro de Vida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23.851.653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2.162.086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743162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62694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por Hijo para las Mujeres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111.040.781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20.521.957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52826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1.684.767.066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313.953.083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9147258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26.981.670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6.757.485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73818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Cesantía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4.818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58702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Vejez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790.907.348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134.563.184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326515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Básicas Solidarias de Invalidez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344.897.181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57.878.815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78545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de Discapacidad Mental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17.266.366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2.817.123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227361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para Cónyuges que cumplan cincuenta años de matrimonio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7.711.079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1.135.170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14,7%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996210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Bonificación Ley N° 20.531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333.639.559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57.670.646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56022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Familiar Permanente de Marzo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157.747.195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52.196.838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306093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Garantía Estatal Artículo 82 D.L. N° 3.500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5.611.850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933.184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910129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916744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Indemnización de Cargo Fiscal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1.213.003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2362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0310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770878"/>
            <a:ext cx="809752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462B280-377D-4EDE-80B8-E5FF0F15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3015125"/>
              </p:ext>
            </p:extLst>
          </p:nvPr>
        </p:nvGraphicFramePr>
        <p:xfrm>
          <a:off x="512875" y="1813053"/>
          <a:ext cx="8085617" cy="3579120"/>
        </p:xfrm>
        <a:graphic>
          <a:graphicData uri="http://schemas.openxmlformats.org/drawingml/2006/table">
            <a:tbl>
              <a:tblPr/>
              <a:tblGrid>
                <a:gridCol w="602468">
                  <a:extLst>
                    <a:ext uri="{9D8B030D-6E8A-4147-A177-3AD203B41FA5}">
                      <a16:colId xmlns:a16="http://schemas.microsoft.com/office/drawing/2014/main" val="2815963585"/>
                    </a:ext>
                  </a:extLst>
                </a:gridCol>
                <a:gridCol w="225925">
                  <a:extLst>
                    <a:ext uri="{9D8B030D-6E8A-4147-A177-3AD203B41FA5}">
                      <a16:colId xmlns:a16="http://schemas.microsoft.com/office/drawing/2014/main" val="409992208"/>
                    </a:ext>
                  </a:extLst>
                </a:gridCol>
                <a:gridCol w="233456">
                  <a:extLst>
                    <a:ext uri="{9D8B030D-6E8A-4147-A177-3AD203B41FA5}">
                      <a16:colId xmlns:a16="http://schemas.microsoft.com/office/drawing/2014/main" val="3031823785"/>
                    </a:ext>
                  </a:extLst>
                </a:gridCol>
                <a:gridCol w="2854191">
                  <a:extLst>
                    <a:ext uri="{9D8B030D-6E8A-4147-A177-3AD203B41FA5}">
                      <a16:colId xmlns:a16="http://schemas.microsoft.com/office/drawing/2014/main" val="39717020"/>
                    </a:ext>
                  </a:extLst>
                </a:gridCol>
                <a:gridCol w="753084">
                  <a:extLst>
                    <a:ext uri="{9D8B030D-6E8A-4147-A177-3AD203B41FA5}">
                      <a16:colId xmlns:a16="http://schemas.microsoft.com/office/drawing/2014/main" val="518404452"/>
                    </a:ext>
                  </a:extLst>
                </a:gridCol>
                <a:gridCol w="753084">
                  <a:extLst>
                    <a:ext uri="{9D8B030D-6E8A-4147-A177-3AD203B41FA5}">
                      <a16:colId xmlns:a16="http://schemas.microsoft.com/office/drawing/2014/main" val="1205293374"/>
                    </a:ext>
                  </a:extLst>
                </a:gridCol>
                <a:gridCol w="753084">
                  <a:extLst>
                    <a:ext uri="{9D8B030D-6E8A-4147-A177-3AD203B41FA5}">
                      <a16:colId xmlns:a16="http://schemas.microsoft.com/office/drawing/2014/main" val="1297046450"/>
                    </a:ext>
                  </a:extLst>
                </a:gridCol>
                <a:gridCol w="682797">
                  <a:extLst>
                    <a:ext uri="{9D8B030D-6E8A-4147-A177-3AD203B41FA5}">
                      <a16:colId xmlns:a16="http://schemas.microsoft.com/office/drawing/2014/main" val="764773503"/>
                    </a:ext>
                  </a:extLst>
                </a:gridCol>
                <a:gridCol w="625060">
                  <a:extLst>
                    <a:ext uri="{9D8B030D-6E8A-4147-A177-3AD203B41FA5}">
                      <a16:colId xmlns:a16="http://schemas.microsoft.com/office/drawing/2014/main" val="270430237"/>
                    </a:ext>
                  </a:extLst>
                </a:gridCol>
                <a:gridCol w="602468">
                  <a:extLst>
                    <a:ext uri="{9D8B030D-6E8A-4147-A177-3AD203B41FA5}">
                      <a16:colId xmlns:a16="http://schemas.microsoft.com/office/drawing/2014/main" val="1560377617"/>
                    </a:ext>
                  </a:extLst>
                </a:gridCol>
              </a:tblGrid>
              <a:tr h="1234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9633120"/>
                  </a:ext>
                </a:extLst>
              </a:tr>
              <a:tr h="24683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816437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1.104.319.372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189.320.606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089908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1.094.520.932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187.738.824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432071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122.952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484.327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393,9%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68544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Previsional Solidario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1.091.337.004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186.660.150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0291411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Traslados y Hospedajes Pensiones Básicas Solidarias de Invalidez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159.510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341386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 Previsional a los Trabajadores Jóvenes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2.852.193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586.554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20,6%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02936"/>
                  </a:ext>
                </a:extLst>
              </a:tr>
              <a:tr h="2468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Derechos Previsionales y de Seguridad Social para mujeres en territorios rurales de difícil conectividad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49.273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87933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9.793.916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1.581.782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99325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5.821.526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1.033.359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5745157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Comisiones Médicas, D.L. N° 3.500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3.972.390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548.423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91122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860411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4.524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8538058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0874380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Compensaciones por Daños a Terceros y/o a la Propiedad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136.340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74909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282.476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2383599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3.579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543377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33.497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8.877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283571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245.400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593418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614757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61.735.157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343737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421689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15.203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300979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383478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966.599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10740,0%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508907"/>
                  </a:ext>
                </a:extLst>
              </a:tr>
              <a:tr h="123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304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214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6920" y="647768"/>
            <a:ext cx="809752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09. PROGRAMA 01: INSTITUTO DE PREVISIÓN SOCIAL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FET – Covid - 19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6920" y="1465827"/>
            <a:ext cx="8097528" cy="306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B527C4F-0C0E-48E3-8B6B-0B3B7210D6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247199"/>
              </p:ext>
            </p:extLst>
          </p:nvPr>
        </p:nvGraphicFramePr>
        <p:xfrm>
          <a:off x="506918" y="1844824"/>
          <a:ext cx="8097526" cy="1019833"/>
        </p:xfrm>
        <a:graphic>
          <a:graphicData uri="http://schemas.openxmlformats.org/drawingml/2006/table">
            <a:tbl>
              <a:tblPr/>
              <a:tblGrid>
                <a:gridCol w="603355">
                  <a:extLst>
                    <a:ext uri="{9D8B030D-6E8A-4147-A177-3AD203B41FA5}">
                      <a16:colId xmlns:a16="http://schemas.microsoft.com/office/drawing/2014/main" val="796773286"/>
                    </a:ext>
                  </a:extLst>
                </a:gridCol>
                <a:gridCol w="226258">
                  <a:extLst>
                    <a:ext uri="{9D8B030D-6E8A-4147-A177-3AD203B41FA5}">
                      <a16:colId xmlns:a16="http://schemas.microsoft.com/office/drawing/2014/main" val="1379720057"/>
                    </a:ext>
                  </a:extLst>
                </a:gridCol>
                <a:gridCol w="233800">
                  <a:extLst>
                    <a:ext uri="{9D8B030D-6E8A-4147-A177-3AD203B41FA5}">
                      <a16:colId xmlns:a16="http://schemas.microsoft.com/office/drawing/2014/main" val="2807133891"/>
                    </a:ext>
                  </a:extLst>
                </a:gridCol>
                <a:gridCol w="2858395">
                  <a:extLst>
                    <a:ext uri="{9D8B030D-6E8A-4147-A177-3AD203B41FA5}">
                      <a16:colId xmlns:a16="http://schemas.microsoft.com/office/drawing/2014/main" val="663340049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505776175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1955520683"/>
                    </a:ext>
                  </a:extLst>
                </a:gridCol>
                <a:gridCol w="754193">
                  <a:extLst>
                    <a:ext uri="{9D8B030D-6E8A-4147-A177-3AD203B41FA5}">
                      <a16:colId xmlns:a16="http://schemas.microsoft.com/office/drawing/2014/main" val="4287085676"/>
                    </a:ext>
                  </a:extLst>
                </a:gridCol>
                <a:gridCol w="683803">
                  <a:extLst>
                    <a:ext uri="{9D8B030D-6E8A-4147-A177-3AD203B41FA5}">
                      <a16:colId xmlns:a16="http://schemas.microsoft.com/office/drawing/2014/main" val="2450276561"/>
                    </a:ext>
                  </a:extLst>
                </a:gridCol>
                <a:gridCol w="625981">
                  <a:extLst>
                    <a:ext uri="{9D8B030D-6E8A-4147-A177-3AD203B41FA5}">
                      <a16:colId xmlns:a16="http://schemas.microsoft.com/office/drawing/2014/main" val="2987080931"/>
                    </a:ext>
                  </a:extLst>
                </a:gridCol>
                <a:gridCol w="603355">
                  <a:extLst>
                    <a:ext uri="{9D8B030D-6E8A-4147-A177-3AD203B41FA5}">
                      <a16:colId xmlns:a16="http://schemas.microsoft.com/office/drawing/2014/main" val="2204598517"/>
                    </a:ext>
                  </a:extLst>
                </a:gridCol>
              </a:tblGrid>
              <a:tr h="12551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845" marR="7845" marT="78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607784"/>
                  </a:ext>
                </a:extLst>
              </a:tr>
              <a:tr h="384398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4485872"/>
                  </a:ext>
                </a:extLst>
              </a:tr>
              <a:tr h="13336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213.860.556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7942720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213.860.556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9715352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213.860.556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0882087"/>
                  </a:ext>
                </a:extLst>
              </a:tr>
              <a:tr h="1255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Ingreso Familiar de Emergencia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845" marR="7845" marT="784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250.000.000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213.860.556 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85,5%</a:t>
                      </a:r>
                    </a:p>
                  </a:txBody>
                  <a:tcPr marL="7845" marR="7845" marT="784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48775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40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11" name="1 Título"/>
          <p:cNvSpPr txBox="1">
            <a:spLocks noGrp="1"/>
          </p:cNvSpPr>
          <p:nvPr>
            <p:ph type="title"/>
          </p:nvPr>
        </p:nvSpPr>
        <p:spPr>
          <a:xfrm>
            <a:off x="452406" y="821683"/>
            <a:ext cx="814724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00000000-0008-0000-0000-000040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943663"/>
              </p:ext>
            </p:extLst>
          </p:nvPr>
        </p:nvGraphicFramePr>
        <p:xfrm>
          <a:off x="528176" y="1700809"/>
          <a:ext cx="7903821" cy="423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46303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77667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10. PROGRAMA 01: INSTITUTO  DE SEGURIDAD LABORAL  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7888" y="1268760"/>
            <a:ext cx="8064896" cy="2491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A394F28-5A86-4F65-8A70-0B941D89C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864699"/>
              </p:ext>
            </p:extLst>
          </p:nvPr>
        </p:nvGraphicFramePr>
        <p:xfrm>
          <a:off x="552651" y="1620900"/>
          <a:ext cx="8038697" cy="4312477"/>
        </p:xfrm>
        <a:graphic>
          <a:graphicData uri="http://schemas.openxmlformats.org/drawingml/2006/table">
            <a:tbl>
              <a:tblPr/>
              <a:tblGrid>
                <a:gridCol w="765012">
                  <a:extLst>
                    <a:ext uri="{9D8B030D-6E8A-4147-A177-3AD203B41FA5}">
                      <a16:colId xmlns:a16="http://schemas.microsoft.com/office/drawing/2014/main" val="2242432648"/>
                    </a:ext>
                  </a:extLst>
                </a:gridCol>
                <a:gridCol w="273219">
                  <a:extLst>
                    <a:ext uri="{9D8B030D-6E8A-4147-A177-3AD203B41FA5}">
                      <a16:colId xmlns:a16="http://schemas.microsoft.com/office/drawing/2014/main" val="872699140"/>
                    </a:ext>
                  </a:extLst>
                </a:gridCol>
                <a:gridCol w="282325">
                  <a:extLst>
                    <a:ext uri="{9D8B030D-6E8A-4147-A177-3AD203B41FA5}">
                      <a16:colId xmlns:a16="http://schemas.microsoft.com/office/drawing/2014/main" val="1353327606"/>
                    </a:ext>
                  </a:extLst>
                </a:gridCol>
                <a:gridCol w="2176641">
                  <a:extLst>
                    <a:ext uri="{9D8B030D-6E8A-4147-A177-3AD203B41FA5}">
                      <a16:colId xmlns:a16="http://schemas.microsoft.com/office/drawing/2014/main" val="1731168300"/>
                    </a:ext>
                  </a:extLst>
                </a:gridCol>
                <a:gridCol w="777156">
                  <a:extLst>
                    <a:ext uri="{9D8B030D-6E8A-4147-A177-3AD203B41FA5}">
                      <a16:colId xmlns:a16="http://schemas.microsoft.com/office/drawing/2014/main" val="1266796855"/>
                    </a:ext>
                  </a:extLst>
                </a:gridCol>
                <a:gridCol w="777156">
                  <a:extLst>
                    <a:ext uri="{9D8B030D-6E8A-4147-A177-3AD203B41FA5}">
                      <a16:colId xmlns:a16="http://schemas.microsoft.com/office/drawing/2014/main" val="3411171066"/>
                    </a:ext>
                  </a:extLst>
                </a:gridCol>
                <a:gridCol w="777156">
                  <a:extLst>
                    <a:ext uri="{9D8B030D-6E8A-4147-A177-3AD203B41FA5}">
                      <a16:colId xmlns:a16="http://schemas.microsoft.com/office/drawing/2014/main" val="1628949600"/>
                    </a:ext>
                  </a:extLst>
                </a:gridCol>
                <a:gridCol w="752868">
                  <a:extLst>
                    <a:ext uri="{9D8B030D-6E8A-4147-A177-3AD203B41FA5}">
                      <a16:colId xmlns:a16="http://schemas.microsoft.com/office/drawing/2014/main" val="2901262991"/>
                    </a:ext>
                  </a:extLst>
                </a:gridCol>
                <a:gridCol w="728582">
                  <a:extLst>
                    <a:ext uri="{9D8B030D-6E8A-4147-A177-3AD203B41FA5}">
                      <a16:colId xmlns:a16="http://schemas.microsoft.com/office/drawing/2014/main" val="849827091"/>
                    </a:ext>
                  </a:extLst>
                </a:gridCol>
                <a:gridCol w="728582">
                  <a:extLst>
                    <a:ext uri="{9D8B030D-6E8A-4147-A177-3AD203B41FA5}">
                      <a16:colId xmlns:a16="http://schemas.microsoft.com/office/drawing/2014/main" val="3937680245"/>
                    </a:ext>
                  </a:extLst>
                </a:gridCol>
              </a:tblGrid>
              <a:tr h="12255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7729" marR="7729" marT="77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612346"/>
                  </a:ext>
                </a:extLst>
              </a:tr>
              <a:tr h="37533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136956"/>
                  </a:ext>
                </a:extLst>
              </a:tr>
              <a:tr h="13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120.921.553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19.931.436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3856899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13.667.365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1.778.028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502171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8.278.197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727.632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047549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83.788.482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14.862.524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309831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83.182.202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14.783.923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9582005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25.102.320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3.659.031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14,6%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8412169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781.910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155.076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19,8%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7874446"/>
                  </a:ext>
                </a:extLst>
              </a:tr>
              <a:tr h="13021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8.796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1635528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685.468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7556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37.143.335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7.686.532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20,7%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9898982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Subsidios por Accidentes del Trabajo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19.460.373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3.281.325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1809930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606.280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78.601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4145064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246.499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35.557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0943719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Pensiones Asistenciales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359.781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43.044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4349589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6.135.129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13308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0062212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Concurrencias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1.020.600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1281018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166949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Salud Pública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5.111.513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6020175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6438181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545970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305.807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4.122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772754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73.290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7313634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23.620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291647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6.135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438014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202.762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3.766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460156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96467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8.581.342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030247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2.559.130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9295406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2.559.130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5118,3%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516786"/>
                  </a:ext>
                </a:extLst>
              </a:tr>
              <a:tr h="12255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7729" marR="7729" marT="772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115.231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7729" marR="7729" marT="7729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80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1059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03548" y="701472"/>
            <a:ext cx="813690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548" y="1359040"/>
            <a:ext cx="8136904" cy="25152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B1529FA8-F11E-4B03-8354-46E8EBA659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67534"/>
              </p:ext>
            </p:extLst>
          </p:nvPr>
        </p:nvGraphicFramePr>
        <p:xfrm>
          <a:off x="511564" y="1677035"/>
          <a:ext cx="8128888" cy="4361323"/>
        </p:xfrm>
        <a:graphic>
          <a:graphicData uri="http://schemas.openxmlformats.org/drawingml/2006/table">
            <a:tbl>
              <a:tblPr/>
              <a:tblGrid>
                <a:gridCol w="706860">
                  <a:extLst>
                    <a:ext uri="{9D8B030D-6E8A-4147-A177-3AD203B41FA5}">
                      <a16:colId xmlns:a16="http://schemas.microsoft.com/office/drawing/2014/main" val="1959831264"/>
                    </a:ext>
                  </a:extLst>
                </a:gridCol>
                <a:gridCol w="269565">
                  <a:extLst>
                    <a:ext uri="{9D8B030D-6E8A-4147-A177-3AD203B41FA5}">
                      <a16:colId xmlns:a16="http://schemas.microsoft.com/office/drawing/2014/main" val="1390406552"/>
                    </a:ext>
                  </a:extLst>
                </a:gridCol>
                <a:gridCol w="278550">
                  <a:extLst>
                    <a:ext uri="{9D8B030D-6E8A-4147-A177-3AD203B41FA5}">
                      <a16:colId xmlns:a16="http://schemas.microsoft.com/office/drawing/2014/main" val="3921979970"/>
                    </a:ext>
                  </a:extLst>
                </a:gridCol>
                <a:gridCol w="2471015">
                  <a:extLst>
                    <a:ext uri="{9D8B030D-6E8A-4147-A177-3AD203B41FA5}">
                      <a16:colId xmlns:a16="http://schemas.microsoft.com/office/drawing/2014/main" val="491790140"/>
                    </a:ext>
                  </a:extLst>
                </a:gridCol>
                <a:gridCol w="754783">
                  <a:extLst>
                    <a:ext uri="{9D8B030D-6E8A-4147-A177-3AD203B41FA5}">
                      <a16:colId xmlns:a16="http://schemas.microsoft.com/office/drawing/2014/main" val="4091600857"/>
                    </a:ext>
                  </a:extLst>
                </a:gridCol>
                <a:gridCol w="754783">
                  <a:extLst>
                    <a:ext uri="{9D8B030D-6E8A-4147-A177-3AD203B41FA5}">
                      <a16:colId xmlns:a16="http://schemas.microsoft.com/office/drawing/2014/main" val="232803892"/>
                    </a:ext>
                  </a:extLst>
                </a:gridCol>
                <a:gridCol w="745797">
                  <a:extLst>
                    <a:ext uri="{9D8B030D-6E8A-4147-A177-3AD203B41FA5}">
                      <a16:colId xmlns:a16="http://schemas.microsoft.com/office/drawing/2014/main" val="261036919"/>
                    </a:ext>
                  </a:extLst>
                </a:gridCol>
                <a:gridCol w="709855">
                  <a:extLst>
                    <a:ext uri="{9D8B030D-6E8A-4147-A177-3AD203B41FA5}">
                      <a16:colId xmlns:a16="http://schemas.microsoft.com/office/drawing/2014/main" val="2074589595"/>
                    </a:ext>
                  </a:extLst>
                </a:gridCol>
                <a:gridCol w="718840">
                  <a:extLst>
                    <a:ext uri="{9D8B030D-6E8A-4147-A177-3AD203B41FA5}">
                      <a16:colId xmlns:a16="http://schemas.microsoft.com/office/drawing/2014/main" val="1431959087"/>
                    </a:ext>
                  </a:extLst>
                </a:gridCol>
                <a:gridCol w="718840">
                  <a:extLst>
                    <a:ext uri="{9D8B030D-6E8A-4147-A177-3AD203B41FA5}">
                      <a16:colId xmlns:a16="http://schemas.microsoft.com/office/drawing/2014/main" val="510481494"/>
                    </a:ext>
                  </a:extLst>
                </a:gridCol>
              </a:tblGrid>
              <a:tr h="14974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338" marR="9338" marT="933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893492"/>
                  </a:ext>
                </a:extLst>
              </a:tr>
              <a:tr h="45859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908865"/>
                  </a:ext>
                </a:extLst>
              </a:tr>
              <a:tr h="15910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1.348.275.581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236.670.885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682958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10.451.846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1.493.664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907377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3.121.531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204.241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735435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1.190.674.157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198.627.151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7064482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1.190.349.193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198.586.502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771198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1.165.382.935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194.961.416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9126218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74.233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40.859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699567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23.725.497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3.356.779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6644638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1.166.528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227.448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355443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7608447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324.964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40.649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806127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142.555.108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22.779.971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445817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5.916.143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838.528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922501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Ubicación Menores, Ancianos e Incapacitados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845.949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116.514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548808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456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Cotización Isapres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3.418.218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638.293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491669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Centros de Salud Capredena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1.651.976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83.721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037623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20.548.932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2.385.898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736768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18.299.640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1.939.054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10,6%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368320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Nacional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2.249.292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446.844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336495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116.086.492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19.555.545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205341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Desahucio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3.277.981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525.825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4815055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Caja Fondo Revalorizador de Pensiones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332.771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49.365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14,8%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377749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Desahucio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2.093.005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327.688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0267926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Fiscal Fondo Revalorizador de Pensiones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4.032.214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643.949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4421"/>
                  </a:ext>
                </a:extLst>
              </a:tr>
              <a:tr h="1497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338" marR="9338" marT="933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36.783.527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5.998.418 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338" marR="9338" marT="933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206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565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8144" y="722841"/>
            <a:ext cx="808635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01: CAJA DE PREVISIÓN DE LA DEFENSA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88224" y="6336127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8144" y="1427331"/>
            <a:ext cx="8086352" cy="27347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EF43C58-06E2-46C7-8864-B60CD41B0D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885933"/>
              </p:ext>
            </p:extLst>
          </p:nvPr>
        </p:nvGraphicFramePr>
        <p:xfrm>
          <a:off x="478144" y="1814206"/>
          <a:ext cx="8086352" cy="2267684"/>
        </p:xfrm>
        <a:graphic>
          <a:graphicData uri="http://schemas.openxmlformats.org/drawingml/2006/table">
            <a:tbl>
              <a:tblPr/>
              <a:tblGrid>
                <a:gridCol w="703161">
                  <a:extLst>
                    <a:ext uri="{9D8B030D-6E8A-4147-A177-3AD203B41FA5}">
                      <a16:colId xmlns:a16="http://schemas.microsoft.com/office/drawing/2014/main" val="2322628606"/>
                    </a:ext>
                  </a:extLst>
                </a:gridCol>
                <a:gridCol w="268155">
                  <a:extLst>
                    <a:ext uri="{9D8B030D-6E8A-4147-A177-3AD203B41FA5}">
                      <a16:colId xmlns:a16="http://schemas.microsoft.com/office/drawing/2014/main" val="2884128351"/>
                    </a:ext>
                  </a:extLst>
                </a:gridCol>
                <a:gridCol w="277092">
                  <a:extLst>
                    <a:ext uri="{9D8B030D-6E8A-4147-A177-3AD203B41FA5}">
                      <a16:colId xmlns:a16="http://schemas.microsoft.com/office/drawing/2014/main" val="131618215"/>
                    </a:ext>
                  </a:extLst>
                </a:gridCol>
                <a:gridCol w="2458084">
                  <a:extLst>
                    <a:ext uri="{9D8B030D-6E8A-4147-A177-3AD203B41FA5}">
                      <a16:colId xmlns:a16="http://schemas.microsoft.com/office/drawing/2014/main" val="1509085067"/>
                    </a:ext>
                  </a:extLst>
                </a:gridCol>
                <a:gridCol w="750834">
                  <a:extLst>
                    <a:ext uri="{9D8B030D-6E8A-4147-A177-3AD203B41FA5}">
                      <a16:colId xmlns:a16="http://schemas.microsoft.com/office/drawing/2014/main" val="2727802053"/>
                    </a:ext>
                  </a:extLst>
                </a:gridCol>
                <a:gridCol w="750834">
                  <a:extLst>
                    <a:ext uri="{9D8B030D-6E8A-4147-A177-3AD203B41FA5}">
                      <a16:colId xmlns:a16="http://schemas.microsoft.com/office/drawing/2014/main" val="923525973"/>
                    </a:ext>
                  </a:extLst>
                </a:gridCol>
                <a:gridCol w="741895">
                  <a:extLst>
                    <a:ext uri="{9D8B030D-6E8A-4147-A177-3AD203B41FA5}">
                      <a16:colId xmlns:a16="http://schemas.microsoft.com/office/drawing/2014/main" val="1569474154"/>
                    </a:ext>
                  </a:extLst>
                </a:gridCol>
                <a:gridCol w="706141">
                  <a:extLst>
                    <a:ext uri="{9D8B030D-6E8A-4147-A177-3AD203B41FA5}">
                      <a16:colId xmlns:a16="http://schemas.microsoft.com/office/drawing/2014/main" val="3844626546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2470578523"/>
                    </a:ext>
                  </a:extLst>
                </a:gridCol>
                <a:gridCol w="715078">
                  <a:extLst>
                    <a:ext uri="{9D8B030D-6E8A-4147-A177-3AD203B41FA5}">
                      <a16:colId xmlns:a16="http://schemas.microsoft.com/office/drawing/2014/main" val="1279592242"/>
                    </a:ext>
                  </a:extLst>
                </a:gridCol>
              </a:tblGrid>
              <a:tr h="15117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404" marR="9404" marT="94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32417"/>
                  </a:ext>
                </a:extLst>
              </a:tr>
              <a:tr h="45353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8652531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Revalorizador de Pensiones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5.056.213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815.470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287501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64.510.781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11.194.830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0420876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38855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3.541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2698643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149136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484.553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6216104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766029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885.779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103.824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11,7%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452909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13.462.034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1766164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2.607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13.462.034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516380,3%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097256"/>
                  </a:ext>
                </a:extLst>
              </a:tr>
              <a:tr h="1511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04" marR="9404" marT="940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04" marR="9404" marT="9404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1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8448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5112" y="737900"/>
            <a:ext cx="7954954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13. PROGRAMA 02: FONDO DE MEDICINA CURATIVA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57167" y="1405852"/>
            <a:ext cx="7962900" cy="3232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91B62D-2106-4C5F-9349-82757C435C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4210306"/>
              </p:ext>
            </p:extLst>
          </p:nvPr>
        </p:nvGraphicFramePr>
        <p:xfrm>
          <a:off x="557167" y="1805984"/>
          <a:ext cx="7962897" cy="2948940"/>
        </p:xfrm>
        <a:graphic>
          <a:graphicData uri="http://schemas.openxmlformats.org/drawingml/2006/table">
            <a:tbl>
              <a:tblPr/>
              <a:tblGrid>
                <a:gridCol w="740161">
                  <a:extLst>
                    <a:ext uri="{9D8B030D-6E8A-4147-A177-3AD203B41FA5}">
                      <a16:colId xmlns:a16="http://schemas.microsoft.com/office/drawing/2014/main" val="3164552926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2956530888"/>
                    </a:ext>
                  </a:extLst>
                </a:gridCol>
                <a:gridCol w="286812">
                  <a:extLst>
                    <a:ext uri="{9D8B030D-6E8A-4147-A177-3AD203B41FA5}">
                      <a16:colId xmlns:a16="http://schemas.microsoft.com/office/drawing/2014/main" val="3597017302"/>
                    </a:ext>
                  </a:extLst>
                </a:gridCol>
                <a:gridCol w="2208146">
                  <a:extLst>
                    <a:ext uri="{9D8B030D-6E8A-4147-A177-3AD203B41FA5}">
                      <a16:colId xmlns:a16="http://schemas.microsoft.com/office/drawing/2014/main" val="4253223290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2232915382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3482914309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316492121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404671778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1170540800"/>
                    </a:ext>
                  </a:extLst>
                </a:gridCol>
                <a:gridCol w="740161">
                  <a:extLst>
                    <a:ext uri="{9D8B030D-6E8A-4147-A177-3AD203B41FA5}">
                      <a16:colId xmlns:a16="http://schemas.microsoft.com/office/drawing/2014/main" val="4203112000"/>
                    </a:ext>
                  </a:extLst>
                </a:gridCol>
              </a:tblGrid>
              <a:tr h="154193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0214167"/>
                  </a:ext>
                </a:extLst>
              </a:tr>
              <a:tr h="47221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7292292"/>
                  </a:ext>
                </a:extLst>
              </a:tr>
              <a:tr h="16383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2.935.797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441180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433591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5111007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333117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de Salud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5.520.580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883.040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9523225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84425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8770016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de Salud de las Fuerzas Armadas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1.242.478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193.633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85935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359772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3.790.049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950878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5621788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11.889.628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1.853.304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7958066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017746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7812280"/>
                  </a:ext>
                </a:extLst>
              </a:tr>
              <a:tr h="1541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63728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9740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52" y="680170"/>
            <a:ext cx="799288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>
          <a:xfrm>
            <a:off x="6516216" y="6381328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1556792"/>
            <a:ext cx="7992888" cy="2861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1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D34FA4E-06E2-4EFC-9518-6562181239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983373"/>
              </p:ext>
            </p:extLst>
          </p:nvPr>
        </p:nvGraphicFramePr>
        <p:xfrm>
          <a:off x="539552" y="1882275"/>
          <a:ext cx="7992886" cy="4421950"/>
        </p:xfrm>
        <a:graphic>
          <a:graphicData uri="http://schemas.openxmlformats.org/drawingml/2006/table">
            <a:tbl>
              <a:tblPr/>
              <a:tblGrid>
                <a:gridCol w="727176">
                  <a:extLst>
                    <a:ext uri="{9D8B030D-6E8A-4147-A177-3AD203B41FA5}">
                      <a16:colId xmlns:a16="http://schemas.microsoft.com/office/drawing/2014/main" val="401224634"/>
                    </a:ext>
                  </a:extLst>
                </a:gridCol>
                <a:gridCol w="278750">
                  <a:extLst>
                    <a:ext uri="{9D8B030D-6E8A-4147-A177-3AD203B41FA5}">
                      <a16:colId xmlns:a16="http://schemas.microsoft.com/office/drawing/2014/main" val="4171492153"/>
                    </a:ext>
                  </a:extLst>
                </a:gridCol>
                <a:gridCol w="281781">
                  <a:extLst>
                    <a:ext uri="{9D8B030D-6E8A-4147-A177-3AD203B41FA5}">
                      <a16:colId xmlns:a16="http://schemas.microsoft.com/office/drawing/2014/main" val="3786343410"/>
                    </a:ext>
                  </a:extLst>
                </a:gridCol>
                <a:gridCol w="2027007">
                  <a:extLst>
                    <a:ext uri="{9D8B030D-6E8A-4147-A177-3AD203B41FA5}">
                      <a16:colId xmlns:a16="http://schemas.microsoft.com/office/drawing/2014/main" val="722836157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876392786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3047376526"/>
                    </a:ext>
                  </a:extLst>
                </a:gridCol>
                <a:gridCol w="824134">
                  <a:extLst>
                    <a:ext uri="{9D8B030D-6E8A-4147-A177-3AD203B41FA5}">
                      <a16:colId xmlns:a16="http://schemas.microsoft.com/office/drawing/2014/main" val="1644086688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1089987415"/>
                    </a:ext>
                  </a:extLst>
                </a:gridCol>
                <a:gridCol w="739297">
                  <a:extLst>
                    <a:ext uri="{9D8B030D-6E8A-4147-A177-3AD203B41FA5}">
                      <a16:colId xmlns:a16="http://schemas.microsoft.com/office/drawing/2014/main" val="3141668189"/>
                    </a:ext>
                  </a:extLst>
                </a:gridCol>
                <a:gridCol w="727176">
                  <a:extLst>
                    <a:ext uri="{9D8B030D-6E8A-4147-A177-3AD203B41FA5}">
                      <a16:colId xmlns:a16="http://schemas.microsoft.com/office/drawing/2014/main" val="1564533624"/>
                    </a:ext>
                  </a:extLst>
                </a:gridCol>
              </a:tblGrid>
              <a:tr h="14744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794340"/>
                  </a:ext>
                </a:extLst>
              </a:tr>
              <a:tr h="4455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797189"/>
                  </a:ext>
                </a:extLst>
              </a:tr>
              <a:tr h="15457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990.611.197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155.797.547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464692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5.453.429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779.405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513948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2.771.443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87.861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125861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848.592.447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137.131.824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5989685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807.244.923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130.867.004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1916391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Jubilaciones, Pensiones y Montepíos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796.718.320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129.804.256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6066709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Bonificaciones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891.906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192.389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1993371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Bono de Reconocimiento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7.766.677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651.641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642224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Desahucios e Indemnizaciones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36.687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7570813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por Muerte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1.329.250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182.031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632381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Devolución de Imposiciones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384.470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1778882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Asistencia Social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1222833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Asignación Familiar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339.583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41.327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5775201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6.223.493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38534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Beneficios Médicos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41.007.941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6.223.493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9189128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8.478.211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1009818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67.828.739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8.478.211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444218"/>
                  </a:ext>
                </a:extLst>
              </a:tr>
              <a:tr h="2909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Desahucio Mutualidad de Carabineros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86309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Medicina Preventiva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6.633.916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551479"/>
                  </a:ext>
                </a:extLst>
              </a:tr>
              <a:tr h="2909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 Desahucio Carabineros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94.930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074508"/>
                  </a:ext>
                </a:extLst>
              </a:tr>
              <a:tr h="290957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Hospital Dirección de Previsión de Carabineros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182.619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6317098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Medicina Preventiva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8.933.951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068473"/>
                  </a:ext>
                </a:extLst>
              </a:tr>
              <a:tr h="147449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de Carabineros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10.795.931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1.669.217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799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0150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20626" y="641706"/>
            <a:ext cx="804689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14. PROGRAMA 01: DIRECCIÓN DE PREVISIÓN DE CARABINEROS DE CHILE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20626" y="1475439"/>
            <a:ext cx="8046892" cy="2869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                                                                                                                                                            2 de 2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4910C0D-52B8-4B07-B9FD-C8D2DA081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536222"/>
              </p:ext>
            </p:extLst>
          </p:nvPr>
        </p:nvGraphicFramePr>
        <p:xfrm>
          <a:off x="520626" y="1844824"/>
          <a:ext cx="8046894" cy="3295650"/>
        </p:xfrm>
        <a:graphic>
          <a:graphicData uri="http://schemas.openxmlformats.org/drawingml/2006/table">
            <a:tbl>
              <a:tblPr/>
              <a:tblGrid>
                <a:gridCol w="732090">
                  <a:extLst>
                    <a:ext uri="{9D8B030D-6E8A-4147-A177-3AD203B41FA5}">
                      <a16:colId xmlns:a16="http://schemas.microsoft.com/office/drawing/2014/main" val="1247607766"/>
                    </a:ext>
                  </a:extLst>
                </a:gridCol>
                <a:gridCol w="280635">
                  <a:extLst>
                    <a:ext uri="{9D8B030D-6E8A-4147-A177-3AD203B41FA5}">
                      <a16:colId xmlns:a16="http://schemas.microsoft.com/office/drawing/2014/main" val="3317200304"/>
                    </a:ext>
                  </a:extLst>
                </a:gridCol>
                <a:gridCol w="283685">
                  <a:extLst>
                    <a:ext uri="{9D8B030D-6E8A-4147-A177-3AD203B41FA5}">
                      <a16:colId xmlns:a16="http://schemas.microsoft.com/office/drawing/2014/main" val="368754261"/>
                    </a:ext>
                  </a:extLst>
                </a:gridCol>
                <a:gridCol w="2040702">
                  <a:extLst>
                    <a:ext uri="{9D8B030D-6E8A-4147-A177-3AD203B41FA5}">
                      <a16:colId xmlns:a16="http://schemas.microsoft.com/office/drawing/2014/main" val="2973982021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1875954481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3597392532"/>
                    </a:ext>
                  </a:extLst>
                </a:gridCol>
                <a:gridCol w="829702">
                  <a:extLst>
                    <a:ext uri="{9D8B030D-6E8A-4147-A177-3AD203B41FA5}">
                      <a16:colId xmlns:a16="http://schemas.microsoft.com/office/drawing/2014/main" val="1804134418"/>
                    </a:ext>
                  </a:extLst>
                </a:gridCol>
                <a:gridCol w="744293">
                  <a:extLst>
                    <a:ext uri="{9D8B030D-6E8A-4147-A177-3AD203B41FA5}">
                      <a16:colId xmlns:a16="http://schemas.microsoft.com/office/drawing/2014/main" val="2478086641"/>
                    </a:ext>
                  </a:extLst>
                </a:gridCol>
                <a:gridCol w="744293">
                  <a:extLst>
                    <a:ext uri="{9D8B030D-6E8A-4147-A177-3AD203B41FA5}">
                      <a16:colId xmlns:a16="http://schemas.microsoft.com/office/drawing/2014/main" val="310416864"/>
                    </a:ext>
                  </a:extLst>
                </a:gridCol>
                <a:gridCol w="732090">
                  <a:extLst>
                    <a:ext uri="{9D8B030D-6E8A-4147-A177-3AD203B41FA5}">
                      <a16:colId xmlns:a16="http://schemas.microsoft.com/office/drawing/2014/main" val="360911168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204659"/>
                  </a:ext>
                </a:extLst>
              </a:tr>
              <a:tr h="30480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213737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Hospital Dirección de Previsión de Carabineros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23.923.255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3.824.227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1525270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Revalorizadora de Pensiones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14.652.874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2.690.500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336935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Aporte Fondo Desahucio Policía de Investigaciones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695.222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58.835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5102681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Fondos Servicio Odontológico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1.315.644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1116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309.818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008686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58268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289.368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899323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384968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Compra de Títulos y Valores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4.274.050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124543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61.239.246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9.320.246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9013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Asistencia Social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9841772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Médicos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61.232.243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9.320.246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446479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62489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52101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1823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556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693"/>
            <a:ext cx="7776864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F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0044430"/>
              </p:ext>
            </p:extLst>
          </p:nvPr>
        </p:nvGraphicFramePr>
        <p:xfrm>
          <a:off x="539552" y="1772816"/>
          <a:ext cx="7776864" cy="44644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496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9552" y="799160"/>
            <a:ext cx="770485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DEL TRABAJO Y PREVISIÓN SOCIAL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00000000-0008-0000-0000-00003EC71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6593742"/>
              </p:ext>
            </p:extLst>
          </p:nvPr>
        </p:nvGraphicFramePr>
        <p:xfrm>
          <a:off x="537304" y="1855353"/>
          <a:ext cx="7704856" cy="4035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551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539553" y="819753"/>
            <a:ext cx="792088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MINISTERIO DE TRABAJO Y PREVISIÓN SOCIAL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39552" y="1508177"/>
            <a:ext cx="7920879" cy="33664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E9333FF4-4E79-462C-9785-FB859E39F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695708"/>
              </p:ext>
            </p:extLst>
          </p:nvPr>
        </p:nvGraphicFramePr>
        <p:xfrm>
          <a:off x="539551" y="1844824"/>
          <a:ext cx="7920880" cy="3751100"/>
        </p:xfrm>
        <a:graphic>
          <a:graphicData uri="http://schemas.openxmlformats.org/drawingml/2006/table">
            <a:tbl>
              <a:tblPr/>
              <a:tblGrid>
                <a:gridCol w="790176">
                  <a:extLst>
                    <a:ext uri="{9D8B030D-6E8A-4147-A177-3AD203B41FA5}">
                      <a16:colId xmlns:a16="http://schemas.microsoft.com/office/drawing/2014/main" val="1545659352"/>
                    </a:ext>
                  </a:extLst>
                </a:gridCol>
                <a:gridCol w="2446997">
                  <a:extLst>
                    <a:ext uri="{9D8B030D-6E8A-4147-A177-3AD203B41FA5}">
                      <a16:colId xmlns:a16="http://schemas.microsoft.com/office/drawing/2014/main" val="429576481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1996359514"/>
                    </a:ext>
                  </a:extLst>
                </a:gridCol>
                <a:gridCol w="802921">
                  <a:extLst>
                    <a:ext uri="{9D8B030D-6E8A-4147-A177-3AD203B41FA5}">
                      <a16:colId xmlns:a16="http://schemas.microsoft.com/office/drawing/2014/main" val="3745023381"/>
                    </a:ext>
                  </a:extLst>
                </a:gridCol>
                <a:gridCol w="793362">
                  <a:extLst>
                    <a:ext uri="{9D8B030D-6E8A-4147-A177-3AD203B41FA5}">
                      <a16:colId xmlns:a16="http://schemas.microsoft.com/office/drawing/2014/main" val="733308573"/>
                    </a:ext>
                  </a:extLst>
                </a:gridCol>
                <a:gridCol w="755129">
                  <a:extLst>
                    <a:ext uri="{9D8B030D-6E8A-4147-A177-3AD203B41FA5}">
                      <a16:colId xmlns:a16="http://schemas.microsoft.com/office/drawing/2014/main" val="1800472082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2089618593"/>
                    </a:ext>
                  </a:extLst>
                </a:gridCol>
                <a:gridCol w="764687">
                  <a:extLst>
                    <a:ext uri="{9D8B030D-6E8A-4147-A177-3AD203B41FA5}">
                      <a16:colId xmlns:a16="http://schemas.microsoft.com/office/drawing/2014/main" val="1886092604"/>
                    </a:ext>
                  </a:extLst>
                </a:gridCol>
              </a:tblGrid>
              <a:tr h="230837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0815486"/>
                  </a:ext>
                </a:extLst>
              </a:tr>
              <a:tr h="70693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125672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10.523.593.156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10.805.065.706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281.472.550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1.856.041.366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204118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205.233.241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205.368.481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28.326.445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5153288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116.356.342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116.871.802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515.460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10.311.937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6926117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6.828.403.161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1.178.455.480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9490295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1.488.707.369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3.456.366.739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1.967.659.370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602.108.192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0478606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154.046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3110634"/>
                  </a:ext>
                </a:extLst>
              </a:tr>
              <a:tr h="2452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3963870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4.920.097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4.956.637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905972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FINANCIEROS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1.765.746.908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78.891.848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-1.686.855.060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45245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104.345.352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104.326.352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13.776.556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88026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1.206.313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22.624.422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915871"/>
                  </a:ext>
                </a:extLst>
              </a:tr>
              <a:tr h="2308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8.520.327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730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738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603599" y="771315"/>
            <a:ext cx="784887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59" y="1442644"/>
            <a:ext cx="7687766" cy="338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4F21A037-68FE-49A7-8434-EAEE4BC8B7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82726"/>
              </p:ext>
            </p:extLst>
          </p:nvPr>
        </p:nvGraphicFramePr>
        <p:xfrm>
          <a:off x="603599" y="1781044"/>
          <a:ext cx="7840911" cy="4384256"/>
        </p:xfrm>
        <a:graphic>
          <a:graphicData uri="http://schemas.openxmlformats.org/drawingml/2006/table">
            <a:tbl>
              <a:tblPr/>
              <a:tblGrid>
                <a:gridCol w="296016">
                  <a:extLst>
                    <a:ext uri="{9D8B030D-6E8A-4147-A177-3AD203B41FA5}">
                      <a16:colId xmlns:a16="http://schemas.microsoft.com/office/drawing/2014/main" val="3421457723"/>
                    </a:ext>
                  </a:extLst>
                </a:gridCol>
                <a:gridCol w="380593">
                  <a:extLst>
                    <a:ext uri="{9D8B030D-6E8A-4147-A177-3AD203B41FA5}">
                      <a16:colId xmlns:a16="http://schemas.microsoft.com/office/drawing/2014/main" val="3079776916"/>
                    </a:ext>
                  </a:extLst>
                </a:gridCol>
                <a:gridCol w="2146120">
                  <a:extLst>
                    <a:ext uri="{9D8B030D-6E8A-4147-A177-3AD203B41FA5}">
                      <a16:colId xmlns:a16="http://schemas.microsoft.com/office/drawing/2014/main" val="1380385557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768592308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3995394574"/>
                    </a:ext>
                  </a:extLst>
                </a:gridCol>
                <a:gridCol w="873953">
                  <a:extLst>
                    <a:ext uri="{9D8B030D-6E8A-4147-A177-3AD203B41FA5}">
                      <a16:colId xmlns:a16="http://schemas.microsoft.com/office/drawing/2014/main" val="290699007"/>
                    </a:ext>
                  </a:extLst>
                </a:gridCol>
                <a:gridCol w="888049">
                  <a:extLst>
                    <a:ext uri="{9D8B030D-6E8A-4147-A177-3AD203B41FA5}">
                      <a16:colId xmlns:a16="http://schemas.microsoft.com/office/drawing/2014/main" val="1415320655"/>
                    </a:ext>
                  </a:extLst>
                </a:gridCol>
                <a:gridCol w="718897">
                  <a:extLst>
                    <a:ext uri="{9D8B030D-6E8A-4147-A177-3AD203B41FA5}">
                      <a16:colId xmlns:a16="http://schemas.microsoft.com/office/drawing/2014/main" val="2883671535"/>
                    </a:ext>
                  </a:extLst>
                </a:gridCol>
                <a:gridCol w="775281">
                  <a:extLst>
                    <a:ext uri="{9D8B030D-6E8A-4147-A177-3AD203B41FA5}">
                      <a16:colId xmlns:a16="http://schemas.microsoft.com/office/drawing/2014/main" val="3770312347"/>
                    </a:ext>
                  </a:extLst>
                </a:gridCol>
              </a:tblGrid>
              <a:tr h="578144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757460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32.748.506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64.285.856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31.537.350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7.282.994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4084549"/>
                  </a:ext>
                </a:extLst>
              </a:tr>
              <a:tr h="19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del Trabajo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12.615.271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12.680.071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3.438.671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5499510"/>
                  </a:ext>
                </a:extLst>
              </a:tr>
              <a:tr h="19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PROEMPLEO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20.133.235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51.605.785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31.472.550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3.844.323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923801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del Trabajo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9.682.698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172132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6.353.784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1.039.876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247145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Crédito Prendario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43.309.385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3.772.651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7455498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Nacional de Capacitación y Empleo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1.870.019.383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183.099.523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-1.686.919.860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17.847.092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9258962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14.150.496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2.870.348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184758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Pensiones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16.937.556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2.192.256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882789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Previsión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6.006.783.878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1.031.931.687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238698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de Seguridad Laboral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120.921.553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19.931.436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371388"/>
                  </a:ext>
                </a:extLst>
              </a:tr>
              <a:tr h="43360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1.370.921.519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239.606.682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8102967"/>
                  </a:ext>
                </a:extLst>
              </a:tr>
              <a:tr h="38542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Caja de Previsión de la Defensa Nacional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1.348.275.581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236.670.885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8089677"/>
                  </a:ext>
                </a:extLst>
              </a:tr>
              <a:tr h="1927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Medicina Curativa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22.645.938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2.935.797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6103872"/>
                  </a:ext>
                </a:extLst>
              </a:tr>
              <a:tr h="24089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Previsión de Carabineros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990.611.197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155.797.547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299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2453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24990" y="701876"/>
            <a:ext cx="802920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01: SUBSECRETARÍA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03238" y="1294272"/>
            <a:ext cx="8050952" cy="2354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C26BC65A-954E-4ED5-8E67-E70FB94561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759286"/>
              </p:ext>
            </p:extLst>
          </p:nvPr>
        </p:nvGraphicFramePr>
        <p:xfrm>
          <a:off x="503238" y="1700808"/>
          <a:ext cx="8050950" cy="4001959"/>
        </p:xfrm>
        <a:graphic>
          <a:graphicData uri="http://schemas.openxmlformats.org/drawingml/2006/table">
            <a:tbl>
              <a:tblPr/>
              <a:tblGrid>
                <a:gridCol w="723410">
                  <a:extLst>
                    <a:ext uri="{9D8B030D-6E8A-4147-A177-3AD203B41FA5}">
                      <a16:colId xmlns:a16="http://schemas.microsoft.com/office/drawing/2014/main" val="2923137163"/>
                    </a:ext>
                  </a:extLst>
                </a:gridCol>
                <a:gridCol w="271279">
                  <a:extLst>
                    <a:ext uri="{9D8B030D-6E8A-4147-A177-3AD203B41FA5}">
                      <a16:colId xmlns:a16="http://schemas.microsoft.com/office/drawing/2014/main" val="2604404056"/>
                    </a:ext>
                  </a:extLst>
                </a:gridCol>
                <a:gridCol w="280322">
                  <a:extLst>
                    <a:ext uri="{9D8B030D-6E8A-4147-A177-3AD203B41FA5}">
                      <a16:colId xmlns:a16="http://schemas.microsoft.com/office/drawing/2014/main" val="4002812440"/>
                    </a:ext>
                  </a:extLst>
                </a:gridCol>
                <a:gridCol w="2435479">
                  <a:extLst>
                    <a:ext uri="{9D8B030D-6E8A-4147-A177-3AD203B41FA5}">
                      <a16:colId xmlns:a16="http://schemas.microsoft.com/office/drawing/2014/main" val="36145283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457002568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765207459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3592125621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671345922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1235590054"/>
                    </a:ext>
                  </a:extLst>
                </a:gridCol>
                <a:gridCol w="723410">
                  <a:extLst>
                    <a:ext uri="{9D8B030D-6E8A-4147-A177-3AD203B41FA5}">
                      <a16:colId xmlns:a16="http://schemas.microsoft.com/office/drawing/2014/main" val="599345467"/>
                    </a:ext>
                  </a:extLst>
                </a:gridCol>
              </a:tblGrid>
              <a:tr h="1531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10" marR="9510" marT="951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6168744"/>
                  </a:ext>
                </a:extLst>
              </a:tr>
              <a:tr h="46912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285104"/>
                  </a:ext>
                </a:extLst>
              </a:tr>
              <a:tr h="16276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12.615.271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12.680.071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3.438.671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400458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6.232.218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6.297.018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64.800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881.723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30715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1.621.442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1.603.902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-17.540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123.445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647469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4.386.405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30,3%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1510115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1.205.115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853463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Diálogo Social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298.283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7018293"/>
                  </a:ext>
                </a:extLst>
              </a:tr>
              <a:tr h="306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Fondo de Formación Sindical y Relaciones Laborales Colaborativas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906.832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9121599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4718309"/>
                  </a:ext>
                </a:extLst>
              </a:tr>
              <a:tr h="3063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del Sistema Nacional de Certificación de Competencias Laborales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1.816.984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5731834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3005605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1.364.306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1.330.604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97,5%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269187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782413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7800998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371.037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388.577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132.679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35,8%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34,1%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640958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18.641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36.181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17.540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660591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57.913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21.771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37,6%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7802830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294.483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110.908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6399860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6483542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970.220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48511,0%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933446"/>
                  </a:ext>
                </a:extLst>
              </a:tr>
              <a:tr h="1531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10" marR="9510" marT="951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10" marR="9510" marT="9510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8095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3005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12668" y="764704"/>
            <a:ext cx="809178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01. PROGRAMA 03: PROEMPLEO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2667" y="1443516"/>
            <a:ext cx="8091782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C043054-E3AC-4AAC-837D-E1FBEB2FB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605947"/>
              </p:ext>
            </p:extLst>
          </p:nvPr>
        </p:nvGraphicFramePr>
        <p:xfrm>
          <a:off x="512667" y="1809457"/>
          <a:ext cx="8064898" cy="3838878"/>
        </p:xfrm>
        <a:graphic>
          <a:graphicData uri="http://schemas.openxmlformats.org/drawingml/2006/table">
            <a:tbl>
              <a:tblPr/>
              <a:tblGrid>
                <a:gridCol w="602767">
                  <a:extLst>
                    <a:ext uri="{9D8B030D-6E8A-4147-A177-3AD203B41FA5}">
                      <a16:colId xmlns:a16="http://schemas.microsoft.com/office/drawing/2014/main" val="3777656657"/>
                    </a:ext>
                  </a:extLst>
                </a:gridCol>
                <a:gridCol w="260813">
                  <a:extLst>
                    <a:ext uri="{9D8B030D-6E8A-4147-A177-3AD203B41FA5}">
                      <a16:colId xmlns:a16="http://schemas.microsoft.com/office/drawing/2014/main" val="355091481"/>
                    </a:ext>
                  </a:extLst>
                </a:gridCol>
                <a:gridCol w="269506">
                  <a:extLst>
                    <a:ext uri="{9D8B030D-6E8A-4147-A177-3AD203B41FA5}">
                      <a16:colId xmlns:a16="http://schemas.microsoft.com/office/drawing/2014/main" val="2160134221"/>
                    </a:ext>
                  </a:extLst>
                </a:gridCol>
                <a:gridCol w="2584941">
                  <a:extLst>
                    <a:ext uri="{9D8B030D-6E8A-4147-A177-3AD203B41FA5}">
                      <a16:colId xmlns:a16="http://schemas.microsoft.com/office/drawing/2014/main" val="596361485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188036409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3713907923"/>
                    </a:ext>
                  </a:extLst>
                </a:gridCol>
                <a:gridCol w="741866">
                  <a:extLst>
                    <a:ext uri="{9D8B030D-6E8A-4147-A177-3AD203B41FA5}">
                      <a16:colId xmlns:a16="http://schemas.microsoft.com/office/drawing/2014/main" val="833196045"/>
                    </a:ext>
                  </a:extLst>
                </a:gridCol>
                <a:gridCol w="730275">
                  <a:extLst>
                    <a:ext uri="{9D8B030D-6E8A-4147-A177-3AD203B41FA5}">
                      <a16:colId xmlns:a16="http://schemas.microsoft.com/office/drawing/2014/main" val="2099398394"/>
                    </a:ext>
                  </a:extLst>
                </a:gridCol>
                <a:gridCol w="695499">
                  <a:extLst>
                    <a:ext uri="{9D8B030D-6E8A-4147-A177-3AD203B41FA5}">
                      <a16:colId xmlns:a16="http://schemas.microsoft.com/office/drawing/2014/main" val="2379054911"/>
                    </a:ext>
                  </a:extLst>
                </a:gridCol>
                <a:gridCol w="695499">
                  <a:extLst>
                    <a:ext uri="{9D8B030D-6E8A-4147-A177-3AD203B41FA5}">
                      <a16:colId xmlns:a16="http://schemas.microsoft.com/office/drawing/2014/main" val="498597878"/>
                    </a:ext>
                  </a:extLst>
                </a:gridCol>
              </a:tblGrid>
              <a:tr h="1478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42" marR="9242" marT="924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3605195"/>
                  </a:ext>
                </a:extLst>
              </a:tr>
              <a:tr h="4528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161704"/>
                  </a:ext>
                </a:extLst>
              </a:tr>
              <a:tr h="1571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20.133.235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51.605.785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31.472.550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3.844.323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41894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292.971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43.752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094986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80.331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2.907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696942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19.752.963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51.225.513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31.472.550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3.752.897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4320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4.648.865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647420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Servicios Sociales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4.449.101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6.728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0,2%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676046"/>
                  </a:ext>
                </a:extLst>
              </a:tr>
              <a:tr h="29575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Mejora a la empleabilidad para artesanos y artesanas tradicionales de zonas rurales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199.764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5509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15.104.098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46.576.648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31.472.550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5827446"/>
                  </a:ext>
                </a:extLst>
              </a:tr>
              <a:tr h="27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Bonificación a la Contratación de Mano de Obra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352674"/>
                  </a:ext>
                </a:extLst>
              </a:tr>
              <a:tr h="27541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Apoyo al Empleo Ley N° 20.595 y Sistema Chile Solidario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1.595.139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6265273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Inversión en la Comunidad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13.508.949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44.981.499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31.472.550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3.746.169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27,7%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483152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09161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1.257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40490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1.366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0709069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2.377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762962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1.960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4212081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3448918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44.767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216564"/>
                  </a:ext>
                </a:extLst>
              </a:tr>
              <a:tr h="1478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242" marR="9242" marT="924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42" marR="9242" marT="9242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161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393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39548" y="620683"/>
            <a:ext cx="806489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2021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15. CAPÍTULO 02. PROGRAMA 01: DIRECCIÓN DEL TRABAJO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4640" y="1211776"/>
            <a:ext cx="8064896" cy="28484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2021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0CDE414A-6C01-4761-BB61-0A608A1B25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815508"/>
              </p:ext>
            </p:extLst>
          </p:nvPr>
        </p:nvGraphicFramePr>
        <p:xfrm>
          <a:off x="544802" y="1628800"/>
          <a:ext cx="8039090" cy="2531745"/>
        </p:xfrm>
        <a:graphic>
          <a:graphicData uri="http://schemas.openxmlformats.org/drawingml/2006/table">
            <a:tbl>
              <a:tblPr/>
              <a:tblGrid>
                <a:gridCol w="750440">
                  <a:extLst>
                    <a:ext uri="{9D8B030D-6E8A-4147-A177-3AD203B41FA5}">
                      <a16:colId xmlns:a16="http://schemas.microsoft.com/office/drawing/2014/main" val="2611509963"/>
                    </a:ext>
                  </a:extLst>
                </a:gridCol>
                <a:gridCol w="281415">
                  <a:extLst>
                    <a:ext uri="{9D8B030D-6E8A-4147-A177-3AD203B41FA5}">
                      <a16:colId xmlns:a16="http://schemas.microsoft.com/office/drawing/2014/main" val="2348386269"/>
                    </a:ext>
                  </a:extLst>
                </a:gridCol>
                <a:gridCol w="290796">
                  <a:extLst>
                    <a:ext uri="{9D8B030D-6E8A-4147-A177-3AD203B41FA5}">
                      <a16:colId xmlns:a16="http://schemas.microsoft.com/office/drawing/2014/main" val="264136656"/>
                    </a:ext>
                  </a:extLst>
                </a:gridCol>
                <a:gridCol w="2088725">
                  <a:extLst>
                    <a:ext uri="{9D8B030D-6E8A-4147-A177-3AD203B41FA5}">
                      <a16:colId xmlns:a16="http://schemas.microsoft.com/office/drawing/2014/main" val="492313430"/>
                    </a:ext>
                  </a:extLst>
                </a:gridCol>
                <a:gridCol w="787962">
                  <a:extLst>
                    <a:ext uri="{9D8B030D-6E8A-4147-A177-3AD203B41FA5}">
                      <a16:colId xmlns:a16="http://schemas.microsoft.com/office/drawing/2014/main" val="87638747"/>
                    </a:ext>
                  </a:extLst>
                </a:gridCol>
                <a:gridCol w="787962">
                  <a:extLst>
                    <a:ext uri="{9D8B030D-6E8A-4147-A177-3AD203B41FA5}">
                      <a16:colId xmlns:a16="http://schemas.microsoft.com/office/drawing/2014/main" val="3419869490"/>
                    </a:ext>
                  </a:extLst>
                </a:gridCol>
                <a:gridCol w="787962">
                  <a:extLst>
                    <a:ext uri="{9D8B030D-6E8A-4147-A177-3AD203B41FA5}">
                      <a16:colId xmlns:a16="http://schemas.microsoft.com/office/drawing/2014/main" val="2008136313"/>
                    </a:ext>
                  </a:extLst>
                </a:gridCol>
                <a:gridCol w="762948">
                  <a:extLst>
                    <a:ext uri="{9D8B030D-6E8A-4147-A177-3AD203B41FA5}">
                      <a16:colId xmlns:a16="http://schemas.microsoft.com/office/drawing/2014/main" val="2554488210"/>
                    </a:ext>
                  </a:extLst>
                </a:gridCol>
                <a:gridCol w="750440">
                  <a:extLst>
                    <a:ext uri="{9D8B030D-6E8A-4147-A177-3AD203B41FA5}">
                      <a16:colId xmlns:a16="http://schemas.microsoft.com/office/drawing/2014/main" val="1364596381"/>
                    </a:ext>
                  </a:extLst>
                </a:gridCol>
                <a:gridCol w="750440">
                  <a:extLst>
                    <a:ext uri="{9D8B030D-6E8A-4147-A177-3AD203B41FA5}">
                      <a16:colId xmlns:a16="http://schemas.microsoft.com/office/drawing/2014/main" val="4287381774"/>
                    </a:ext>
                  </a:extLst>
                </a:gridCol>
              </a:tblGrid>
              <a:tr h="15240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1834822"/>
                  </a:ext>
                </a:extLst>
              </a:tr>
              <a:tr h="4667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026689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69.135.539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9.682.698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684228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57.059.788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7.646.652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63412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10.796.310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1.288.933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652236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578021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1002083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408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7745004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1.223.691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121.663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741697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892578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625.450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15636,3%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0097465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35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143781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477</TotalTime>
  <Words>6438</Words>
  <Application>Microsoft Office PowerPoint</Application>
  <PresentationFormat>Presentación en pantalla (4:3)</PresentationFormat>
  <Paragraphs>3814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8" baseType="lpstr">
      <vt:lpstr>Arial</vt:lpstr>
      <vt:lpstr>Calibri</vt:lpstr>
      <vt:lpstr>1_Tema de Office</vt:lpstr>
      <vt:lpstr>EJECUCIÓN ACUMULADA DE GASTOS PRESUPUESTARIOS AL MES DE FEBRERO DE 2021 PARTIDA 15: MINISTERIO DEL TRABAJO Y PREVISIÓN SOCIAL</vt:lpstr>
      <vt:lpstr>COMPORTAMIENTO DE LA EJECUCIÓN ACUMULADA DE GASTOS A FEBRERO DE 2021  PARTIDA 15 MINISTERIO DEL TRABAJO Y PREVISIÓN SOCIAL</vt:lpstr>
      <vt:lpstr>Presentación de PowerPoint</vt:lpstr>
      <vt:lpstr>Presentación de PowerPoint</vt:lpstr>
      <vt:lpstr>EJECUCIÓN ACUMULADA DE GASTOS A FEBRERO DE 2021  PARTIDA 15 MINISTERIO DE TRABAJO Y PREVISIÓN SOCIAL</vt:lpstr>
      <vt:lpstr>EJECUCIÓN ACUMULADA DE GASTOS A FEBRERO DE 2021  PARTIDA 15 RESUMEN POR CAPÍTULOS</vt:lpstr>
      <vt:lpstr>EJECUCIÓN ACUMULADA DE GASTOS A FEBRERO DE 2021  PARTIDA 15. CAPÍTULO 01. PROGRAMA 01: SUBSECRETARÍA DEL TRABAJO</vt:lpstr>
      <vt:lpstr>EJECUCIÓN ACUMULADA DE GASTOS A FEBRERO DE 2021  PARTIDA 15. CAPÍTULO 01. PROGRAMA 03: PROEMPLEO</vt:lpstr>
      <vt:lpstr>EJECUCIÓN ACUMULADA DE GASTOS A FEBRERO DE 2021  PARTIDA 15. CAPÍTULO 02. PROGRAMA 01: DIRECCIÓN DEL TRABAJO</vt:lpstr>
      <vt:lpstr>EJECUCIÓN ACUMULADA DE GASTOS A FEBRERO DE 2021  PARTIDA 15. CAPÍTULO 03. PROGRAMA 01: SUBSECRETARÍA DE PREVISIÓN SOCIAL</vt:lpstr>
      <vt:lpstr>EJECUCIÓN ACUMULADA DE GASTOS A FEBRERO DE 2021  PARTIDA 15. CAPÍTULO 04. PROGRAMA 01: DIRECCIÓN DE CRÉDITO PRENDARIO</vt:lpstr>
      <vt:lpstr>EJECUCIÓN ACUMULADA DE GASTOS A FEBRERO DE 2021  PARTIDA 15. CAPÍTULO 05. PROGRAMA 01: SERVICIO NACIONAL DE CAPACITACIÓN Y EMPLEO</vt:lpstr>
      <vt:lpstr>EJECUCIÓN ACUMULADA DE GASTOS A FEBRERO DE 2021  PARTIDA 15. CAPÍTULO 05. PROGRAMA 01: SERVICIO NACIONAL DE CAPACITACIÓN Y EMPLEO</vt:lpstr>
      <vt:lpstr>EJECUCIÓN ACUMULADA DE GASTOS A FEBRERO DE 2021  PARTIDA 15. CAPÍTULO 05. PROGRAMA 01: SERVICIO NACIONAL DE CAPACITACIÓN Y EMPLEO FET – Covid - 19</vt:lpstr>
      <vt:lpstr>EJECUCIÓN ACUMULADA DE GASTOS A FEBRERO DE 2021  PARTIDA 15. CAPÍTULO 06. PROGRAMA 01: SUPERINTENDENCIA DE SEGURIDAD SOCIAL</vt:lpstr>
      <vt:lpstr>EJECUCIÓN ACUMULADA DE GASTOS A FEBRERO DE 2021  PARTIDA 15. CAPÍTULO 07. PROGRAMA 01: SUPERINTENDENCIA DE PENSIONES</vt:lpstr>
      <vt:lpstr>EJECUCIÓN ACUMULADA DE GASTOS A FEBRERO DE 2021  PARTIDA 15. CAPÍTULO 09. PROGRAMA 01: INSTITUTO DE PREVISIÓN SOCIAL</vt:lpstr>
      <vt:lpstr>EJECUCIÓN ACUMULADA DE GASTOS A FEBRERO DE 2021  PARTIDA 15. CAPÍTULO 09. PROGRAMA 01: INSTITUTO DE PREVISIÓN SOCIAL</vt:lpstr>
      <vt:lpstr>EJECUCIÓN ACUMULADA DE GASTOS A FEBRERO DE 2021  PARTIDA 15. CAPÍTULO 09. PROGRAMA 01: INSTITUTO DE PREVISIÓN SOCIAL FET – Covid - 19</vt:lpstr>
      <vt:lpstr>EJECUCIÓN ACUMULADA DE GASTOS A FEBRERO DE 2021  PARTIDA 15. CAPÍTULO 10. PROGRAMA 01: INSTITUTO  DE SEGURIDAD LABORAL  </vt:lpstr>
      <vt:lpstr>EJECUCIÓN ACUMULADA DE GASTOS A FEBRERO DE 2021  PARTIDA 15. CAPÍTULO 13. PROGRAMA 01: CAJA DE PREVISIÓN DE LA DEFENSA NACIONAL</vt:lpstr>
      <vt:lpstr>EJECUCIÓN ACUMULADA DE GASTOS A FEBRERO DE 2021  PARTIDA 15. CAPÍTULO 13. PROGRAMA 01: CAJA DE PREVISIÓN DE LA DEFENSA NACIONAL</vt:lpstr>
      <vt:lpstr>EJECUCIÓN ACUMULADA DE GASTOS A FEBRERO DE 2021  PARTIDA 15. CAPÍTULO 13. PROGRAMA 02: FONDO DE MEDICINA CURATIVA</vt:lpstr>
      <vt:lpstr>EJECUCIÓN ACUMULADA DE GASTOS A FEBRERO DE 2021  PARTIDA 15. CAPÍTULO 14. PROGRAMA 01: DIRECCIÓN DE PREVISIÓN DE CARABINEROS DE CHILE</vt:lpstr>
      <vt:lpstr>EJECUCIÓN ACUMULADA DE GASTOS A FEBRERO DE 2021  PARTIDA 15. CAPÍTULO 14. PROGRAMA 01: DIRECCIÓN DE PREVISIÓN DE CARABINEROS DE CHILE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Soto</dc:creator>
  <cp:lastModifiedBy>Presupuesto</cp:lastModifiedBy>
  <cp:revision>61</cp:revision>
  <dcterms:created xsi:type="dcterms:W3CDTF">2020-01-06T19:24:32Z</dcterms:created>
  <dcterms:modified xsi:type="dcterms:W3CDTF">2021-04-14T20:58:15Z</dcterms:modified>
</cp:coreProperties>
</file>