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1"/>
  </p:notesMasterIdLst>
  <p:sldIdLst>
    <p:sldId id="257" r:id="rId2"/>
    <p:sldId id="258" r:id="rId3"/>
    <p:sldId id="289" r:id="rId4"/>
    <p:sldId id="260" r:id="rId5"/>
    <p:sldId id="262" r:id="rId6"/>
    <p:sldId id="290" r:id="rId7"/>
    <p:sldId id="291" r:id="rId8"/>
    <p:sldId id="292" r:id="rId9"/>
    <p:sldId id="296" r:id="rId10"/>
    <p:sldId id="263" r:id="rId11"/>
    <p:sldId id="298" r:id="rId12"/>
    <p:sldId id="264" r:id="rId13"/>
    <p:sldId id="282" r:id="rId14"/>
    <p:sldId id="266" r:id="rId15"/>
    <p:sldId id="284" r:id="rId16"/>
    <p:sldId id="285" r:id="rId17"/>
    <p:sldId id="294" r:id="rId18"/>
    <p:sldId id="295" r:id="rId19"/>
    <p:sldId id="267" r:id="rId20"/>
    <p:sldId id="268" r:id="rId21"/>
    <p:sldId id="269" r:id="rId22"/>
    <p:sldId id="297" r:id="rId23"/>
    <p:sldId id="270" r:id="rId24"/>
    <p:sldId id="286" r:id="rId25"/>
    <p:sldId id="288" r:id="rId26"/>
    <p:sldId id="287" r:id="rId27"/>
    <p:sldId id="273" r:id="rId28"/>
    <p:sldId id="274" r:id="rId29"/>
    <p:sldId id="275" r:id="rId3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Subtítulo de gasto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874742300811021E-2"/>
          <c:y val="0.23886965097490515"/>
          <c:w val="0.82425051539837801"/>
          <c:h val="0.3225193172655404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C12-4E56-99CB-3D6BF51950A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C12-4E56-99CB-3D6BF51950A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C12-4E56-99CB-3D6BF51950A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C12-4E56-99CB-3D6BF51950A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C12-4E56-99CB-3D6BF51950A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C12-4E56-99CB-3D6BF51950A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C12-4E56-99CB-3D6BF51950A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C12-4E56-99CB-3D6BF51950A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5C12-4E56-99CB-3D6BF51950A0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5C12-4E56-99CB-3D6BF51950A0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5C12-4E56-99CB-3D6BF51950A0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5C12-4E56-99CB-3D6BF51950A0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'Partida 16'!$B$53:$C$64</c:f>
              <c:multiLvlStrCache>
                <c:ptCount val="12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INTEGROS AL FISCO</c:v>
                  </c:pt>
                  <c:pt idx="5">
                    <c:v>OTROS GASTOS CORRIENTES</c:v>
                  </c:pt>
                  <c:pt idx="6">
                    <c:v>ADQUISICIÓN DE ACTIVOS NO FINANCIEROS</c:v>
                  </c:pt>
                  <c:pt idx="7">
                    <c:v>INICIATIVAS DE INVERSIÓN</c:v>
                  </c:pt>
                  <c:pt idx="8">
                    <c:v>PRÉSTAMOS</c:v>
                  </c:pt>
                  <c:pt idx="9">
                    <c:v>TRANSFERENCIAS DE CAPITAL</c:v>
                  </c:pt>
                  <c:pt idx="10">
                    <c:v>SERVICIO DE LA DEUDA</c:v>
                  </c:pt>
                  <c:pt idx="11">
                    <c:v>SALDO FINAL DE CAJA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25</c:v>
                  </c:pt>
                  <c:pt idx="5">
                    <c:v>26</c:v>
                  </c:pt>
                  <c:pt idx="6">
                    <c:v>29</c:v>
                  </c:pt>
                  <c:pt idx="7">
                    <c:v>31</c:v>
                  </c:pt>
                  <c:pt idx="8">
                    <c:v>32</c:v>
                  </c:pt>
                  <c:pt idx="9">
                    <c:v>33</c:v>
                  </c:pt>
                  <c:pt idx="10">
                    <c:v>34</c:v>
                  </c:pt>
                  <c:pt idx="11">
                    <c:v>35</c:v>
                  </c:pt>
                </c:lvl>
              </c:multiLvlStrCache>
            </c:multiLvlStrRef>
          </c:cat>
          <c:val>
            <c:numRef>
              <c:f>'Partida 16'!$D$53:$D$64</c:f>
              <c:numCache>
                <c:formatCode>0%</c:formatCode>
                <c:ptCount val="12"/>
                <c:pt idx="0">
                  <c:v>0.36881169599722041</c:v>
                </c:pt>
                <c:pt idx="1">
                  <c:v>0.2161019758306095</c:v>
                </c:pt>
                <c:pt idx="2">
                  <c:v>6.6206505278249825E-2</c:v>
                </c:pt>
                <c:pt idx="3">
                  <c:v>0.25720773723676005</c:v>
                </c:pt>
                <c:pt idx="4">
                  <c:v>8.6064587966046342E-5</c:v>
                </c:pt>
                <c:pt idx="5">
                  <c:v>2.5672609168444231E-5</c:v>
                </c:pt>
                <c:pt idx="6">
                  <c:v>5.4831696386844798E-3</c:v>
                </c:pt>
                <c:pt idx="7">
                  <c:v>6.5786027437010786E-2</c:v>
                </c:pt>
                <c:pt idx="8">
                  <c:v>7.147088254572327E-3</c:v>
                </c:pt>
                <c:pt idx="9">
                  <c:v>1.2933980139264291E-2</c:v>
                </c:pt>
                <c:pt idx="10">
                  <c:v>2.0911646484382006E-4</c:v>
                </c:pt>
                <c:pt idx="11">
                  <c:v>9.6652565003848373E-7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5C12-4E56-99CB-3D6BF51950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1245674740484429"/>
          <c:y val="0.59638554216867468"/>
          <c:w val="0.77335640138408301"/>
          <c:h val="0.37650602409638556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2019 - 2020 - 2021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9845144356955365E-2"/>
          <c:y val="0.15578703703703703"/>
          <c:w val="0.87515485564304463"/>
          <c:h val="0.59464238845144357"/>
        </c:manualLayout>
      </c:layout>
      <c:lineChart>
        <c:grouping val="standard"/>
        <c:varyColors val="0"/>
        <c:ser>
          <c:idx val="0"/>
          <c:order val="0"/>
          <c:tx>
            <c:strRef>
              <c:f>'[16.xlsx]Partida 16'!$C$23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'[16.xlsx]Partida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16'!$D$23:$O$23</c:f>
              <c:numCache>
                <c:formatCode>0.0%</c:formatCode>
                <c:ptCount val="12"/>
                <c:pt idx="0">
                  <c:v>0.1179396252300373</c:v>
                </c:pt>
                <c:pt idx="1">
                  <c:v>0.19061593386352357</c:v>
                </c:pt>
                <c:pt idx="2">
                  <c:v>0.29000786540898532</c:v>
                </c:pt>
                <c:pt idx="3">
                  <c:v>0.37456320391854991</c:v>
                </c:pt>
                <c:pt idx="4">
                  <c:v>0.45692565063311591</c:v>
                </c:pt>
                <c:pt idx="5">
                  <c:v>0.54591238851091084</c:v>
                </c:pt>
                <c:pt idx="6">
                  <c:v>0.61673027638429234</c:v>
                </c:pt>
                <c:pt idx="7">
                  <c:v>0.67451041928993505</c:v>
                </c:pt>
                <c:pt idx="8">
                  <c:v>0.76465071475219271</c:v>
                </c:pt>
                <c:pt idx="9">
                  <c:v>0.84765063966577237</c:v>
                </c:pt>
                <c:pt idx="10">
                  <c:v>0.87269541192036049</c:v>
                </c:pt>
                <c:pt idx="11">
                  <c:v>0.97520540761423458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5B8-442C-B7C8-7C36A6EF2347}"/>
            </c:ext>
          </c:extLst>
        </c:ser>
        <c:ser>
          <c:idx val="1"/>
          <c:order val="1"/>
          <c:tx>
            <c:strRef>
              <c:f>'[16.xlsx]Partida 16'!$C$22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'[16.xlsx]Partida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16'!$D$22:$O$22</c:f>
              <c:numCache>
                <c:formatCode>0.0%</c:formatCode>
                <c:ptCount val="12"/>
                <c:pt idx="0">
                  <c:v>8.9098879803484521E-2</c:v>
                </c:pt>
                <c:pt idx="1">
                  <c:v>0.16572433124148181</c:v>
                </c:pt>
                <c:pt idx="2">
                  <c:v>0.26313752906572313</c:v>
                </c:pt>
                <c:pt idx="3">
                  <c:v>0.35893483294125705</c:v>
                </c:pt>
                <c:pt idx="4">
                  <c:v>0.44494144533822766</c:v>
                </c:pt>
                <c:pt idx="5">
                  <c:v>0.53369154062269308</c:v>
                </c:pt>
                <c:pt idx="6">
                  <c:v>0.58135006766090302</c:v>
                </c:pt>
                <c:pt idx="7">
                  <c:v>0.64875610517171667</c:v>
                </c:pt>
                <c:pt idx="8">
                  <c:v>0.72553725910658462</c:v>
                </c:pt>
                <c:pt idx="9">
                  <c:v>0.77497695946400114</c:v>
                </c:pt>
                <c:pt idx="10">
                  <c:v>0.8597430091977637</c:v>
                </c:pt>
                <c:pt idx="11">
                  <c:v>0.96809611158595277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5B8-442C-B7C8-7C36A6EF2347}"/>
            </c:ext>
          </c:extLst>
        </c:ser>
        <c:ser>
          <c:idx val="2"/>
          <c:order val="2"/>
          <c:tx>
            <c:strRef>
              <c:f>'[16.xlsx]Partida 16'!$C$21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3333333333333333E-2"/>
                  <c:y val="3.70370370370370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1666666666666692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6202882961083246E-2"/>
                  <c:y val="7.38007079673138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3425154214433081E-2"/>
                  <c:y val="7.38007079673138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0128531928435842E-2"/>
                  <c:y val="6.46781583655455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1703325798691112E-2"/>
                  <c:y val="7.81567852614077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0257037899215768E-2"/>
                  <c:y val="6.1500589972761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4444444444444446E-2"/>
                  <c:y val="4.1666666666666755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900" b="1" i="0" u="none" strike="noStrike" baseline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900" b="1" i="0">
                        <a:solidFill>
                          <a:sysClr val="windowText" lastClr="000000"/>
                        </a:solidFill>
                      </a:rPr>
                      <a:t>67,5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55B8-442C-B7C8-7C36A6EF2347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8"/>
              <c:layout>
                <c:manualLayout>
                  <c:x val="-5.5555555555555552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EC7-42EB-BECA-51AB3314FE51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1666666666666664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EC7-42EB-BECA-51AB3314FE5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ysClr val="windowText" lastClr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'[16.xlsx]Partida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16'!$D$21:$J$21</c:f>
              <c:numCache>
                <c:formatCode>0.0%</c:formatCode>
                <c:ptCount val="7"/>
                <c:pt idx="0">
                  <c:v>0.12739098226143111</c:v>
                </c:pt>
                <c:pt idx="1">
                  <c:v>0.20935756158117733</c:v>
                </c:pt>
                <c:pt idx="2">
                  <c:v>0.3375947519022004</c:v>
                </c:pt>
                <c:pt idx="3">
                  <c:v>0.43835743954034628</c:v>
                </c:pt>
                <c:pt idx="4">
                  <c:v>0.52870619346885472</c:v>
                </c:pt>
                <c:pt idx="5">
                  <c:v>0.62381575296582048</c:v>
                </c:pt>
                <c:pt idx="6">
                  <c:v>0.68356701519233465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55B8-442C-B7C8-7C36A6EF23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85127344"/>
        <c:axId val="585129696"/>
      </c:lineChart>
      <c:catAx>
        <c:axId val="58512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85129696"/>
        <c:crosses val="autoZero"/>
        <c:auto val="1"/>
        <c:lblAlgn val="ctr"/>
        <c:lblOffset val="100"/>
        <c:noMultiLvlLbl val="0"/>
      </c:catAx>
      <c:valAx>
        <c:axId val="585129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8512734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/>
        <a:lstStyle/>
        <a:p>
          <a:pPr>
            <a:defRPr sz="7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2019 - 2020 - 2021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'[16.xlsx]Partida 16'!$C$29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3"/>
            </a:solidFill>
            <a:ln w="25400">
              <a:solidFill>
                <a:schemeClr val="accent3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'[16.xlsx]Partida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16'!$D$29:$O$29</c:f>
              <c:numCache>
                <c:formatCode>0.0%</c:formatCode>
                <c:ptCount val="12"/>
                <c:pt idx="0">
                  <c:v>0.1179396252300373</c:v>
                </c:pt>
                <c:pt idx="1">
                  <c:v>7.2676308633486286E-2</c:v>
                </c:pt>
                <c:pt idx="2">
                  <c:v>9.9409531213983868E-2</c:v>
                </c:pt>
                <c:pt idx="3">
                  <c:v>8.6780612336783511E-2</c:v>
                </c:pt>
                <c:pt idx="4">
                  <c:v>8.5391384097668041E-2</c:v>
                </c:pt>
                <c:pt idx="5">
                  <c:v>9.0901638035631283E-2</c:v>
                </c:pt>
                <c:pt idx="6">
                  <c:v>7.9801565177953185E-2</c:v>
                </c:pt>
                <c:pt idx="7">
                  <c:v>7.9741600401003088E-2</c:v>
                </c:pt>
                <c:pt idx="8">
                  <c:v>9.0182596236752177E-2</c:v>
                </c:pt>
                <c:pt idx="9">
                  <c:v>8.2999924913579673E-2</c:v>
                </c:pt>
                <c:pt idx="10">
                  <c:v>7.5472993453801665E-2</c:v>
                </c:pt>
                <c:pt idx="11">
                  <c:v>0.11180318960094475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6C9-4A9D-BC1C-A7919E0B30A7}"/>
            </c:ext>
          </c:extLst>
        </c:ser>
        <c:ser>
          <c:idx val="1"/>
          <c:order val="1"/>
          <c:tx>
            <c:strRef>
              <c:f>'[16.xlsx]Partida 16'!$C$28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'[16.xlsx]Partida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16'!$D$28:$O$28</c:f>
              <c:numCache>
                <c:formatCode>0.0%</c:formatCode>
                <c:ptCount val="12"/>
                <c:pt idx="0">
                  <c:v>8.9098879803484521E-2</c:v>
                </c:pt>
                <c:pt idx="1">
                  <c:v>7.6640930809485197E-2</c:v>
                </c:pt>
                <c:pt idx="2">
                  <c:v>9.788827943675886E-2</c:v>
                </c:pt>
                <c:pt idx="3">
                  <c:v>9.6987464648162963E-2</c:v>
                </c:pt>
                <c:pt idx="4">
                  <c:v>8.6291414124839136E-2</c:v>
                </c:pt>
                <c:pt idx="5">
                  <c:v>0.10211792294115378</c:v>
                </c:pt>
                <c:pt idx="6">
                  <c:v>7.9471996156137578E-2</c:v>
                </c:pt>
                <c:pt idx="7">
                  <c:v>7.7381070948981071E-2</c:v>
                </c:pt>
                <c:pt idx="8">
                  <c:v>9.4044250777182009E-2</c:v>
                </c:pt>
                <c:pt idx="9">
                  <c:v>7.8843074632570412E-2</c:v>
                </c:pt>
                <c:pt idx="10">
                  <c:v>8.5213507906837641E-2</c:v>
                </c:pt>
                <c:pt idx="11">
                  <c:v>0.13419961278891301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6C9-4A9D-BC1C-A7919E0B30A7}"/>
            </c:ext>
          </c:extLst>
        </c:ser>
        <c:ser>
          <c:idx val="2"/>
          <c:order val="2"/>
          <c:tx>
            <c:strRef>
              <c:f>'[16.xlsx]Partida 16'!$C$27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solidFill>
              <a:srgbClr val="C00000"/>
            </a:solidFill>
            <a:ln w="25400">
              <a:solidFill>
                <a:srgbClr val="C00000"/>
              </a:solidFill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9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'[16.xlsx]Partida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16'!$D$27:$J$27</c:f>
              <c:numCache>
                <c:formatCode>0.0%</c:formatCode>
                <c:ptCount val="7"/>
                <c:pt idx="0">
                  <c:v>0.12739098226143111</c:v>
                </c:pt>
                <c:pt idx="1">
                  <c:v>8.5306719696728289E-2</c:v>
                </c:pt>
                <c:pt idx="2">
                  <c:v>0.12823786489731664</c:v>
                </c:pt>
                <c:pt idx="3">
                  <c:v>0.10457234801763413</c:v>
                </c:pt>
                <c:pt idx="4">
                  <c:v>0.10073917761299553</c:v>
                </c:pt>
                <c:pt idx="5">
                  <c:v>0.10645727641439096</c:v>
                </c:pt>
                <c:pt idx="6">
                  <c:v>9.2179567978937019E-2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6C9-4A9D-BC1C-A7919E0B30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5073640"/>
        <c:axId val="585069328"/>
      </c:barChart>
      <c:catAx>
        <c:axId val="585073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85069328"/>
        <c:crosses val="autoZero"/>
        <c:auto val="1"/>
        <c:lblAlgn val="ctr"/>
        <c:lblOffset val="100"/>
        <c:noMultiLvlLbl val="0"/>
      </c:catAx>
      <c:valAx>
        <c:axId val="585069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8507364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7684-AF66-4E81-8EAA-5D79CA3506C9}" type="datetimeFigureOut">
              <a:rPr lang="es-CL" smtClean="0"/>
              <a:t>16-09-2021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5993-5356-4E85-89FB-69CAF2114D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8153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933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=""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161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16-09-2021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9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16-09-2021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93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16-09-2021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096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16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16-09-2021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16-09-2021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7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16-09-2021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02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16-09-2021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16-09-2021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7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16-09-2021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9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16-09-2021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6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16-09-2021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3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52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60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389440" cy="1584176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JULIO </a:t>
            </a:r>
            <a:r>
              <a:rPr lang="es-CL" sz="2000" b="1" dirty="0">
                <a:solidFill>
                  <a:prstClr val="black"/>
                </a:solidFill>
              </a:rPr>
              <a:t>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16: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SALUD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42638" y="5661248"/>
            <a:ext cx="3402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agosto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112060" y="0"/>
            <a:ext cx="288894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04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14142" y="620688"/>
            <a:ext cx="80832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01: FONDO NACIONAL DE SALUD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4142" y="1218519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1 de 2    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653485"/>
              </p:ext>
            </p:extLst>
          </p:nvPr>
        </p:nvGraphicFramePr>
        <p:xfrm>
          <a:off x="614143" y="1554866"/>
          <a:ext cx="8083199" cy="4744517"/>
        </p:xfrm>
        <a:graphic>
          <a:graphicData uri="http://schemas.openxmlformats.org/drawingml/2006/table">
            <a:tbl>
              <a:tblPr/>
              <a:tblGrid>
                <a:gridCol w="281154"/>
                <a:gridCol w="269440"/>
                <a:gridCol w="272368"/>
                <a:gridCol w="2873051"/>
                <a:gridCol w="764390"/>
                <a:gridCol w="738031"/>
                <a:gridCol w="738031"/>
                <a:gridCol w="694100"/>
                <a:gridCol w="749747"/>
                <a:gridCol w="702887"/>
              </a:tblGrid>
              <a:tr h="1966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022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6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8.346.308.116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8.901.769.838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555.461.722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6.198.939.915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23.134.531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23.197.446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17.596.039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24.263.858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24.117.961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-145.897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11.464.555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402.779.775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648.541.297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245.761.522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580.134.052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402.779.775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648.404.455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245.624.680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579.997.212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402.779.765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308.867.110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-93.912.655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305.024.905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Cajas de Compensación de Asignación Familiar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339.537.345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339.537.335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274.972.307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2749723070,0%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136.842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136.842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136.840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81.889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54.952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54.952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54.951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7.881.229.224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8.115.619.486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234.390.262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5.506.736.632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282.042.326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326.423.936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44.381.610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244.930.773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Provisión de Prestaciones Médicas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267.147.198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311.528.808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44.381.610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235.813.033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Auge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14.895.128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14.895.128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9.117.740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7.483.644.398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7.656.786.712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173.142.314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5.195.821.510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696.445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696.445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348.222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Primaria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2.266.638.770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80.229.946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1.254.060.103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Prestaciones Institucionales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1.578.640.144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-43.755.430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1.209.256.724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Hospitales por Grupo Relacionado de Diagnóstico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3.529.502.567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-29.141.922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2.588.657.395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115.499.066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166.453.786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50.954.720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143.499.066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45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8" y="771315"/>
            <a:ext cx="79117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01: FONDO NACIONAL DE SALUD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2 de 2   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416521"/>
              </p:ext>
            </p:extLst>
          </p:nvPr>
        </p:nvGraphicFramePr>
        <p:xfrm>
          <a:off x="611559" y="1781044"/>
          <a:ext cx="7903790" cy="4575298"/>
        </p:xfrm>
        <a:graphic>
          <a:graphicData uri="http://schemas.openxmlformats.org/drawingml/2006/table">
            <a:tbl>
              <a:tblPr/>
              <a:tblGrid>
                <a:gridCol w="274914"/>
                <a:gridCol w="263460"/>
                <a:gridCol w="266323"/>
                <a:gridCol w="2809283"/>
                <a:gridCol w="747424"/>
                <a:gridCol w="721650"/>
                <a:gridCol w="721650"/>
                <a:gridCol w="678695"/>
                <a:gridCol w="733105"/>
                <a:gridCol w="687286"/>
              </a:tblGrid>
              <a:tr h="2079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159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79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 - FET - Covid-19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9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132.408.838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16.866.338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65.984.349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9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de Prestaciones Médicas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16.218.390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16.218.390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2.642.148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9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N°20.850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63.342.201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9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Medicamentos OPS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647.948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647.948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9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9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9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19.640.885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19.640.885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19.636.522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9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7.631.207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7.631.207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7.630.294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9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12.009.678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12.009.678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12.006.228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9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145.897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145.897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9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94.857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94.857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9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9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9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14.898.728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14.898.728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7.764.978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9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14.898.728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14.898.728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7.764.978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9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55.060.732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55.059.732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55.060.732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5506073,2%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9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55.060.732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55.059.732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55.060.732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5506073,2%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9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9064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9749" y="1354741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8650" y="794426"/>
            <a:ext cx="8042051" cy="5603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5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02: PROGRAMA DE ATENCIÓN PRIMARIA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093611"/>
              </p:ext>
            </p:extLst>
          </p:nvPr>
        </p:nvGraphicFramePr>
        <p:xfrm>
          <a:off x="619749" y="1636732"/>
          <a:ext cx="7895600" cy="4719614"/>
        </p:xfrm>
        <a:graphic>
          <a:graphicData uri="http://schemas.openxmlformats.org/drawingml/2006/table">
            <a:tbl>
              <a:tblPr/>
              <a:tblGrid>
                <a:gridCol w="278668"/>
                <a:gridCol w="267057"/>
                <a:gridCol w="269960"/>
                <a:gridCol w="2847642"/>
                <a:gridCol w="757629"/>
                <a:gridCol w="731504"/>
                <a:gridCol w="731504"/>
                <a:gridCol w="731504"/>
                <a:gridCol w="583462"/>
                <a:gridCol w="696670"/>
              </a:tblGrid>
              <a:tr h="1806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32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0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2.266.638.770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80.229.946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1.254.060.099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2.266.638.770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80.229.946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1.254.060.099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2.266.638.770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80.229.946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1.254.060.099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27.968.164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31.386.876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3.418.712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17.687.870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43.133.067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50.257.917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7.124.850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28.545.573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52.953.435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59.284.559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6.331.124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30.980.602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35.216.344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41.373.364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6.157.020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22.765.948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96.381.919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108.867.610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12.485.691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61.293.751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56.649.614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63.712.333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7.062.719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35.207.845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107.190.678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121.703.261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14.512.583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67.902.004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29.092.382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33.404.097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4.311.715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17.696.148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109.584.820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123.817.774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14.232.954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69.242.405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149.298.321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166.611.256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17.312.935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94.754.498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67.815.833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77.782.714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9.966.881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41.928.818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70.216.240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78.307.474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8.091.234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44.184.971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49.441.676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55.425.286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5.983.610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30.260.357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60.632.422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66.415.483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5.783.061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35.173.900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21.491.094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23.825.736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2.334.642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12.464.604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32.567.069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36.098.276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3.531.207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18.689.469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115.175.887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130.997.653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15.821.766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72.375.606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60.812.221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67.789.707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6.977.486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36.015.593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34.867.910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39.734.196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4.866.286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22.529.718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05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51" y="1488045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17836" y="870554"/>
            <a:ext cx="8168963" cy="5603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5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PARTIDA 16.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02. PROGRAMA 02: PROGRAMA DE ATENCIÓN PRIMARIA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718876"/>
              </p:ext>
            </p:extLst>
          </p:nvPr>
        </p:nvGraphicFramePr>
        <p:xfrm>
          <a:off x="506951" y="1988834"/>
          <a:ext cx="8179848" cy="4074869"/>
        </p:xfrm>
        <a:graphic>
          <a:graphicData uri="http://schemas.openxmlformats.org/drawingml/2006/table">
            <a:tbl>
              <a:tblPr/>
              <a:tblGrid>
                <a:gridCol w="288700"/>
                <a:gridCol w="276671"/>
                <a:gridCol w="279679"/>
                <a:gridCol w="2950161"/>
                <a:gridCol w="784905"/>
                <a:gridCol w="757838"/>
                <a:gridCol w="757838"/>
                <a:gridCol w="757838"/>
                <a:gridCol w="604467"/>
                <a:gridCol w="721751"/>
              </a:tblGrid>
              <a:tr h="2716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8149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1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56.174.456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62.144.791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5.970.335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33.550.400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1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9.626.003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11.318.126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1.692.123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3.147.394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1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21.306.807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24.444.926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3.138.119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14.368.905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1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82.224.395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92.016.001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9.791.606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49.563.265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1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66.611.018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72.572.459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5.961.441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36.194.080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1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144.693.716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160.660.366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15.966.650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93.043.987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1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93.382.193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100.868.754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7.486.561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58.615.899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1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148.269.452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157.928.821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9.659.369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91.936.619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1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150.179.156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166.160.663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15.981.507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89.468.579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1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156.211.588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225.232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-155.986.356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1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37.240.944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41.503.059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4.262.115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24.471.291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295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1349" y="1544658"/>
            <a:ext cx="7923901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41350" y="692696"/>
            <a:ext cx="786130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258755"/>
              </p:ext>
            </p:extLst>
          </p:nvPr>
        </p:nvGraphicFramePr>
        <p:xfrm>
          <a:off x="641348" y="1844158"/>
          <a:ext cx="7923901" cy="4512191"/>
        </p:xfrm>
        <a:graphic>
          <a:graphicData uri="http://schemas.openxmlformats.org/drawingml/2006/table">
            <a:tbl>
              <a:tblPr/>
              <a:tblGrid>
                <a:gridCol w="704346"/>
                <a:gridCol w="243812"/>
                <a:gridCol w="251940"/>
                <a:gridCol w="2644009"/>
                <a:gridCol w="707056"/>
                <a:gridCol w="707056"/>
                <a:gridCol w="682675"/>
                <a:gridCol w="682675"/>
                <a:gridCol w="650166"/>
                <a:gridCol w="650166"/>
              </a:tblGrid>
              <a:tr h="16634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944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6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1.578.640.144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-43.755.430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1.209.256.728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1.578.640.144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-43.755.430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1.209.256.728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1.578.640.144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-43.755.430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1.209.256.728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12.420.287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12.532.861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10.137.391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19.646.025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23.493.189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3.847.164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14.624.960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45.410.545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37.331.575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-8.078.970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45.663.704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20.354.080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24.592.566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4.238.486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19.221.528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44.738.668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46.034.413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1.295.745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41.192.947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35.308.164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40.981.246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5.673.082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32.433.509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62.632.496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70.917.435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8.284.939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56.477.373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33.611.121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35.964.124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2.353.003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24.892.658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67.485.242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77.130.302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9.645.060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67.361.409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65.431.294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63.598.529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-1.832.765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50.738.255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44.173.062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43.188.044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-985.018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37.753.846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67.222.129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74.987.787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7.765.658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54.689.626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46.966.828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45.227.931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-1.738.897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34.381.037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37.130.296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39.917.446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2.787.150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29.724.755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42.155.001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44.222.330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2.067.329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33.413.824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31.667.283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38.840.976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7.173.693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26.226.749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67.700.293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68.050.099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349.806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58.816.891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46.478.739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48.130.522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1.651.783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36.807.034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28.256.104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29.808.745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1.552.641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22.471.640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52.102.282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52.043.572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-58.710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42.515.619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437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3" y="815806"/>
            <a:ext cx="806489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254595"/>
              </p:ext>
            </p:extLst>
          </p:nvPr>
        </p:nvGraphicFramePr>
        <p:xfrm>
          <a:off x="500354" y="1913650"/>
          <a:ext cx="8014998" cy="3935949"/>
        </p:xfrm>
        <a:graphic>
          <a:graphicData uri="http://schemas.openxmlformats.org/drawingml/2006/table">
            <a:tbl>
              <a:tblPr/>
              <a:tblGrid>
                <a:gridCol w="712444"/>
                <a:gridCol w="246616"/>
                <a:gridCol w="254836"/>
                <a:gridCol w="2674406"/>
                <a:gridCol w="715184"/>
                <a:gridCol w="715184"/>
                <a:gridCol w="690523"/>
                <a:gridCol w="690523"/>
                <a:gridCol w="657641"/>
                <a:gridCol w="657641"/>
              </a:tblGrid>
              <a:tr h="2186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732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3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43.811.965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41.312.919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-2.499.046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36.536.472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34.576.983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38.903.842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4.326.859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27.685.157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45.128.844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51.986.285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6.857.441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37.876.858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39.963.223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44.593.932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4.630.709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48.251.971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66.333.680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72.440.899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6.107.219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58.114.937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84.452.568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91.194.819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6.742.251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59.992.969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77.654.681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116.090.210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38.435.529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102.009.374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72.569.302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81.340.451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8.771.149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56.308.791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227.253.255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65.166.093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-162.087.162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1.867.796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1.836.621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254.163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11.030.588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10.481.435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-549.153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6.094.059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3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9.813.133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10.313.132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499.999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6.054.104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38.886.238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35.954.639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-2.931.599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30.533.118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362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2" y="153001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2" y="692696"/>
            <a:ext cx="818644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342667"/>
              </p:ext>
            </p:extLst>
          </p:nvPr>
        </p:nvGraphicFramePr>
        <p:xfrm>
          <a:off x="500353" y="1814852"/>
          <a:ext cx="8186445" cy="4541504"/>
        </p:xfrm>
        <a:graphic>
          <a:graphicData uri="http://schemas.openxmlformats.org/drawingml/2006/table">
            <a:tbl>
              <a:tblPr/>
              <a:tblGrid>
                <a:gridCol w="687271"/>
                <a:gridCol w="237901"/>
                <a:gridCol w="245831"/>
                <a:gridCol w="3034564"/>
                <a:gridCol w="689914"/>
                <a:gridCol w="689914"/>
                <a:gridCol w="666123"/>
                <a:gridCol w="666123"/>
                <a:gridCol w="634402"/>
                <a:gridCol w="634402"/>
              </a:tblGrid>
              <a:tr h="14646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4609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4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3.529.502.567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-29.141.922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2.588.657.396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3.529.502.567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-29.141.922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2.588.657.396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3.529.502.567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-29.141.922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2.588.657.396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- Hospital Juan Noé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50.429.972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47.935.236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-2.494.736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33.123.533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- Hospital de Iquique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61.803.047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61.890.431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87.384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51.192.859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- Hospital de Antofagasta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104.073.702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112.289.888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8.216.186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81.375.244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- Hospital de Calama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37.121.489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36.852.819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-268.670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26.506.532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- Hospital Regional de Copiapó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42.888.946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42.289.821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-599.125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32.891.128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- Hospital de Vallenar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20.137.030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19.684.301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-452.729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12.837.426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La Serena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54.304.070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56.404.934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2.100.864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47.232.185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San Pablo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52.287.015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56.193.027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3.906.012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46.322.696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Ovalle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42.590.331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45.325.225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2.734.894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32.324.683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1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Carlos Van Buren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77.927.220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72.255.496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-5.671.724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56.382.454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1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Doctor Eduardo Pereira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18.962.011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20.169.625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1.207.614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14.243.304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Claudio Vicuña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21.698.667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23.205.462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1.506.795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14.616.814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3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Doctor Gustavo Fricke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117.710.555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116.797.056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-913.499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80.349.136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de Quillota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32.030.019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32.107.707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77.688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25.445.400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de Quilpué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26.523.148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26.131.310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-391.838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18.255.863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- Hospital San Camilo de San Felipe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25.431.409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24.966.322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-465.087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19.964.694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1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- Hospital San Juan de Dios de los Andes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20.742.202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20.070.874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-671.328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16.951.638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de Rancagua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92.230.469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94.767.788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2.537.319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67.137.405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San Fernando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23.757.820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26.226.975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2.469.155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19.468.048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de Santa Cruz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14.221.691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13.890.071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-331.620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8.253.041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159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2" y="1517725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2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2" y="692696"/>
            <a:ext cx="818644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33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kumimoji="0" lang="es-CL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JULIO </a:t>
            </a: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DE 2021</a:t>
            </a:r>
            <a:b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</a:b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185338"/>
              </p:ext>
            </p:extLst>
          </p:nvPr>
        </p:nvGraphicFramePr>
        <p:xfrm>
          <a:off x="500355" y="1802579"/>
          <a:ext cx="8186445" cy="4553770"/>
        </p:xfrm>
        <a:graphic>
          <a:graphicData uri="http://schemas.openxmlformats.org/drawingml/2006/table">
            <a:tbl>
              <a:tblPr/>
              <a:tblGrid>
                <a:gridCol w="687271"/>
                <a:gridCol w="237901"/>
                <a:gridCol w="245831"/>
                <a:gridCol w="3034564"/>
                <a:gridCol w="689914"/>
                <a:gridCol w="689914"/>
                <a:gridCol w="666123"/>
                <a:gridCol w="666123"/>
                <a:gridCol w="634402"/>
                <a:gridCol w="634402"/>
              </a:tblGrid>
              <a:tr h="16728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274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7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Curicó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42.516.228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43.861.877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1.345.649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33.775.908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Talca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100.030.795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99.925.537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-105.258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65.592.376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Linares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29.530.151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30.824.489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1.294.338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23.531.674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Parral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7.001.980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7.220.086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218.106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5.501.751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- Hospital de Chillán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73.921.740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72.092.572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-1.829.168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54.986.638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- Hospital de San Carlos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20.730.653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20.499.369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-231.284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13.716.566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- Hospital Guillermo Grant Benavente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149.587.494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147.984.462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-1.603.032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108.483.463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- Hospital de Coronel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16.345.519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16.395.297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49.778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11.343.513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- Hospital Higueras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85.499.565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85.694.842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195.277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60.448.334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Biobío - Hospital de los Ángeles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98.566.525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96.511.039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-2.055.486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66.687.410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- Hospital de Curanilahue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20.120.221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21.642.484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1.522.263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18.463.049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- Hospital Angol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26.787.018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28.292.617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1.505.599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19.686.606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- Hospital Victoria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20.205.127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21.187.977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982.850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15.599.347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2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Dr. Abraham Godoy Peña de Lautaro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16.403.149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15.719.882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-683.267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10.170.388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Intercultural de Nueva Imperial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21.406.558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21.460.136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53.578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14.958.194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Pitrufquén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15.353.712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14.815.364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-538.348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8.285.068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Villarrica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13.373.638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13.407.461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33.823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9.450.211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Temuco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121.034.264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118.950.642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-2.083.622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83.984.086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- Hospital de Valdivia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76.984.746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75.030.491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-1.954.255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57.068.837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- Hospital de Osorno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60.112.331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59.335.820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-776.511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45.830.458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- Hospital de Puerto Montt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112.948.853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111.177.081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-1.771.772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80.362.052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- Hospital de Coyhaique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46.139.084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44.868.624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-1.270.460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30.604.659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- Hospital Regional de Punta Arenas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60.797.714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55.830.458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-4.967.256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40.468.651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459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3" y="1508993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3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2" y="692696"/>
            <a:ext cx="818644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33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kumimoji="0" lang="es-CL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JULIO </a:t>
            </a: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DE 2021</a:t>
            </a:r>
            <a:b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</a:b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901896"/>
              </p:ext>
            </p:extLst>
          </p:nvPr>
        </p:nvGraphicFramePr>
        <p:xfrm>
          <a:off x="500354" y="1793830"/>
          <a:ext cx="8186445" cy="4562520"/>
        </p:xfrm>
        <a:graphic>
          <a:graphicData uri="http://schemas.openxmlformats.org/drawingml/2006/table">
            <a:tbl>
              <a:tblPr/>
              <a:tblGrid>
                <a:gridCol w="687271"/>
                <a:gridCol w="237901"/>
                <a:gridCol w="245831"/>
                <a:gridCol w="3034564"/>
                <a:gridCol w="689914"/>
                <a:gridCol w="689914"/>
                <a:gridCol w="666123"/>
                <a:gridCol w="666123"/>
                <a:gridCol w="634402"/>
                <a:gridCol w="634402"/>
              </a:tblGrid>
              <a:tr h="14297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8437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4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Salvador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94.062.312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89.681.788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-4.380.524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72.809.317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4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Santiago Oriente Luis Tisné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34.770.095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38.013.043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3.242.948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26.660.337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4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Luis Calvo Mackenna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43.939.872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45.933.418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1.993.546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31.863.068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del Tórax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31.981.508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28.550.793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-3.430.715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21.793.385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Instituto de Neurocirugía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20.789.219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18.629.025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-2.160.194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13.247.328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4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Clínico San Borja Arriarán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115.371.130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99.997.718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-15.373.412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69.398.278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El Carmen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81.784.942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81.471.338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-313.604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57.708.795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4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de Urgencia Asistencia Pública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61.824.948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60.833.042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-991.906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57.667.064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Barros Luco Trudeau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120.482.860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119.010.677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-1.472.183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84.464.007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4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Exequiel González Cortés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36.631.352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34.381.633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-2.249.719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22.020.137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San Luis de Buin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12.699.709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12.226.858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-472.851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7.196.329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Sanatorio El Pino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39.946.537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41.366.468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1.419.931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29.507.105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- Hospital San José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91.075.102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99.380.904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8.305.802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69.197.226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- Hospital Roberto del Río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42.470.294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39.740.788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-2.729.506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26.420.124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4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San Juan de Dios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99.400.914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97.270.760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-2.130.154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82.040.595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Félix Bulnes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83.352.194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87.610.208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4.258.014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59.021.077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de Talagante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15.953.203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17.526.737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1.573.534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16.425.668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de Melipilla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20.169.572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20.218.112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48.540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15.918.870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4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- Hospital Sótero del Río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160.895.401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152.232.240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-8.663.161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117.528.268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- Hospital La Florida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87.271.022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84.123.243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-3.147.779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55.949.990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65.211.643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62.388.411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-2.823.232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48.717.441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- Hospital Castro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26.292.782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26.732.388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439.606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19.229.665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2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5735" y="1430470"/>
            <a:ext cx="6129212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11560" y="796704"/>
            <a:ext cx="813690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04. PROGRAMA 01: INSTITUTO DE SALUD PÚBLICA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946119"/>
              </p:ext>
            </p:extLst>
          </p:nvPr>
        </p:nvGraphicFramePr>
        <p:xfrm>
          <a:off x="585735" y="1730143"/>
          <a:ext cx="8162730" cy="4626207"/>
        </p:xfrm>
        <a:graphic>
          <a:graphicData uri="http://schemas.openxmlformats.org/drawingml/2006/table">
            <a:tbl>
              <a:tblPr/>
              <a:tblGrid>
                <a:gridCol w="748017"/>
                <a:gridCol w="280506"/>
                <a:gridCol w="289857"/>
                <a:gridCol w="2231582"/>
                <a:gridCol w="785417"/>
                <a:gridCol w="785417"/>
                <a:gridCol w="785417"/>
                <a:gridCol w="760483"/>
                <a:gridCol w="748017"/>
                <a:gridCol w="748017"/>
              </a:tblGrid>
              <a:tr h="17134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402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1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34.688.893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42.480.853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7.791.960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26.826.998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21.215.587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21.752.267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15.064.984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12.054.945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15.090.390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3.035.445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231.152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231.152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231.152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1.320.513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728.758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436.185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2.446.457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2.421.457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2.445.147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2.446.457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2.421.457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2.445.147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113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5414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="" xmlns:a16="http://schemas.microsoft.com/office/drawing/2014/main" id="{D28882F6-F8AD-4BD7-B773-03227FF22D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5537857"/>
              </p:ext>
            </p:extLst>
          </p:nvPr>
        </p:nvGraphicFramePr>
        <p:xfrm>
          <a:off x="683568" y="1847850"/>
          <a:ext cx="7704855" cy="3813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0070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3154" y="1556792"/>
            <a:ext cx="8073646" cy="2706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04849" y="827340"/>
            <a:ext cx="773430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05. PROGRAMA 01: CENTRAL NACIONAL DE ABASTECIMIENTO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343309"/>
              </p:ext>
            </p:extLst>
          </p:nvPr>
        </p:nvGraphicFramePr>
        <p:xfrm>
          <a:off x="613154" y="1965836"/>
          <a:ext cx="7919284" cy="3981468"/>
        </p:xfrm>
        <a:graphic>
          <a:graphicData uri="http://schemas.openxmlformats.org/drawingml/2006/table">
            <a:tbl>
              <a:tblPr/>
              <a:tblGrid>
                <a:gridCol w="736963"/>
                <a:gridCol w="276362"/>
                <a:gridCol w="285574"/>
                <a:gridCol w="2198607"/>
                <a:gridCol w="736963"/>
                <a:gridCol w="736963"/>
                <a:gridCol w="736963"/>
                <a:gridCol w="736963"/>
                <a:gridCol w="736963"/>
                <a:gridCol w="736963"/>
              </a:tblGrid>
              <a:tr h="21966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7273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3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11.157.307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12.536.830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1.379.523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7.538.261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5.864.129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5.882.339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4.267.586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4.348.825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4.812.825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2.471.672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849.367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849.367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73855,7%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73855,7%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1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611560" y="1628800"/>
            <a:ext cx="7996323" cy="3264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67545" y="796024"/>
            <a:ext cx="814033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PROGRAMA: SUBSECRETARÍA DE SALUD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161186"/>
              </p:ext>
            </p:extLst>
          </p:nvPr>
        </p:nvGraphicFramePr>
        <p:xfrm>
          <a:off x="467545" y="2196955"/>
          <a:ext cx="8140337" cy="2888230"/>
        </p:xfrm>
        <a:graphic>
          <a:graphicData uri="http://schemas.openxmlformats.org/drawingml/2006/table">
            <a:tbl>
              <a:tblPr/>
              <a:tblGrid>
                <a:gridCol w="743410"/>
                <a:gridCol w="241608"/>
                <a:gridCol w="260193"/>
                <a:gridCol w="2093938"/>
                <a:gridCol w="842531"/>
                <a:gridCol w="845628"/>
                <a:gridCol w="845628"/>
                <a:gridCol w="780581"/>
                <a:gridCol w="743410"/>
                <a:gridCol w="743410"/>
              </a:tblGrid>
              <a:tr h="35489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08685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9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9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77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299.186.635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299.186.635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230.998.473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4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299.186.635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299.186.635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230.998.473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4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299.186.635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299.186.635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230.998.473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96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Ampliado de Inmunizaciones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299.186.635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299.186.635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230.998.473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77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538093" y="1368972"/>
            <a:ext cx="7996323" cy="3264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1 de 4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11559" y="796024"/>
            <a:ext cx="782759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141445"/>
              </p:ext>
            </p:extLst>
          </p:nvPr>
        </p:nvGraphicFramePr>
        <p:xfrm>
          <a:off x="611557" y="1695444"/>
          <a:ext cx="7827593" cy="4660902"/>
        </p:xfrm>
        <a:graphic>
          <a:graphicData uri="http://schemas.openxmlformats.org/drawingml/2006/table">
            <a:tbl>
              <a:tblPr/>
              <a:tblGrid>
                <a:gridCol w="714849"/>
                <a:gridCol w="232326"/>
                <a:gridCol w="250197"/>
                <a:gridCol w="2013490"/>
                <a:gridCol w="810162"/>
                <a:gridCol w="813140"/>
                <a:gridCol w="813140"/>
                <a:gridCol w="750591"/>
                <a:gridCol w="714849"/>
                <a:gridCol w="714849"/>
              </a:tblGrid>
              <a:tr h="17840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63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9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516.168.426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841.922.544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325.754.118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706.537.561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122.862.697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191.353.572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68.490.875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194.440.647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42.529.237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144.861.580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102.332.343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164.889.105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191.987.612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245.345.352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53.357.740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185.868.319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115.499.066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166.453.786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50.954.720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143.440.693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Preventivo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6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Enfermedad y Medicina Curativa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107.659.925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158.614.645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50.954.720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140.655.258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6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Maternal, Artículo 196 Código del Trabajo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7.818.780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7.818.780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2.785.028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76.488.546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76.488.546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41.240.257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6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Maternal y Cuidado del Niño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76.488.546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76.488.546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41.240.257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6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2.403.020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2.403.020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1.187.369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6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2.403.020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2.403.020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1.187.369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158.283.838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181.511.441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23.227.603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96.181.369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136.422.532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128.258.892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-8.163.640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80.556.600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6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Alimentación Complementaria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37.747.483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32.193.216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-5.554.267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14.490.077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Ampliado de Inmunizaciones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75.064.265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75.064.265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49.099.808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6043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683569" y="1442144"/>
            <a:ext cx="736101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2 de 4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83569" y="758931"/>
            <a:ext cx="775558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809533"/>
              </p:ext>
            </p:extLst>
          </p:nvPr>
        </p:nvGraphicFramePr>
        <p:xfrm>
          <a:off x="683570" y="1752706"/>
          <a:ext cx="7755581" cy="4511526"/>
        </p:xfrm>
        <a:graphic>
          <a:graphicData uri="http://schemas.openxmlformats.org/drawingml/2006/table">
            <a:tbl>
              <a:tblPr/>
              <a:tblGrid>
                <a:gridCol w="708272"/>
                <a:gridCol w="230189"/>
                <a:gridCol w="247895"/>
                <a:gridCol w="1994967"/>
                <a:gridCol w="802708"/>
                <a:gridCol w="805660"/>
                <a:gridCol w="805660"/>
                <a:gridCol w="743686"/>
                <a:gridCol w="708272"/>
                <a:gridCol w="708272"/>
              </a:tblGrid>
              <a:tr h="18798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596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75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Complementaria para el Adulto Mayor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23.610.784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19.725.411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-3.885.373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16.416.715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5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PUC - Sinovac Estudio Clínico Vacuna COVID-19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11.594.733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13.187.104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1.592.371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2.450.149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1.832.606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1.682.356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1.012.704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346.994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346.994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655.740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229.136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5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330.023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5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5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371.667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112.590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641.493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187.829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280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39554" y="1387117"/>
            <a:ext cx="7734302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3 de 4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4" y="796024"/>
            <a:ext cx="814724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416785"/>
              </p:ext>
            </p:extLst>
          </p:nvPr>
        </p:nvGraphicFramePr>
        <p:xfrm>
          <a:off x="539558" y="1697679"/>
          <a:ext cx="8147242" cy="4658668"/>
        </p:xfrm>
        <a:graphic>
          <a:graphicData uri="http://schemas.openxmlformats.org/drawingml/2006/table">
            <a:tbl>
              <a:tblPr/>
              <a:tblGrid>
                <a:gridCol w="744040"/>
                <a:gridCol w="241813"/>
                <a:gridCol w="260414"/>
                <a:gridCol w="2095715"/>
                <a:gridCol w="843246"/>
                <a:gridCol w="846346"/>
                <a:gridCol w="846346"/>
                <a:gridCol w="781242"/>
                <a:gridCol w="744040"/>
                <a:gridCol w="744040"/>
              </a:tblGrid>
              <a:tr h="17254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4508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25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312.525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5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158.498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5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5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5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933.452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933.452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5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5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306.895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50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5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50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370.552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50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447.167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5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5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545.995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545.995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50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398.669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485.429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50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5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50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5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5267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395536" y="1378984"/>
            <a:ext cx="7734302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4 de 4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811039"/>
            <a:ext cx="821925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271928"/>
              </p:ext>
            </p:extLst>
          </p:nvPr>
        </p:nvGraphicFramePr>
        <p:xfrm>
          <a:off x="467546" y="1682494"/>
          <a:ext cx="8219253" cy="4666800"/>
        </p:xfrm>
        <a:graphic>
          <a:graphicData uri="http://schemas.openxmlformats.org/drawingml/2006/table">
            <a:tbl>
              <a:tblPr/>
              <a:tblGrid>
                <a:gridCol w="750617"/>
                <a:gridCol w="243951"/>
                <a:gridCol w="262715"/>
                <a:gridCol w="2114237"/>
                <a:gridCol w="850700"/>
                <a:gridCol w="853826"/>
                <a:gridCol w="853826"/>
                <a:gridCol w="788147"/>
                <a:gridCol w="750617"/>
                <a:gridCol w="750617"/>
              </a:tblGrid>
              <a:tr h="1560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960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6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10.266.573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40.065.445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29.798.872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13.174.620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128,3%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9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Especiales, Atención Primaria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7.267.884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37.066.756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29.798.872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13.174.620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181,3%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9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Enfermedades Emergentes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2.480.741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2.480.741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9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Investigación y Desarrollo en Salud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517.948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517.948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255.524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255.524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34.250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127.762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127.762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33.350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9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127.762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127.762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9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241.898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629.633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387.735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125.951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23.170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23.170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53.544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364.565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364.565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37.458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241.898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241.898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34.949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2.660.955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2.660.955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630.041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2.660.955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2.660.955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630.041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150.250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150.250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150.250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150.250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150.250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150.250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75.144.445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75.141.445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64.362.707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2145423,6%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75.144.445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75.141.445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64.362.707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2145423,6%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7270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628649" y="1411151"/>
            <a:ext cx="269292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28649" y="820058"/>
            <a:ext cx="788670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633205"/>
              </p:ext>
            </p:extLst>
          </p:nvPr>
        </p:nvGraphicFramePr>
        <p:xfrm>
          <a:off x="628649" y="1721708"/>
          <a:ext cx="7886701" cy="4634642"/>
        </p:xfrm>
        <a:graphic>
          <a:graphicData uri="http://schemas.openxmlformats.org/drawingml/2006/table">
            <a:tbl>
              <a:tblPr/>
              <a:tblGrid>
                <a:gridCol w="703385"/>
                <a:gridCol w="263770"/>
                <a:gridCol w="272562"/>
                <a:gridCol w="2286002"/>
                <a:gridCol w="738553"/>
                <a:gridCol w="738553"/>
                <a:gridCol w="738553"/>
                <a:gridCol w="738553"/>
                <a:gridCol w="703385"/>
                <a:gridCol w="703385"/>
              </a:tblGrid>
              <a:tr h="1326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866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69" marR="7969" marT="79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69" marR="7969" marT="79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38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205.433.688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259.024.028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53.590.340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172.001.869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16.206.459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16.468.400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261.941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11.513.680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22.028.628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22.182.698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154.070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6.002.888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235.791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235.791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217.093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235.791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235.791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217.093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235.791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235.791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217.093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38.462.419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38.262.419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12.331.688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15.018.883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14.818.883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7.991.971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15.018.883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14.818.883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7.991.971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23.443.536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23.443.536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4.339.717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Campaña de Invierno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5.293.105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5.293.105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 Primaria, Ley N° 20.645 Trato Usuario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12.025.225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12.025.225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Digital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4.720.883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4.720.883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4.339.717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0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Pañales para adulto mayor y personas en situación de discapacidad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1.404.323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1.404.323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3.125.668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3.125.668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2.862.985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3.124.211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3.124.211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2.862.985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1.457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1.457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128.734.182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128.734.182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89.059.665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122.534.182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122.534.182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89.059.665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IVA Concesiones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11.149.832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11.149.832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2.237.239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a la Construcción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90.259.314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90.259.314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73.671.537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Equipamiento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13.486.133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13.486.133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12.365.452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al Mobiliario no Clínico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291.946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291.946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271.029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Modificación Contratos Concesiones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7.346.957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7.346.957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514.408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6.200.000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6.200.000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Clínico Universidad de Chile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6.200.000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6.200.000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50.013.870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50.012.870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50.013.870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5001387,0%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50.013.870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50.012.870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50.013.870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5001387,0%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9932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36671" y="1495655"/>
            <a:ext cx="7886703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2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8649" y="890399"/>
            <a:ext cx="788649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851026"/>
              </p:ext>
            </p:extLst>
          </p:nvPr>
        </p:nvGraphicFramePr>
        <p:xfrm>
          <a:off x="628650" y="1772794"/>
          <a:ext cx="7886698" cy="4583555"/>
        </p:xfrm>
        <a:graphic>
          <a:graphicData uri="http://schemas.openxmlformats.org/drawingml/2006/table">
            <a:tbl>
              <a:tblPr/>
              <a:tblGrid>
                <a:gridCol w="678912"/>
                <a:gridCol w="339456"/>
                <a:gridCol w="339456"/>
                <a:gridCol w="2274358"/>
                <a:gridCol w="678912"/>
                <a:gridCol w="678912"/>
                <a:gridCol w="769434"/>
                <a:gridCol w="769434"/>
                <a:gridCol w="678912"/>
                <a:gridCol w="678912"/>
              </a:tblGrid>
              <a:tr h="15234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76" marR="8976" marT="8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76" marR="8976" marT="8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54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1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754.079.779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750.228.148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-3.851.631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179.451.970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42.343.611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8.219.585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-34.124.026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5.571.866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689.393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-4.882.473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36.771.745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7.530.192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-29.241.553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653.979.311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12.487.969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-641.491.342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653.979.311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12.487.969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-641.491.342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56.237.500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53.312.629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-2.924.871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56.237.500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53.312.629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-2.924.871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 Contratista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56.237.500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53.312.629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-2.924.871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672.755.073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672.755.073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176.588.394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672.755.073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672.755.073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176.588.394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627.895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627.895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47.338.900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47.338.900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19.260.172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1.166.691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1.166.691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260.515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12.430.158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12.430.158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1.842.288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26.537.769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26.537.769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9.325.581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95.171.814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95.171.814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15.668.492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88.787.188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88.787.188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22.602.608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8.797.293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8.797.293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1.415.590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1.474.594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1.474.594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107.127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68.925.830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68.925.830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7.373.702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25.105.268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25.105.268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12.897.061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11.420.998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11.420.998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2.047.024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16.507.035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16.507.035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5.995.372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3.854.934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3.854.934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1.031.938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101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28650" y="1556792"/>
            <a:ext cx="7940486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8651" y="767180"/>
            <a:ext cx="78867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347477"/>
              </p:ext>
            </p:extLst>
          </p:nvPr>
        </p:nvGraphicFramePr>
        <p:xfrm>
          <a:off x="628651" y="1863787"/>
          <a:ext cx="7886697" cy="4373521"/>
        </p:xfrm>
        <a:graphic>
          <a:graphicData uri="http://schemas.openxmlformats.org/drawingml/2006/table">
            <a:tbl>
              <a:tblPr/>
              <a:tblGrid>
                <a:gridCol w="678912"/>
                <a:gridCol w="339456"/>
                <a:gridCol w="339456"/>
                <a:gridCol w="2274357"/>
                <a:gridCol w="678912"/>
                <a:gridCol w="678912"/>
                <a:gridCol w="769434"/>
                <a:gridCol w="769434"/>
                <a:gridCol w="678912"/>
                <a:gridCol w="678912"/>
              </a:tblGrid>
              <a:tr h="19015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76" marR="8976" marT="8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76" marR="8976" marT="8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8030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3.256.544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3.256.544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666.193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29.825.358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29.825.358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12.550.159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37.501.520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37.501.520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16.329.692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3.499.990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3.499.990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367.871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9.629.342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9.629.342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468.714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10.135.736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10.135.736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1.658.306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0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6.271.112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6.271.112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145.849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4.173.062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4.173.062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803.995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8.921.292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8.921.292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2.094.363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15.720.446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15.720.446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4.698.379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18.533.583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18.533.583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1.566.159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5.750.652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5.750.652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225.856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45.136.236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45.136.236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17.842.398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26.809.273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26.809.273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1.613.167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39.444.560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39.444.560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15.729.823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1.519.357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3.452.892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1.933.535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2.863.576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188,5%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1.437.886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1.437.886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877.650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81.471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81.471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52.392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1.933.535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1.933.535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1.933.534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140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07818" y="1416490"/>
            <a:ext cx="7886699" cy="249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8650" y="823144"/>
            <a:ext cx="78866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11. PROGRAMA 01: SUPERINTENDENCIA DE SALUD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394755"/>
              </p:ext>
            </p:extLst>
          </p:nvPr>
        </p:nvGraphicFramePr>
        <p:xfrm>
          <a:off x="607816" y="1772810"/>
          <a:ext cx="7907533" cy="4464501"/>
        </p:xfrm>
        <a:graphic>
          <a:graphicData uri="http://schemas.openxmlformats.org/drawingml/2006/table">
            <a:tbl>
              <a:tblPr/>
              <a:tblGrid>
                <a:gridCol w="711589"/>
                <a:gridCol w="266846"/>
                <a:gridCol w="275740"/>
                <a:gridCol w="2194066"/>
                <a:gridCol w="711589"/>
                <a:gridCol w="711589"/>
                <a:gridCol w="806468"/>
                <a:gridCol w="806468"/>
                <a:gridCol w="711589"/>
                <a:gridCol w="711589"/>
              </a:tblGrid>
              <a:tr h="17729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29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14.354.715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15.392.115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1.037.400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9.581.152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11.360.797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11.307.908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-52.889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6.906.485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2.362.873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2.424.067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1.170.153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356.495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356.495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356.495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356.495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356.495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356.495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266.251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266.251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4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356.495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1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130.881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130.881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127.813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127.813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499.016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1.151.751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652.735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1.148.019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237.922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237.922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236.139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260.094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260.094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258.145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653.735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652.735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653.735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65373,5%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105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971599" y="6356350"/>
            <a:ext cx="6840759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71514" y="733675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F2C13B57-C247-4154-9BDC-3D33CFC6C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0059672"/>
              </p:ext>
            </p:extLst>
          </p:nvPr>
        </p:nvGraphicFramePr>
        <p:xfrm>
          <a:off x="871514" y="1772816"/>
          <a:ext cx="770485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2422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693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2EFE38F-1FE1-428A-9BF4-C545346F84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2256204"/>
              </p:ext>
            </p:extLst>
          </p:nvPr>
        </p:nvGraphicFramePr>
        <p:xfrm>
          <a:off x="539552" y="1628800"/>
          <a:ext cx="777686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962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3" y="819753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 SALUD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50817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134400"/>
              </p:ext>
            </p:extLst>
          </p:nvPr>
        </p:nvGraphicFramePr>
        <p:xfrm>
          <a:off x="539553" y="1844828"/>
          <a:ext cx="7920879" cy="4248472"/>
        </p:xfrm>
        <a:graphic>
          <a:graphicData uri="http://schemas.openxmlformats.org/drawingml/2006/table">
            <a:tbl>
              <a:tblPr/>
              <a:tblGrid>
                <a:gridCol w="330899"/>
                <a:gridCol w="2426587"/>
                <a:gridCol w="816905"/>
                <a:gridCol w="882396"/>
                <a:gridCol w="937545"/>
                <a:gridCol w="882396"/>
                <a:gridCol w="816905"/>
                <a:gridCol w="827246"/>
              </a:tblGrid>
              <a:tr h="2453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51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07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9.953.176.100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11.414.475.410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1.461.299.310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7.802.558.886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5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3.670.847.758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3.799.322.766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128.475.008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2.593.820.501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5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2.150.901.021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2.364.732.446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213.831.425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1.697.492.911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5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658.965.006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956.197.499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297.232.493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804.221.900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5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2.560.033.903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3.087.811.697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527.777.794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1.873.107.009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5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85.462.417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84.605.801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20.353.474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5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21.330.888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21.075.364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25.763.596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10082,7%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5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54.574.953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56.917.047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2.342.094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10.425.079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1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654.779.916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654.779.916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179.854.432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5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71.136.228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71.136.228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10.284.036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5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128.734.182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128.734.182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89.059.665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5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2.081.373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188.040.704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185.959.331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498.176.283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23935,0%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5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38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722809"/>
            <a:ext cx="814724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 SALUD RESUMEN POR CAPÍTULOS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05520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016783"/>
              </p:ext>
            </p:extLst>
          </p:nvPr>
        </p:nvGraphicFramePr>
        <p:xfrm>
          <a:off x="539553" y="1742172"/>
          <a:ext cx="8147245" cy="4351119"/>
        </p:xfrm>
        <a:graphic>
          <a:graphicData uri="http://schemas.openxmlformats.org/drawingml/2006/table">
            <a:tbl>
              <a:tblPr/>
              <a:tblGrid>
                <a:gridCol w="254507"/>
                <a:gridCol w="327222"/>
                <a:gridCol w="2463261"/>
                <a:gridCol w="969550"/>
                <a:gridCol w="921072"/>
                <a:gridCol w="836237"/>
                <a:gridCol w="921072"/>
                <a:gridCol w="727162"/>
                <a:gridCol w="727162"/>
              </a:tblGrid>
              <a:tr h="7911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9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15.713.757.003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16.276.551.319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562.794.316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11.250.914.138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Nacional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8.346.308.116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8.901.769.838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555.461.722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6.198.939.915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Primaria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2.266.638.770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80.229.946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1.254.060.099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Prestaciones Institucionales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1.578.640.144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-43.755.430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1.209.256.728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Hospitales GRD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3.529.502.567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-29.141.922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2.588.657.396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9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34.688.893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42.480.853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7.791.960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26.826.998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9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CENTRAL NACIONAL DE ABASTECIMIENTOS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11.157.307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12.536.830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1.379.523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7.538.261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9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516.168.426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841.922.544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325.754.118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706.537.561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9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REDES ASISTENCIALES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959.513.467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1.009.252.176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49.738.709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351.453.839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Subsecretaría de Redes Asistenciales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205.433.688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259.024.028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53.590.340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172.001.869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Sectorial de Salud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754.079.779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750.228.148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-3.851.631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179.451.970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9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SUPRINTENDENCIA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14.354.715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15.392.115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1.037.400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9.581.152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347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9688" y="1435200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28650" y="790445"/>
            <a:ext cx="78866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711291"/>
              </p:ext>
            </p:extLst>
          </p:nvPr>
        </p:nvGraphicFramePr>
        <p:xfrm>
          <a:off x="559688" y="1771847"/>
          <a:ext cx="7955661" cy="4465464"/>
        </p:xfrm>
        <a:graphic>
          <a:graphicData uri="http://schemas.openxmlformats.org/drawingml/2006/table">
            <a:tbl>
              <a:tblPr/>
              <a:tblGrid>
                <a:gridCol w="347924"/>
                <a:gridCol w="3342559"/>
                <a:gridCol w="745552"/>
                <a:gridCol w="745552"/>
                <a:gridCol w="736233"/>
                <a:gridCol w="720700"/>
                <a:gridCol w="646145"/>
                <a:gridCol w="670996"/>
              </a:tblGrid>
              <a:tr h="2113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4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45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Servicio de Salud de Arica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95.354.824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103.401.088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8.046.264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71.486.355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3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Iquique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129.285.184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192.183.482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62.898.298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121.562.914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3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Antofagasta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245.697.652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269.299.472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23.601.820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196.228.078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3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Atacama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123.781.521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146.730.690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22.949.169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97.828.540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3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Coquimbo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302.083.445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358.461.581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56.378.136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251.686.629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3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216.331.651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325.986.942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109.655.291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178.056.674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3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353.712.715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464.069.776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110.357.061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280.219.224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3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113.200.973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128.390.218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15.189.245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86.351.216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3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1628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Ohiggins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315.216.018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345.243.480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30.027.462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245.806.960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3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407.773.823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508.298.729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100.524.906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306.787.452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3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211.020.379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250.160.933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39.140.554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174.777.202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3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312.900.701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341.421.010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28.520.309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243.663.818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3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188.438.973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215.555.454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27.116.481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140.502.685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3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Biobío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201.709.312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215.714.612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14.005.300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143.689.236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3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85.496.173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94.835.451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9.339.278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70.086.481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3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114.635.853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160.898.618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46.262.765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96.430.052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3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377.761.074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454.308.265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76.547.191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301.731.832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999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4525" y="1412892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553" y="790445"/>
            <a:ext cx="797579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672878"/>
              </p:ext>
            </p:extLst>
          </p:nvPr>
        </p:nvGraphicFramePr>
        <p:xfrm>
          <a:off x="539553" y="1736379"/>
          <a:ext cx="7975795" cy="4575463"/>
        </p:xfrm>
        <a:graphic>
          <a:graphicData uri="http://schemas.openxmlformats.org/drawingml/2006/table">
            <a:tbl>
              <a:tblPr/>
              <a:tblGrid>
                <a:gridCol w="348804"/>
                <a:gridCol w="3351018"/>
                <a:gridCol w="747439"/>
                <a:gridCol w="747439"/>
                <a:gridCol w="738096"/>
                <a:gridCol w="722524"/>
                <a:gridCol w="647780"/>
                <a:gridCol w="672695"/>
              </a:tblGrid>
              <a:tr h="2297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405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97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190.000.173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206.438.085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16.437.912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140.973.868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97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1638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126.825.900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145.016.568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18.190.668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98.877.285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97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225.471.450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247.108.399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21.636.949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164.157.247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97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102.830.349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113.233.014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10.402.665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74.465.294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97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120.507.030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132.219.059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11.712.029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90.816.589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97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364.460.210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395.881.563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31.421.353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281.634.922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97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374.205.766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414.983.361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40.777.595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308.662.198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97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432.495.603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477.544.852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45.049.249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310.964.816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97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320.858.371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368.730.174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47.871.803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243.080.882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97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454.802.491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601.162.534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146.360.043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404.651.672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97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480.456.475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530.502.291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50.045.816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350.181.157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97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Contingencias Operacionales FET COVID-19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97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Contingencias Operacionales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383.464.843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65.391.325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-318.073.518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97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68.235.487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69.226.033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990.546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53.414.061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97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11.189.316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11.371.686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182.370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7.241.636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97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10.584.861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11.210.064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625.203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6.943.833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97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105.435.712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154.979.750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49.544.038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102.581.932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359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8" y="771315"/>
            <a:ext cx="800084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FONDO NACIONAL DE SALUD FET COVID-19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03599" y="1628800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295653"/>
              </p:ext>
            </p:extLst>
          </p:nvPr>
        </p:nvGraphicFramePr>
        <p:xfrm>
          <a:off x="611428" y="2016602"/>
          <a:ext cx="8000849" cy="3139624"/>
        </p:xfrm>
        <a:graphic>
          <a:graphicData uri="http://schemas.openxmlformats.org/drawingml/2006/table">
            <a:tbl>
              <a:tblPr/>
              <a:tblGrid>
                <a:gridCol w="282383"/>
                <a:gridCol w="270617"/>
                <a:gridCol w="273559"/>
                <a:gridCol w="2885601"/>
                <a:gridCol w="767728"/>
                <a:gridCol w="741255"/>
                <a:gridCol w="741255"/>
                <a:gridCol w="741255"/>
                <a:gridCol w="591239"/>
                <a:gridCol w="705957"/>
              </a:tblGrid>
              <a:tr h="2589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929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8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5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54.567.500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54.567.500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Provisión de Prestaciones Médicas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54.567.500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54.567.500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 FET - Covid-19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2.860.000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2.860.000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de Prestaciones Médicas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2.860.000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2.860.000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03663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940</TotalTime>
  <Words>8114</Words>
  <Application>Microsoft Office PowerPoint</Application>
  <PresentationFormat>Presentación en pantalla (4:3)</PresentationFormat>
  <Paragraphs>4743</Paragraphs>
  <Slides>29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3" baseType="lpstr">
      <vt:lpstr>Arial</vt:lpstr>
      <vt:lpstr>Calibri</vt:lpstr>
      <vt:lpstr>Verdana</vt:lpstr>
      <vt:lpstr>1_Tema de Office</vt:lpstr>
      <vt:lpstr>EJECUCIÓN ACUMULADA DE GASTOS PRESUPUESTARIOS AL MES DE JULIO DE 2021 PARTIDA 16: MINISTERIO DE SALUD</vt:lpstr>
      <vt:lpstr>Presentación de PowerPoint</vt:lpstr>
      <vt:lpstr>Presentación de PowerPoint</vt:lpstr>
      <vt:lpstr>Presentación de PowerPoint</vt:lpstr>
      <vt:lpstr>EJECUCIÓN ACUMULADA DE GASTOS A JULIO DE 2021  PARTIDA 16 MINISTERIO DE  SALUD</vt:lpstr>
      <vt:lpstr>Presentación de PowerPoint</vt:lpstr>
      <vt:lpstr>Presentación de PowerPoint</vt:lpstr>
      <vt:lpstr>Presentación de PowerPoint</vt:lpstr>
      <vt:lpstr>EJECUCIÓN ACUMULADA DE GASTOS A JULIO DE 2021  PARTIDA 16.CAPITULO 02. PROGRAMA FONDO NACIONAL DE SALUD FET COVID-19</vt:lpstr>
      <vt:lpstr>EJECUCIÓN ACUMULADA DE GASTOS A JULIO DE 2021  PARTIDA 16.CAPITULO 02. PROGRAMA 01: FONDO NACIONAL DE SALUD</vt:lpstr>
      <vt:lpstr>EJECUCIÓN ACUMULADA DE GASTOS A JULIO DE 2021  PARTIDA 16.CAPITULO 02. PROGRAMA 01: FONDO NACIONAL DE SALUD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76</cp:revision>
  <dcterms:created xsi:type="dcterms:W3CDTF">2020-01-06T19:24:32Z</dcterms:created>
  <dcterms:modified xsi:type="dcterms:W3CDTF">2021-09-16T04:12:04Z</dcterms:modified>
</cp:coreProperties>
</file>