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1" r:id="rId14"/>
    <p:sldId id="322" r:id="rId15"/>
    <p:sldId id="325" r:id="rId16"/>
    <p:sldId id="328" r:id="rId17"/>
    <p:sldId id="327" r:id="rId18"/>
    <p:sldId id="326" r:id="rId19"/>
    <p:sldId id="323" r:id="rId20"/>
    <p:sldId id="32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82-46DA-982E-89D289681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82-46DA-982E-89D289681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82-46DA-982E-89D289681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482-46DA-982E-89D289681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482-46DA-982E-89D289681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482-46DA-982E-89D2896810CF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82-46DA-982E-89D2896810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482-46DA-982E-89D2896810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482-46DA-982E-89D2896810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19'!$D$23:$O$23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29C-44C0-833C-C452E759861A}"/>
            </c:ext>
          </c:extLst>
        </c:ser>
        <c:ser>
          <c:idx val="1"/>
          <c:order val="2"/>
          <c:tx>
            <c:strRef>
              <c:f>'[19.xlsx]Partida 19'!$C$24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6499745680995595E-2"/>
                  <c:y val="-9.7924816358841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382128542054965E-2"/>
                  <c:y val="2.2849123817063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264511403114336E-2"/>
                  <c:y val="3.590576599824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3528514168220323E-3"/>
                  <c:y val="2.9377444907652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2352342778813734E-3"/>
                  <c:y val="9.7924816358840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676425708411102E-3"/>
                  <c:y val="2.937744490765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911659986292304E-2"/>
                  <c:y val="3.2641605452947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'[19.xlsx]Partida 19'!$D$24:$J$24</c:f>
              <c:numCache>
                <c:formatCode>0.0%</c:formatCode>
                <c:ptCount val="7"/>
                <c:pt idx="0">
                  <c:v>4.1394827769182215E-3</c:v>
                </c:pt>
                <c:pt idx="1">
                  <c:v>0.10544063599304586</c:v>
                </c:pt>
                <c:pt idx="2">
                  <c:v>0.22478343050699853</c:v>
                </c:pt>
                <c:pt idx="3">
                  <c:v>0.29574402065354405</c:v>
                </c:pt>
                <c:pt idx="4">
                  <c:v>0.3463320787601038</c:v>
                </c:pt>
                <c:pt idx="5">
                  <c:v>0.40967138525288793</c:v>
                </c:pt>
                <c:pt idx="6">
                  <c:v>0.47754655132459595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9B5-4F42-9C31-195A37993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094440"/>
        <c:axId val="506097184"/>
      </c:lineChart>
      <c:catAx>
        <c:axId val="506094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6097184"/>
        <c:crosses val="autoZero"/>
        <c:auto val="1"/>
        <c:lblAlgn val="ctr"/>
        <c:lblOffset val="100"/>
        <c:noMultiLvlLbl val="0"/>
      </c:catAx>
      <c:valAx>
        <c:axId val="5060971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60944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19'!$D$30:$O$30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82-47CD-94CC-02C1B831E1D2}"/>
            </c:ext>
          </c:extLst>
        </c:ser>
        <c:ser>
          <c:idx val="1"/>
          <c:order val="2"/>
          <c:tx>
            <c:strRef>
              <c:f>'[19.xlsx]Partida 19'!$C$31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19'!$D$31:$J$31</c:f>
              <c:numCache>
                <c:formatCode>0.0%</c:formatCode>
                <c:ptCount val="7"/>
                <c:pt idx="0">
                  <c:v>4.1394827769182215E-3</c:v>
                </c:pt>
                <c:pt idx="1">
                  <c:v>0.10130115321612763</c:v>
                </c:pt>
                <c:pt idx="2">
                  <c:v>0.11934299090618998</c:v>
                </c:pt>
                <c:pt idx="3">
                  <c:v>7.0960590146545502E-2</c:v>
                </c:pt>
                <c:pt idx="4">
                  <c:v>6.1554701515616948E-2</c:v>
                </c:pt>
                <c:pt idx="5">
                  <c:v>6.333346476158247E-2</c:v>
                </c:pt>
                <c:pt idx="6">
                  <c:v>6.7921483024797669E-2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82-47CD-94CC-02C1B831E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2267088"/>
        <c:axId val="522268264"/>
      </c:barChart>
      <c:catAx>
        <c:axId val="52226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2268264"/>
        <c:crosses val="autoZero"/>
        <c:auto val="1"/>
        <c:lblAlgn val="ctr"/>
        <c:lblOffset val="100"/>
        <c:noMultiLvlLbl val="0"/>
      </c:catAx>
      <c:valAx>
        <c:axId val="5222682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226708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agosto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266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79057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418419"/>
              </p:ext>
            </p:extLst>
          </p:nvPr>
        </p:nvGraphicFramePr>
        <p:xfrm>
          <a:off x="558014" y="1772186"/>
          <a:ext cx="8095927" cy="4465129"/>
        </p:xfrm>
        <a:graphic>
          <a:graphicData uri="http://schemas.openxmlformats.org/drawingml/2006/table">
            <a:tbl>
              <a:tblPr/>
              <a:tblGrid>
                <a:gridCol w="811106"/>
                <a:gridCol w="299625"/>
                <a:gridCol w="299625"/>
                <a:gridCol w="2714784"/>
                <a:gridCol w="811106"/>
                <a:gridCol w="811106"/>
                <a:gridCol w="811106"/>
                <a:gridCol w="811106"/>
                <a:gridCol w="726363"/>
              </a:tblGrid>
              <a:tr h="199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11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19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11.637.475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8.375.933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4.966.114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878.332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634" y="116879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08176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6123"/>
              </p:ext>
            </p:extLst>
          </p:nvPr>
        </p:nvGraphicFramePr>
        <p:xfrm>
          <a:off x="518864" y="1427613"/>
          <a:ext cx="8114582" cy="4982802"/>
        </p:xfrm>
        <a:graphic>
          <a:graphicData uri="http://schemas.openxmlformats.org/drawingml/2006/table">
            <a:tbl>
              <a:tblPr/>
              <a:tblGrid>
                <a:gridCol w="812975"/>
                <a:gridCol w="300315"/>
                <a:gridCol w="300315"/>
                <a:gridCol w="2721040"/>
                <a:gridCol w="812975"/>
                <a:gridCol w="812975"/>
                <a:gridCol w="812975"/>
                <a:gridCol w="812975"/>
                <a:gridCol w="728037"/>
              </a:tblGrid>
              <a:tr h="1490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63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5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963.020.525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29.225.163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484.826.784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3.498.529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1.987.708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448.330.766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448.330.766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16.129.879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6.750.367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77.706.601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12.410.534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112.540.300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69.802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69.405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745.042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745.042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4686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653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294393"/>
              </p:ext>
            </p:extLst>
          </p:nvPr>
        </p:nvGraphicFramePr>
        <p:xfrm>
          <a:off x="518864" y="1783522"/>
          <a:ext cx="8167935" cy="3733707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031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22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591.384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8" y="600971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777365"/>
              </p:ext>
            </p:extLst>
          </p:nvPr>
        </p:nvGraphicFramePr>
        <p:xfrm>
          <a:off x="518958" y="1871356"/>
          <a:ext cx="8134421" cy="4035625"/>
        </p:xfrm>
        <a:graphic>
          <a:graphicData uri="http://schemas.openxmlformats.org/drawingml/2006/table">
            <a:tbl>
              <a:tblPr/>
              <a:tblGrid>
                <a:gridCol w="808015"/>
                <a:gridCol w="298484"/>
                <a:gridCol w="298484"/>
                <a:gridCol w="2773783"/>
                <a:gridCol w="808015"/>
                <a:gridCol w="808015"/>
                <a:gridCol w="808015"/>
                <a:gridCol w="808015"/>
                <a:gridCol w="723595"/>
              </a:tblGrid>
              <a:tr h="2049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77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90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2.902.150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2.186.119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1.263.037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375.531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27.515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27.515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381.991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318.200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452" y="472716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59" y="17728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002455"/>
              </p:ext>
            </p:extLst>
          </p:nvPr>
        </p:nvGraphicFramePr>
        <p:xfrm>
          <a:off x="520251" y="2160063"/>
          <a:ext cx="8134420" cy="2327738"/>
        </p:xfrm>
        <a:graphic>
          <a:graphicData uri="http://schemas.openxmlformats.org/drawingml/2006/table">
            <a:tbl>
              <a:tblPr/>
              <a:tblGrid>
                <a:gridCol w="808015"/>
                <a:gridCol w="298484"/>
                <a:gridCol w="298484"/>
                <a:gridCol w="2773782"/>
                <a:gridCol w="808015"/>
                <a:gridCol w="808015"/>
                <a:gridCol w="808015"/>
                <a:gridCol w="808015"/>
                <a:gridCol w="723595"/>
              </a:tblGrid>
              <a:tr h="3156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666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142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48166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456" y="180615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32690"/>
              </p:ext>
            </p:extLst>
          </p:nvPr>
        </p:nvGraphicFramePr>
        <p:xfrm>
          <a:off x="496455" y="2394076"/>
          <a:ext cx="8156922" cy="2331067"/>
        </p:xfrm>
        <a:graphic>
          <a:graphicData uri="http://schemas.openxmlformats.org/drawingml/2006/table">
            <a:tbl>
              <a:tblPr/>
              <a:tblGrid>
                <a:gridCol w="810250"/>
                <a:gridCol w="299310"/>
                <a:gridCol w="299310"/>
                <a:gridCol w="2781455"/>
                <a:gridCol w="810250"/>
                <a:gridCol w="810250"/>
                <a:gridCol w="810250"/>
                <a:gridCol w="810250"/>
                <a:gridCol w="725597"/>
              </a:tblGrid>
              <a:tr h="3160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679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14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4782" y="471525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82" y="17659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83263"/>
              </p:ext>
            </p:extLst>
          </p:nvPr>
        </p:nvGraphicFramePr>
        <p:xfrm>
          <a:off x="521543" y="2054939"/>
          <a:ext cx="8131836" cy="2454182"/>
        </p:xfrm>
        <a:graphic>
          <a:graphicData uri="http://schemas.openxmlformats.org/drawingml/2006/table">
            <a:tbl>
              <a:tblPr/>
              <a:tblGrid>
                <a:gridCol w="807758"/>
                <a:gridCol w="298390"/>
                <a:gridCol w="298390"/>
                <a:gridCol w="2772901"/>
                <a:gridCol w="807758"/>
                <a:gridCol w="807758"/>
                <a:gridCol w="807758"/>
                <a:gridCol w="807758"/>
                <a:gridCol w="723365"/>
              </a:tblGrid>
              <a:tr h="3327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191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6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2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2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571442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953" y="17779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067968"/>
              </p:ext>
            </p:extLst>
          </p:nvPr>
        </p:nvGraphicFramePr>
        <p:xfrm>
          <a:off x="518958" y="2488983"/>
          <a:ext cx="8134421" cy="2884233"/>
        </p:xfrm>
        <a:graphic>
          <a:graphicData uri="http://schemas.openxmlformats.org/drawingml/2006/table">
            <a:tbl>
              <a:tblPr/>
              <a:tblGrid>
                <a:gridCol w="808015"/>
                <a:gridCol w="298484"/>
                <a:gridCol w="298484"/>
                <a:gridCol w="2773783"/>
                <a:gridCol w="808015"/>
                <a:gridCol w="808015"/>
                <a:gridCol w="808015"/>
                <a:gridCol w="808015"/>
                <a:gridCol w="723595"/>
              </a:tblGrid>
              <a:tr h="253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765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27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552" y="593489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122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13179"/>
              </p:ext>
            </p:extLst>
          </p:nvPr>
        </p:nvGraphicFramePr>
        <p:xfrm>
          <a:off x="518864" y="1809372"/>
          <a:ext cx="8153593" cy="3923876"/>
        </p:xfrm>
        <a:graphic>
          <a:graphicData uri="http://schemas.openxmlformats.org/drawingml/2006/table">
            <a:tbl>
              <a:tblPr/>
              <a:tblGrid>
                <a:gridCol w="816883"/>
                <a:gridCol w="301759"/>
                <a:gridCol w="301759"/>
                <a:gridCol w="2734122"/>
                <a:gridCol w="816883"/>
                <a:gridCol w="816883"/>
                <a:gridCol w="816883"/>
                <a:gridCol w="816883"/>
                <a:gridCol w="731538"/>
              </a:tblGrid>
              <a:tr h="1835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21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9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54.438.519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9.256.120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8.240.886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4.773.547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3.023.537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3.023.537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3.023.537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790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64704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05591"/>
              </p:ext>
            </p:extLst>
          </p:nvPr>
        </p:nvGraphicFramePr>
        <p:xfrm>
          <a:off x="518864" y="1931020"/>
          <a:ext cx="8140392" cy="3586208"/>
        </p:xfrm>
        <a:graphic>
          <a:graphicData uri="http://schemas.openxmlformats.org/drawingml/2006/table">
            <a:tbl>
              <a:tblPr/>
              <a:tblGrid>
                <a:gridCol w="822944"/>
                <a:gridCol w="303998"/>
                <a:gridCol w="303998"/>
                <a:gridCol w="2680711"/>
                <a:gridCol w="822944"/>
                <a:gridCol w="822944"/>
                <a:gridCol w="822944"/>
                <a:gridCol w="822944"/>
                <a:gridCol w="736965"/>
              </a:tblGrid>
              <a:tr h="2190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07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020181"/>
              </p:ext>
            </p:extLst>
          </p:nvPr>
        </p:nvGraphicFramePr>
        <p:xfrm>
          <a:off x="395625" y="1607343"/>
          <a:ext cx="8210798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370326"/>
              </p:ext>
            </p:extLst>
          </p:nvPr>
        </p:nvGraphicFramePr>
        <p:xfrm>
          <a:off x="539552" y="1914524"/>
          <a:ext cx="8147248" cy="389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7198" y="70264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151352"/>
              </p:ext>
            </p:extLst>
          </p:nvPr>
        </p:nvGraphicFramePr>
        <p:xfrm>
          <a:off x="457198" y="1895474"/>
          <a:ext cx="8220199" cy="4125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3628" y="577506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472744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460781"/>
              </p:ext>
            </p:extLst>
          </p:nvPr>
        </p:nvGraphicFramePr>
        <p:xfrm>
          <a:off x="623628" y="1769266"/>
          <a:ext cx="7632850" cy="3912087"/>
        </p:xfrm>
        <a:graphic>
          <a:graphicData uri="http://schemas.openxmlformats.org/drawingml/2006/table">
            <a:tbl>
              <a:tblPr/>
              <a:tblGrid>
                <a:gridCol w="889393"/>
                <a:gridCol w="2376139"/>
                <a:gridCol w="889393"/>
                <a:gridCol w="889393"/>
                <a:gridCol w="889393"/>
                <a:gridCol w="889393"/>
                <a:gridCol w="809746"/>
              </a:tblGrid>
              <a:tr h="22844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960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1.115.233.894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41.459.889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532.576.100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43.425.368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25.048.240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4.101.636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897.022.141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448.375.568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10.217.865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62.781.443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40.624.882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40.615.882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40.620.953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72371"/>
            <a:ext cx="774337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6065445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97963"/>
              </p:ext>
            </p:extLst>
          </p:nvPr>
        </p:nvGraphicFramePr>
        <p:xfrm>
          <a:off x="585598" y="2019516"/>
          <a:ext cx="7743370" cy="3892536"/>
        </p:xfrm>
        <a:graphic>
          <a:graphicData uri="http://schemas.openxmlformats.org/drawingml/2006/table">
            <a:tbl>
              <a:tblPr/>
              <a:tblGrid>
                <a:gridCol w="330771"/>
                <a:gridCol w="330771"/>
                <a:gridCol w="2967024"/>
                <a:gridCol w="886469"/>
                <a:gridCol w="873238"/>
                <a:gridCol w="727699"/>
                <a:gridCol w="886469"/>
                <a:gridCol w="740929"/>
              </a:tblGrid>
              <a:tr h="1848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45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1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1.049.502.896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30.410.445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522.592.728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16.511.504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9.291.648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14.874.155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13.194.656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11.637.475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6.430.164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963.020.525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484.826.784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4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54.438.519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9.256.120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460083"/>
              </p:ext>
            </p:extLst>
          </p:nvPr>
        </p:nvGraphicFramePr>
        <p:xfrm>
          <a:off x="417964" y="2030679"/>
          <a:ext cx="8210796" cy="4254109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819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73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16.511.504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9.291.648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12.509.402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7.247.864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5296"/>
              </p:ext>
            </p:extLst>
          </p:nvPr>
        </p:nvGraphicFramePr>
        <p:xfrm>
          <a:off x="537790" y="1878464"/>
          <a:ext cx="7977562" cy="4070820"/>
        </p:xfrm>
        <a:graphic>
          <a:graphicData uri="http://schemas.openxmlformats.org/drawingml/2006/table">
            <a:tbl>
              <a:tblPr/>
              <a:tblGrid>
                <a:gridCol w="799247"/>
                <a:gridCol w="295245"/>
                <a:gridCol w="295245"/>
                <a:gridCol w="2675093"/>
                <a:gridCol w="799247"/>
                <a:gridCol w="799247"/>
                <a:gridCol w="799247"/>
                <a:gridCol w="799247"/>
                <a:gridCol w="715744"/>
              </a:tblGrid>
              <a:tr h="1997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18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14.874.155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3.910.800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2.173.101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1.120.425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7.687.749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25.584.997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7.679.749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592" y="59002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895335"/>
              </p:ext>
            </p:extLst>
          </p:nvPr>
        </p:nvGraphicFramePr>
        <p:xfrm>
          <a:off x="518865" y="1855108"/>
          <a:ext cx="8167934" cy="3992448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0"/>
                <a:gridCol w="818320"/>
                <a:gridCol w="818320"/>
                <a:gridCol w="818320"/>
                <a:gridCol w="818320"/>
                <a:gridCol w="732824"/>
              </a:tblGrid>
              <a:tr h="2060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10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270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13.194.656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-665.940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3.676.443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2.891.617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1.649.145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255.101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1.332.086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1.332.086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4093</TotalTime>
  <Words>3164</Words>
  <Application>Microsoft Office PowerPoint</Application>
  <PresentationFormat>Presentación en pantalla (4:3)</PresentationFormat>
  <Paragraphs>1961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JULIO DE 2021 PARTIDA 19: MINISTERIO DE TRANSPORTES Y TELECOMUNICACIONES</vt:lpstr>
      <vt:lpstr>EJECUCIÓN ACUMULADA DE GASTOS A JULIO DE 2021  PARTIDA 19 MINISTERIO DE TRANSPORTES Y TELECOMUNICACIONES</vt:lpstr>
      <vt:lpstr>COMPORTAMIENTO DE LA EJECUCIÓN ACUMULADA DE GASTOS A JULIO DE 2021  PARTIDA 19 MINISTERIO DE TRANSPORTES Y TELECOMUNICACIONES</vt:lpstr>
      <vt:lpstr>COMPORTAMIENTO DE LA EJECUCIÓN ACUMULADA DE GASTOS A JULIO DE 2021  PARTIDA 19 MINISTERIO DE TRANSPORTES Y TELECOMUNICACIONES</vt:lpstr>
      <vt:lpstr>EJECUCIÓN ACUMULADA DE GASTOS A JULIO DE 2021  PARTIDA 19 MINISTERIO DE TRANSPORTES Y TELECOMUNICACIONES</vt:lpstr>
      <vt:lpstr>EJECUCIÓN ACUMULADA DE GASTOS A JULIO DE 2021  PARTIDA 19 MINISTERIO DE TRANSPORTES Y TELECOMUNICACIONES  RESUMEN POR CAPÍTULOS</vt:lpstr>
      <vt:lpstr>EJECUCIÓN ACUMULADA DE GASTOS A JULIO DE 2021  PARTIDA 19. CAPÍTULO 01. PROGRAMA 01: SECRETARÍA Y ADMINISTRACIÓN GENERAL DE TRANSPORTES</vt:lpstr>
      <vt:lpstr>EJECUCIÓN ACUMULADA DE GASTOS A JULIO DE 2021  PARTIDA 19. CAPÍTULO 01. PROGRAMA 03: TRANSANTIAGO</vt:lpstr>
      <vt:lpstr>EJECUCIÓN ACUMULADA DE GASTOS A JULIO DE 2021  PARTIDA 19. CAPÍTULO 01. PROGRAMA 04: UNIDAD OPERATIVA DE CONTROL DE TRÁNSITO</vt:lpstr>
      <vt:lpstr>EJECUCIÓN ACUMULADA DE GASTOS A JULIO DE 2021  PARTIDA 19. CAPÍTULO 01. PROGRAMA 05: FISCALIZACIÓN Y CONTROL</vt:lpstr>
      <vt:lpstr>EJECUCIÓN ACUMULADA DE GASTOS A JULIO DE 2021  PARTIDA 19. CAPÍTULO 01. PROGRAMA 06: SUBSIDIO NACIONAL AL TRANSPORTE PÚBLICO</vt:lpstr>
      <vt:lpstr>EJECUCIÓN ACUMULADA DE GASTOS A JULIO DE 2021  PARTIDA 19. CAPÍTULO 01. PROGRAMA 07: PROGRAMA DESARROLLO LOGÍSTICO</vt:lpstr>
      <vt:lpstr>EJECUCIÓN ACUMULADA DE GASTOS A JULIO DE 2021  PARTIDA 19. CAPÍTULO 01. PROGRAMA 08: PROGRAMA DE VIALIDAD Y TRANSPORTE URBANO: SECTRA</vt:lpstr>
      <vt:lpstr>EJECUCIÓN ACUMULADA DE GASTOS A JULIO DE 2021  PARTIDA 19. PROGRAMA: TRANSANTIAGO FET COVID-19</vt:lpstr>
      <vt:lpstr>EJECUCIÓN ACUMULADA DE GASTOS A JULIO DE 2021  PARTIDA 19. PROGRAMA:UNIDAD OPERATIVA CONTROL DE TRANSITO FET COVID-19</vt:lpstr>
      <vt:lpstr>EJECUCIÓN ACUMULADA DE GASTOS A JULIO DE 2021  PARTIDA 19. PROGRAMA: SUBSIDIO NACIONAL TRANSPORTE PÚBLICO FET COVID-19</vt:lpstr>
      <vt:lpstr>EJECUCIÓN ACUMULADA DE GASTOS A JULIO DE 2021  PARTIDA 19. PROGRAMA DE VIALIDAD Y TRANSPORTE URBANO: SECTRA FET COVID-19 </vt:lpstr>
      <vt:lpstr>EJECUCIÓN ACUMULADA DE GASTOS A JULIO DE 2021  PARTIDA 19. CAPÍTULO 02. PROGRAMA 01: SUBSECRETARÍA DE TELECOMUNICACIONES</vt:lpstr>
      <vt:lpstr>EJECUCIÓN ACUMULADA DE GASTOS A JULIO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335</cp:revision>
  <cp:lastPrinted>2019-06-03T14:10:49Z</cp:lastPrinted>
  <dcterms:created xsi:type="dcterms:W3CDTF">2016-06-23T13:38:47Z</dcterms:created>
  <dcterms:modified xsi:type="dcterms:W3CDTF">2021-09-14T20:02:26Z</dcterms:modified>
</cp:coreProperties>
</file>