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326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29" r:id="rId17"/>
    <p:sldId id="306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28" r:id="rId26"/>
    <p:sldId id="315" r:id="rId27"/>
    <p:sldId id="316" r:id="rId28"/>
    <p:sldId id="317" r:id="rId29"/>
    <p:sldId id="318" r:id="rId30"/>
    <p:sldId id="327" r:id="rId31"/>
    <p:sldId id="319" r:id="rId3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71" d="100"/>
          <a:sy n="71" d="100"/>
        </p:scale>
        <p:origin x="60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Presupuesto inicial </a:t>
            </a:r>
            <a:r>
              <a:rPr lang="es-CL" sz="1100" b="1"/>
              <a:t>por Subtítulos de Gastos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67691802010742"/>
          <c:y val="0.17603183578856427"/>
          <c:w val="0.68570723632748809"/>
          <c:h val="0.5225975063537924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FE-4732-9241-989649C415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5FE-4732-9241-989649C415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5FE-4732-9241-989649C415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5FE-4732-9241-989649C415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11'!$C$82:$C$85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11'!$D$82:$D$85</c:f>
              <c:numCache>
                <c:formatCode>#,##0</c:formatCode>
                <c:ptCount val="4"/>
                <c:pt idx="0">
                  <c:v>1228940973</c:v>
                </c:pt>
                <c:pt idx="1">
                  <c:v>329235489</c:v>
                </c:pt>
                <c:pt idx="2">
                  <c:v>142245469</c:v>
                </c:pt>
                <c:pt idx="3">
                  <c:v>186369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FE-4732-9241-989649C415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'[11.xlsx]Partida 11'!$C$37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11'!$D$37:$O$37</c:f>
              <c:numCache>
                <c:formatCode>0.0%</c:formatCode>
                <c:ptCount val="12"/>
                <c:pt idx="0">
                  <c:v>0.109</c:v>
                </c:pt>
                <c:pt idx="1">
                  <c:v>7.0999999999999994E-2</c:v>
                </c:pt>
                <c:pt idx="2">
                  <c:v>7.3999999999999996E-2</c:v>
                </c:pt>
                <c:pt idx="3">
                  <c:v>8.5999999999999993E-2</c:v>
                </c:pt>
                <c:pt idx="4">
                  <c:v>7.8E-2</c:v>
                </c:pt>
                <c:pt idx="5">
                  <c:v>0.08</c:v>
                </c:pt>
                <c:pt idx="6">
                  <c:v>6.9000000000000006E-2</c:v>
                </c:pt>
                <c:pt idx="7">
                  <c:v>7.9000000000000001E-2</c:v>
                </c:pt>
                <c:pt idx="8">
                  <c:v>7.4999999999999997E-2</c:v>
                </c:pt>
                <c:pt idx="9">
                  <c:v>7.1999999999999995E-2</c:v>
                </c:pt>
                <c:pt idx="10">
                  <c:v>7.4999999999999997E-2</c:v>
                </c:pt>
                <c:pt idx="11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7E-44A7-A38F-717846D9665B}"/>
            </c:ext>
          </c:extLst>
        </c:ser>
        <c:ser>
          <c:idx val="1"/>
          <c:order val="1"/>
          <c:tx>
            <c:strRef>
              <c:f>'[11.xlsx]Partida 11'!$C$38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11'!$D$38:$O$38</c:f>
              <c:numCache>
                <c:formatCode>0.0%</c:formatCode>
                <c:ptCount val="12"/>
                <c:pt idx="0">
                  <c:v>0.113</c:v>
                </c:pt>
                <c:pt idx="1">
                  <c:v>7.0999999999999994E-2</c:v>
                </c:pt>
                <c:pt idx="2">
                  <c:v>7.4999999999999997E-2</c:v>
                </c:pt>
                <c:pt idx="3">
                  <c:v>7.0000000000000007E-2</c:v>
                </c:pt>
                <c:pt idx="4">
                  <c:v>6.5000000000000002E-2</c:v>
                </c:pt>
                <c:pt idx="5">
                  <c:v>7.8E-2</c:v>
                </c:pt>
                <c:pt idx="6">
                  <c:v>6.8000000000000005E-2</c:v>
                </c:pt>
                <c:pt idx="7">
                  <c:v>5.8999999999999997E-2</c:v>
                </c:pt>
                <c:pt idx="8">
                  <c:v>6.4000000000000001E-2</c:v>
                </c:pt>
                <c:pt idx="9">
                  <c:v>6.2E-2</c:v>
                </c:pt>
                <c:pt idx="10">
                  <c:v>6.4000000000000001E-2</c:v>
                </c:pt>
                <c:pt idx="11">
                  <c:v>0.28412783899999999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7E-44A7-A38F-717846D9665B}"/>
            </c:ext>
          </c:extLst>
        </c:ser>
        <c:ser>
          <c:idx val="2"/>
          <c:order val="2"/>
          <c:tx>
            <c:strRef>
              <c:f>'[11.xlsx]Partida 11'!$C$39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800" b="1">
                      <a:solidFill>
                        <a:schemeClr val="tx1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F71-4D76-9D48-582FA529E4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11'!$D$39:$I$39</c:f>
              <c:numCache>
                <c:formatCode>0.0%</c:formatCode>
                <c:ptCount val="6"/>
                <c:pt idx="0">
                  <c:v>0.14546738632090708</c:v>
                </c:pt>
                <c:pt idx="1">
                  <c:v>7.1049768488433612E-2</c:v>
                </c:pt>
                <c:pt idx="2">
                  <c:v>7.9763603258434596E-2</c:v>
                </c:pt>
                <c:pt idx="3">
                  <c:v>7.7184045165835422E-2</c:v>
                </c:pt>
                <c:pt idx="4">
                  <c:v>7.4687484723806249E-2</c:v>
                </c:pt>
                <c:pt idx="5">
                  <c:v>8.6813085099200021E-2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7E-44A7-A38F-717846D96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534199040"/>
        <c:axId val="534193552"/>
      </c:barChart>
      <c:catAx>
        <c:axId val="534199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34193552"/>
        <c:crosses val="autoZero"/>
        <c:auto val="0"/>
        <c:lblAlgn val="ctr"/>
        <c:lblOffset val="100"/>
        <c:noMultiLvlLbl val="0"/>
      </c:catAx>
      <c:valAx>
        <c:axId val="53419355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341990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8071337491131E-2"/>
          <c:y val="0.93707902476045912"/>
          <c:w val="0.89999990076854763"/>
          <c:h val="6.2920975239540836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'[11.xlsx]Partida 11'!$C$33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11'!$D$33:$O$33</c:f>
              <c:numCache>
                <c:formatCode>0.0%</c:formatCode>
                <c:ptCount val="12"/>
                <c:pt idx="0">
                  <c:v>0.109</c:v>
                </c:pt>
                <c:pt idx="1">
                  <c:v>0.18</c:v>
                </c:pt>
                <c:pt idx="2">
                  <c:v>0.254</c:v>
                </c:pt>
                <c:pt idx="3">
                  <c:v>0.33900000000000002</c:v>
                </c:pt>
                <c:pt idx="4">
                  <c:v>0.41599999999999998</c:v>
                </c:pt>
                <c:pt idx="5">
                  <c:v>0.49199999999999999</c:v>
                </c:pt>
                <c:pt idx="6">
                  <c:v>0.55600000000000005</c:v>
                </c:pt>
                <c:pt idx="7">
                  <c:v>0.63400000000000001</c:v>
                </c:pt>
                <c:pt idx="8">
                  <c:v>0.70899999999999996</c:v>
                </c:pt>
                <c:pt idx="9">
                  <c:v>0.78100000000000003</c:v>
                </c:pt>
                <c:pt idx="10">
                  <c:v>0.85599999999999998</c:v>
                </c:pt>
                <c:pt idx="11">
                  <c:v>0.98399999999999999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73-471E-8DC9-84475458D4EB}"/>
            </c:ext>
          </c:extLst>
        </c:ser>
        <c:ser>
          <c:idx val="1"/>
          <c:order val="1"/>
          <c:tx>
            <c:strRef>
              <c:f>'[11.xlsx]Partida 11'!$C$34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1F497D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11'!$D$34:$O$34</c:f>
              <c:numCache>
                <c:formatCode>0.0%</c:formatCode>
                <c:ptCount val="12"/>
                <c:pt idx="0">
                  <c:v>0.113</c:v>
                </c:pt>
                <c:pt idx="1">
                  <c:v>0.185</c:v>
                </c:pt>
                <c:pt idx="2">
                  <c:v>0.25900000000000001</c:v>
                </c:pt>
                <c:pt idx="3">
                  <c:v>0.33100000000000002</c:v>
                </c:pt>
                <c:pt idx="4">
                  <c:v>0.39700000000000002</c:v>
                </c:pt>
                <c:pt idx="5">
                  <c:v>0.48599999999999999</c:v>
                </c:pt>
                <c:pt idx="6">
                  <c:v>0.55400000000000005</c:v>
                </c:pt>
                <c:pt idx="7">
                  <c:v>0.54500000000000004</c:v>
                </c:pt>
                <c:pt idx="8">
                  <c:v>0.60899999999999999</c:v>
                </c:pt>
                <c:pt idx="9">
                  <c:v>0.66200000000000003</c:v>
                </c:pt>
                <c:pt idx="10">
                  <c:v>0.72499999999999998</c:v>
                </c:pt>
                <c:pt idx="11">
                  <c:v>0.95099999999999996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73-471E-8DC9-84475458D4EB}"/>
            </c:ext>
          </c:extLst>
        </c:ser>
        <c:ser>
          <c:idx val="2"/>
          <c:order val="2"/>
          <c:tx>
            <c:strRef>
              <c:f>'[11.xlsx]Partida 11'!$C$35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482587246038691E-2"/>
                  <c:y val="-2.660499934206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06-4003-91D0-0CD7ABD00D3E}"/>
                </c:ext>
              </c:extLst>
            </c:dLbl>
            <c:dLbl>
              <c:idx val="1"/>
              <c:layout>
                <c:manualLayout>
                  <c:x val="-5.0856785262953244E-2"/>
                  <c:y val="-3.8889300722601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06-4003-91D0-0CD7ABD00D3E}"/>
                </c:ext>
              </c:extLst>
            </c:dLbl>
            <c:dLbl>
              <c:idx val="2"/>
              <c:layout>
                <c:manualLayout>
                  <c:x val="-6.5690069991251127E-2"/>
                  <c:y val="-2.3619532683023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06-4003-91D0-0CD7ABD00D3E}"/>
                </c:ext>
              </c:extLst>
            </c:dLbl>
            <c:dLbl>
              <c:idx val="3"/>
              <c:layout>
                <c:manualLayout>
                  <c:x val="-5.5233061145134633E-2"/>
                  <c:y val="-1.3846675933352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06-4003-91D0-0CD7ABD00D3E}"/>
                </c:ext>
              </c:extLst>
            </c:dLbl>
            <c:dLbl>
              <c:idx val="4"/>
              <c:layout>
                <c:manualLayout>
                  <c:x val="-6.2096942743268262E-2"/>
                  <c:y val="-9.09619543456251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06-4003-91D0-0CD7ABD00D3E}"/>
                </c:ext>
              </c:extLst>
            </c:dLbl>
            <c:dLbl>
              <c:idx val="5"/>
              <c:layout>
                <c:manualLayout>
                  <c:x val="-5.283768348400894E-2"/>
                  <c:y val="-1.7104294849909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06-4003-91D0-0CD7ABD00D3E}"/>
                </c:ext>
              </c:extLst>
            </c:dLbl>
            <c:dLbl>
              <c:idx val="6"/>
              <c:layout>
                <c:manualLayout>
                  <c:x val="-3.7313432835820892E-2"/>
                  <c:y val="4.0182648401826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A4-492B-892F-D2DD0789D531}"/>
                </c:ext>
              </c:extLst>
            </c:dLbl>
            <c:dLbl>
              <c:idx val="7"/>
              <c:layout>
                <c:manualLayout>
                  <c:x val="-3.9800995024875711E-2"/>
                  <c:y val="2.9223744292237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A4-492B-892F-D2DD0789D531}"/>
                </c:ext>
              </c:extLst>
            </c:dLbl>
            <c:dLbl>
              <c:idx val="8"/>
              <c:layout>
                <c:manualLayout>
                  <c:x val="-3.482587064676617E-2"/>
                  <c:y val="1.8264840182648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A4-492B-892F-D2DD0789D531}"/>
                </c:ext>
              </c:extLst>
            </c:dLbl>
            <c:dLbl>
              <c:idx val="9"/>
              <c:layout>
                <c:manualLayout>
                  <c:x val="-2.48756218905473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A4-492B-892F-D2DD0789D5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11'!$D$35:$I$35</c:f>
              <c:numCache>
                <c:formatCode>0.0%</c:formatCode>
                <c:ptCount val="6"/>
                <c:pt idx="0">
                  <c:v>0.14546738632090708</c:v>
                </c:pt>
                <c:pt idx="1">
                  <c:v>0.21644559840490332</c:v>
                </c:pt>
                <c:pt idx="2">
                  <c:v>0.29702953980065627</c:v>
                </c:pt>
                <c:pt idx="3">
                  <c:v>0.37419670916508307</c:v>
                </c:pt>
                <c:pt idx="4">
                  <c:v>0.44433142217726823</c:v>
                </c:pt>
                <c:pt idx="5">
                  <c:v>0.53056074696633382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73-471E-8DC9-84475458D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4195512"/>
        <c:axId val="534190416"/>
      </c:lineChart>
      <c:catAx>
        <c:axId val="534195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34190416"/>
        <c:crosses val="autoZero"/>
        <c:auto val="1"/>
        <c:lblAlgn val="ctr"/>
        <c:lblOffset val="100"/>
        <c:tickLblSkip val="1"/>
        <c:noMultiLvlLbl val="0"/>
      </c:catAx>
      <c:valAx>
        <c:axId val="53419041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341955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71667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46558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191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02E23A4-3B9D-4FA4-BC63-9FF85E52073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BCE9540-5D18-4B73-981B-37361D877DD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JUNIO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julio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03363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15478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740440"/>
              </p:ext>
            </p:extLst>
          </p:nvPr>
        </p:nvGraphicFramePr>
        <p:xfrm>
          <a:off x="539554" y="1916830"/>
          <a:ext cx="7920878" cy="3698670"/>
        </p:xfrm>
        <a:graphic>
          <a:graphicData uri="http://schemas.openxmlformats.org/drawingml/2006/table">
            <a:tbl>
              <a:tblPr/>
              <a:tblGrid>
                <a:gridCol w="71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9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5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5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95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2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72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05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72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7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74.684.592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2.681.080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42.674.438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40.056.177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39.725.677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20.614.904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26.113.430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26.585.688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13.832.887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8.144.680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2.539.322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8.116.410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8.144.680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2.539.322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8.116.410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1069"/>
              </p:ext>
            </p:extLst>
          </p:nvPr>
        </p:nvGraphicFramePr>
        <p:xfrm>
          <a:off x="558189" y="1733217"/>
          <a:ext cx="7830237" cy="4206999"/>
        </p:xfrm>
        <a:graphic>
          <a:graphicData uri="http://schemas.openxmlformats.org/drawingml/2006/table">
            <a:tbl>
              <a:tblPr/>
              <a:tblGrid>
                <a:gridCol w="53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9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1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8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48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48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58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4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1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2.103.336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3.336.220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3.335.082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1.517.345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1.231.247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339.663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5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5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3145" y="6290877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677667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48" y="1388037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868413"/>
              </p:ext>
            </p:extLst>
          </p:nvPr>
        </p:nvGraphicFramePr>
        <p:xfrm>
          <a:off x="539552" y="1691151"/>
          <a:ext cx="7704856" cy="4526056"/>
        </p:xfrm>
        <a:graphic>
          <a:graphicData uri="http://schemas.openxmlformats.org/drawingml/2006/table">
            <a:tbl>
              <a:tblPr/>
              <a:tblGrid>
                <a:gridCol w="698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90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2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25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85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85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22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4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4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383.502.896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5.433.566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196.748.585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330.736.998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331.853.224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1.116.226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171.205.171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42.148.029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42.740.232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592.203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19.474.505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8.118.166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3.725.137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5.842.491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2.838.082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2.838.082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1.449.472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2.777.220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2.777.220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5.280.084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887.055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887.065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887.055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553355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1467" y="1539686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361762"/>
              </p:ext>
            </p:extLst>
          </p:nvPr>
        </p:nvGraphicFramePr>
        <p:xfrm>
          <a:off x="481468" y="1827716"/>
          <a:ext cx="8205330" cy="3617507"/>
        </p:xfrm>
        <a:graphic>
          <a:graphicData uri="http://schemas.openxmlformats.org/drawingml/2006/table">
            <a:tbl>
              <a:tblPr/>
              <a:tblGrid>
                <a:gridCol w="69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6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6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6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7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62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62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52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5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8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5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9843" y="4885047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PROGRAMA: DIRECCIÓN GENERAL DEL TERRITORIO MARÍTIMO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7345" y="1782828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859101"/>
              </p:ext>
            </p:extLst>
          </p:nvPr>
        </p:nvGraphicFramePr>
        <p:xfrm>
          <a:off x="627345" y="2348877"/>
          <a:ext cx="7920879" cy="2160242"/>
        </p:xfrm>
        <a:graphic>
          <a:graphicData uri="http://schemas.openxmlformats.org/drawingml/2006/table">
            <a:tbl>
              <a:tblPr/>
              <a:tblGrid>
                <a:gridCol w="703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3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55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5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6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6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9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29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929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0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4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91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9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7343" y="142651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149887"/>
              </p:ext>
            </p:extLst>
          </p:nvPr>
        </p:nvGraphicFramePr>
        <p:xfrm>
          <a:off x="627343" y="1700816"/>
          <a:ext cx="7920881" cy="4630555"/>
        </p:xfrm>
        <a:graphic>
          <a:graphicData uri="http://schemas.openxmlformats.org/drawingml/2006/table">
            <a:tbl>
              <a:tblPr/>
              <a:tblGrid>
                <a:gridCol w="703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55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6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6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9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29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55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105.772.288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2.123.032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25.734.459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21.165.288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21.107.237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9.971.001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36.798.411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33.822.027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-2.976.384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11.999.067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805.779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3.695.246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3.518.392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3.416.565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530.565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OMI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AIFM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2.941.912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5.209.912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234.564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5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5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5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415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7" y="5949280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83567" y="1370133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065538"/>
              </p:ext>
            </p:extLst>
          </p:nvPr>
        </p:nvGraphicFramePr>
        <p:xfrm>
          <a:off x="683567" y="1740502"/>
          <a:ext cx="7632848" cy="3888435"/>
        </p:xfrm>
        <a:graphic>
          <a:graphicData uri="http://schemas.openxmlformats.org/drawingml/2006/table">
            <a:tbl>
              <a:tblPr/>
              <a:tblGrid>
                <a:gridCol w="703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9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33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46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8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8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21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0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68.367.750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-3.227.987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36.969.176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30.629.610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30.890.079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15.464.568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32.664.891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32.664.891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17.381.350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-3.869.026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-3.869.026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2956" y="6282067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8" y="647576"/>
            <a:ext cx="772599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8" y="1394679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388193"/>
              </p:ext>
            </p:extLst>
          </p:nvPr>
        </p:nvGraphicFramePr>
        <p:xfrm>
          <a:off x="611558" y="1916831"/>
          <a:ext cx="7725992" cy="4209226"/>
        </p:xfrm>
        <a:graphic>
          <a:graphicData uri="http://schemas.openxmlformats.org/drawingml/2006/table">
            <a:tbl>
              <a:tblPr/>
              <a:tblGrid>
                <a:gridCol w="811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1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9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9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83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83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47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9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6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225.767.481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113.733.773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193.961.578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194.285.430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99.146.529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23.976.756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24.792.475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815.719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9.769.126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2.399.501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5.562.239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3.162.738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3.980.860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3.966.388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3.162.738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3.782.437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3.162.738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3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5805264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178909"/>
              </p:ext>
            </p:extLst>
          </p:nvPr>
        </p:nvGraphicFramePr>
        <p:xfrm>
          <a:off x="612509" y="2132856"/>
          <a:ext cx="7776866" cy="2913880"/>
        </p:xfrm>
        <a:graphic>
          <a:graphicData uri="http://schemas.openxmlformats.org/drawingml/2006/table">
            <a:tbl>
              <a:tblPr/>
              <a:tblGrid>
                <a:gridCol w="649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56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9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9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04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13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13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78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9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5" y="583236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5" y="1621189"/>
            <a:ext cx="7560841" cy="2544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12231"/>
              </p:ext>
            </p:extLst>
          </p:nvPr>
        </p:nvGraphicFramePr>
        <p:xfrm>
          <a:off x="756173" y="2090216"/>
          <a:ext cx="7776866" cy="3380835"/>
        </p:xfrm>
        <a:graphic>
          <a:graphicData uri="http://schemas.openxmlformats.org/drawingml/2006/table">
            <a:tbl>
              <a:tblPr/>
              <a:tblGrid>
                <a:gridCol w="708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8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2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02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39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47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4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35.976.982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16.817.316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15.982.475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7.556.972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17.542.633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7.420.940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15EFFFBC-1615-41B2-B732-18025E4B98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98953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4242" y="1283491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69299"/>
              </p:ext>
            </p:extLst>
          </p:nvPr>
        </p:nvGraphicFramePr>
        <p:xfrm>
          <a:off x="464242" y="1541681"/>
          <a:ext cx="8284222" cy="4757270"/>
        </p:xfrm>
        <a:graphic>
          <a:graphicData uri="http://schemas.openxmlformats.org/drawingml/2006/table">
            <a:tbl>
              <a:tblPr/>
              <a:tblGrid>
                <a:gridCol w="581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78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46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09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8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8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80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5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5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1.599.175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723.326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1.711.551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334.551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3.318.739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3.318.739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1.385.516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736.058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736.058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Prohibición de Armas Químicas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239.195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6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 de Estados Partes del Tratado sobre el Comercio de Armas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de Armas Convencionales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para Armas Biológicas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5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8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8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8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8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8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7021" y="6232298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490586"/>
              </p:ext>
            </p:extLst>
          </p:nvPr>
        </p:nvGraphicFramePr>
        <p:xfrm>
          <a:off x="611559" y="1802929"/>
          <a:ext cx="7920883" cy="4327200"/>
        </p:xfrm>
        <a:graphic>
          <a:graphicData uri="http://schemas.openxmlformats.org/drawingml/2006/table">
            <a:tbl>
              <a:tblPr/>
              <a:tblGrid>
                <a:gridCol w="64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0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5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7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5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5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75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6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0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2.515.047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1.227.848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1.130.818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361.513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Panamericano de Geografía e Historia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Geodesia y Geofísica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Geográfica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Cartográfica Internacional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5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Internacional de Fotometría y Sensores Remotos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601600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73057" y="1722612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273271"/>
              </p:ext>
            </p:extLst>
          </p:nvPr>
        </p:nvGraphicFramePr>
        <p:xfrm>
          <a:off x="506017" y="2133029"/>
          <a:ext cx="8210799" cy="3559571"/>
        </p:xfrm>
        <a:graphic>
          <a:graphicData uri="http://schemas.openxmlformats.org/drawingml/2006/table">
            <a:tbl>
              <a:tblPr/>
              <a:tblGrid>
                <a:gridCol w="687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9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1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2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52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5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45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37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2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5.681.540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2.772.558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2.990.751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2.981.582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813.694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Hidrográfica Internacional (OHI)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263.885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600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1" y="623447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6597" y="1244565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652969"/>
              </p:ext>
            </p:extLst>
          </p:nvPr>
        </p:nvGraphicFramePr>
        <p:xfrm>
          <a:off x="466597" y="1569221"/>
          <a:ext cx="8220203" cy="4787124"/>
        </p:xfrm>
        <a:graphic>
          <a:graphicData uri="http://schemas.openxmlformats.org/drawingml/2006/table">
            <a:tbl>
              <a:tblPr/>
              <a:tblGrid>
                <a:gridCol w="798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3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9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9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9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7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1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39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9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232.561.088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5.274.923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186.798.387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125.883.210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125.124.866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-758.344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62.802.277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26.164.667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26.164.667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8.747.123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688.399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580.582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1.762.924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659.580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3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11.958.435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11.958.435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3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3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11.633.419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11.633.419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600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1" y="623447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50947" y="1319248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842644"/>
              </p:ext>
            </p:extLst>
          </p:nvPr>
        </p:nvGraphicFramePr>
        <p:xfrm>
          <a:off x="466597" y="1625449"/>
          <a:ext cx="8220203" cy="4730899"/>
        </p:xfrm>
        <a:graphic>
          <a:graphicData uri="http://schemas.openxmlformats.org/drawingml/2006/table">
            <a:tbl>
              <a:tblPr/>
              <a:tblGrid>
                <a:gridCol w="798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3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9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9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9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7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1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5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5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16.981.441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16.052.675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16.052.675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928.766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928.766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94.592.753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94.592.753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645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9856" y="5932747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0471" y="1395761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327902"/>
              </p:ext>
            </p:extLst>
          </p:nvPr>
        </p:nvGraphicFramePr>
        <p:xfrm>
          <a:off x="589858" y="1819366"/>
          <a:ext cx="7965389" cy="3913889"/>
        </p:xfrm>
        <a:graphic>
          <a:graphicData uri="http://schemas.openxmlformats.org/drawingml/2006/table">
            <a:tbl>
              <a:tblPr/>
              <a:tblGrid>
                <a:gridCol w="675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1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1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1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94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94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10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1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3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2.390.089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1.188.640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320.756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8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32083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47703"/>
              </p:ext>
            </p:extLst>
          </p:nvPr>
        </p:nvGraphicFramePr>
        <p:xfrm>
          <a:off x="539551" y="1844830"/>
          <a:ext cx="8066780" cy="4320475"/>
        </p:xfrm>
        <a:graphic>
          <a:graphicData uri="http://schemas.openxmlformats.org/drawingml/2006/table">
            <a:tbl>
              <a:tblPr/>
              <a:tblGrid>
                <a:gridCol w="849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9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9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71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71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48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0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5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13.106.129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728.918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6.305.996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9.653.678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9.707.062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4.770.594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1.796.625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1.716.340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611.078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Asistencia a Víctimas - Ley N° 21.021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4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5694" y="62978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5694" y="1424579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130795"/>
              </p:ext>
            </p:extLst>
          </p:nvPr>
        </p:nvGraphicFramePr>
        <p:xfrm>
          <a:off x="565694" y="1768710"/>
          <a:ext cx="8032755" cy="4470620"/>
        </p:xfrm>
        <a:graphic>
          <a:graphicData uri="http://schemas.openxmlformats.org/drawingml/2006/table">
            <a:tbl>
              <a:tblPr/>
              <a:tblGrid>
                <a:gridCol w="604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5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7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6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5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11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1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10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4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1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3.675.851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1.754.795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3.022.051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3.010.344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1.544.369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1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2" y="546619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16679" y="723224"/>
            <a:ext cx="7488833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PROGRAMA: </a:t>
            </a:r>
            <a:r>
              <a:rPr lang="es-ES" sz="1600" b="1" dirty="0">
                <a:solidFill>
                  <a:prstClr val="black"/>
                </a:solidFill>
                <a:ea typeface="+mj-ea"/>
                <a:cs typeface="+mj-cs"/>
              </a:rPr>
              <a:t>ACADEMIA NACIONAL  DE ESTUDIOS POLITICOS Y ESTRATEGICOS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2" y="1700808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7940"/>
              </p:ext>
            </p:extLst>
          </p:nvPr>
        </p:nvGraphicFramePr>
        <p:xfrm>
          <a:off x="816680" y="2085568"/>
          <a:ext cx="7488833" cy="2711582"/>
        </p:xfrm>
        <a:graphic>
          <a:graphicData uri="http://schemas.openxmlformats.org/drawingml/2006/table">
            <a:tbl>
              <a:tblPr/>
              <a:tblGrid>
                <a:gridCol w="563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5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6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16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92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7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-14.695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17277" y="676226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2" y="1356335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143444"/>
              </p:ext>
            </p:extLst>
          </p:nvPr>
        </p:nvGraphicFramePr>
        <p:xfrm>
          <a:off x="817278" y="1700194"/>
          <a:ext cx="7488832" cy="4611651"/>
        </p:xfrm>
        <a:graphic>
          <a:graphicData uri="http://schemas.openxmlformats.org/drawingml/2006/table">
            <a:tbl>
              <a:tblPr/>
              <a:tblGrid>
                <a:gridCol w="660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3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1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58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8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79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91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2.918.729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285.963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6.009.311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6.011.677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2.292.527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4.208.364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4.375.318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1.752.185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560.808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170.637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2.745.474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2.745.474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1.800.947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540.342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913.645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278.797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86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5" y="5795605"/>
            <a:ext cx="7488832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946457"/>
              </p:ext>
            </p:extLst>
          </p:nvPr>
        </p:nvGraphicFramePr>
        <p:xfrm>
          <a:off x="467544" y="1690800"/>
          <a:ext cx="8229600" cy="4042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08" y="6364437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37643" y="1327885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669691"/>
              </p:ext>
            </p:extLst>
          </p:nvPr>
        </p:nvGraphicFramePr>
        <p:xfrm>
          <a:off x="408408" y="1615916"/>
          <a:ext cx="8229600" cy="4740436"/>
        </p:xfrm>
        <a:graphic>
          <a:graphicData uri="http://schemas.openxmlformats.org/drawingml/2006/table">
            <a:tbl>
              <a:tblPr/>
              <a:tblGrid>
                <a:gridCol w="641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7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11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11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8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0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18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8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0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1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OTTAWA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1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1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1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936032"/>
              </p:ext>
            </p:extLst>
          </p:nvPr>
        </p:nvGraphicFramePr>
        <p:xfrm>
          <a:off x="539552" y="1690687"/>
          <a:ext cx="8229600" cy="3898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0746" y="6022398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414155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344723"/>
              </p:ext>
            </p:extLst>
          </p:nvPr>
        </p:nvGraphicFramePr>
        <p:xfrm>
          <a:off x="470746" y="1747870"/>
          <a:ext cx="8061693" cy="4175310"/>
        </p:xfrm>
        <a:graphic>
          <a:graphicData uri="http://schemas.openxmlformats.org/drawingml/2006/table">
            <a:tbl>
              <a:tblPr/>
              <a:tblGrid>
                <a:gridCol w="949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3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9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3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3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43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612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9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1.700.608.300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1.720.456.655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19.848.355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912.806.768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1.278.339.078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1.278.892.145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651.201.622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267.158.009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270.687.045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3.529.036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114.357.826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785.775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15.825.087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16.747.605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12.725.278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12.739.881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19.111.918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21.810.273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2.698.355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2.078.784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5.809.492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6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16.981.441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15.069.113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25.303.993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10.234.880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113.773.372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6576" y="5250133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7441" y="1501893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273139"/>
              </p:ext>
            </p:extLst>
          </p:nvPr>
        </p:nvGraphicFramePr>
        <p:xfrm>
          <a:off x="457203" y="1908074"/>
          <a:ext cx="7931221" cy="3177109"/>
        </p:xfrm>
        <a:graphic>
          <a:graphicData uri="http://schemas.openxmlformats.org/drawingml/2006/table">
            <a:tbl>
              <a:tblPr/>
              <a:tblGrid>
                <a:gridCol w="73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3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1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81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62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17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11199" y="625977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11199" y="1273759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FED3E92-C8D4-4088-8526-ABDFFD928E5E}"/>
              </a:ext>
            </a:extLst>
          </p:cNvPr>
          <p:cNvGraphicFramePr>
            <a:graphicFrameLocks noGrp="1"/>
          </p:cNvGraphicFramePr>
          <p:nvPr/>
        </p:nvGraphicFramePr>
        <p:xfrm>
          <a:off x="1301750" y="2015331"/>
          <a:ext cx="6540500" cy="3971925"/>
        </p:xfrm>
        <a:graphic>
          <a:graphicData uri="http://schemas.openxmlformats.org/drawingml/2006/table">
            <a:tbl>
              <a:tblPr/>
              <a:tblGrid>
                <a:gridCol w="641048">
                  <a:extLst>
                    <a:ext uri="{9D8B030D-6E8A-4147-A177-3AD203B41FA5}">
                      <a16:colId xmlns:a16="http://schemas.microsoft.com/office/drawing/2014/main" val="1739266500"/>
                    </a:ext>
                  </a:extLst>
                </a:gridCol>
                <a:gridCol w="299357">
                  <a:extLst>
                    <a:ext uri="{9D8B030D-6E8A-4147-A177-3AD203B41FA5}">
                      <a16:colId xmlns:a16="http://schemas.microsoft.com/office/drawing/2014/main" val="2318756483"/>
                    </a:ext>
                  </a:extLst>
                </a:gridCol>
                <a:gridCol w="2273905">
                  <a:extLst>
                    <a:ext uri="{9D8B030D-6E8A-4147-A177-3AD203B41FA5}">
                      <a16:colId xmlns:a16="http://schemas.microsoft.com/office/drawing/2014/main" val="3788237060"/>
                    </a:ext>
                  </a:extLst>
                </a:gridCol>
                <a:gridCol w="641048">
                  <a:extLst>
                    <a:ext uri="{9D8B030D-6E8A-4147-A177-3AD203B41FA5}">
                      <a16:colId xmlns:a16="http://schemas.microsoft.com/office/drawing/2014/main" val="270598993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8972134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253131863"/>
                    </a:ext>
                  </a:extLst>
                </a:gridCol>
                <a:gridCol w="665238">
                  <a:extLst>
                    <a:ext uri="{9D8B030D-6E8A-4147-A177-3AD203B41FA5}">
                      <a16:colId xmlns:a16="http://schemas.microsoft.com/office/drawing/2014/main" val="2444358842"/>
                    </a:ext>
                  </a:extLst>
                </a:gridCol>
                <a:gridCol w="665238">
                  <a:extLst>
                    <a:ext uri="{9D8B030D-6E8A-4147-A177-3AD203B41FA5}">
                      <a16:colId xmlns:a16="http://schemas.microsoft.com/office/drawing/2014/main" val="1541045410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773780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49504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563.310.982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13.307.793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282.445.166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91418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74.684.592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2.681.080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42.674.438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46466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2.103.336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237377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383.502.896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5.433.566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3751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105.772.288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2.123.032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25.734.459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4939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68.367.750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-3.227.987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36.969.176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9654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225.767.481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113.733.773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7084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35.976.982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16.817.316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6584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2692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0232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5.681.540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2.772.558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194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232.561.088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5.274.923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186.798.387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67760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2.390.089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843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13.106.129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728.918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6.305.996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06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3.675.851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1.754.795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5443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Academia Nacional de Estudios Políticos y Estratégicos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4679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2.918.729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062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2593" y="6378807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087" y="1241156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85164"/>
              </p:ext>
            </p:extLst>
          </p:nvPr>
        </p:nvGraphicFramePr>
        <p:xfrm>
          <a:off x="457199" y="1474959"/>
          <a:ext cx="7499176" cy="4881391"/>
        </p:xfrm>
        <a:graphic>
          <a:graphicData uri="http://schemas.openxmlformats.org/drawingml/2006/table">
            <a:tbl>
              <a:tblPr/>
              <a:tblGrid>
                <a:gridCol w="846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6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5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25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51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83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22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2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8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563.310.982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13.307.793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282.445.166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494.959.747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494.494.110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-465.637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252.164.863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51.032.641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55.584.707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4.552.066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22.474.222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196.217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196.217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3.337.866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6.852.628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3.514.762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3.090.143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45.300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45.300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4.637.128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3.514.762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1.122.366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4.445.235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3.322.869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1.122.366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19.066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19.066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3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6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3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106.444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106.444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4.456.612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4.456.602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4.413.277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2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4.456.612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4.456.602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4.413.277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095139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546812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924096"/>
              </p:ext>
            </p:extLst>
          </p:nvPr>
        </p:nvGraphicFramePr>
        <p:xfrm>
          <a:off x="580299" y="2132858"/>
          <a:ext cx="7860249" cy="3528389"/>
        </p:xfrm>
        <a:graphic>
          <a:graphicData uri="http://schemas.openxmlformats.org/drawingml/2006/table">
            <a:tbl>
              <a:tblPr/>
              <a:tblGrid>
                <a:gridCol w="668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5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8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47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47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54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7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5424</TotalTime>
  <Words>6363</Words>
  <Application>Microsoft Office PowerPoint</Application>
  <PresentationFormat>Presentación en pantalla (4:3)</PresentationFormat>
  <Paragraphs>3680</Paragraphs>
  <Slides>30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1_Tema de Office</vt:lpstr>
      <vt:lpstr>Tema de Office</vt:lpstr>
      <vt:lpstr>EJECUCIÓN PRESUPUESTARIA DE GASTOS ACUMULADA JUNIO DE 2021 PARTIDA 11: MINISTERIO DE DEFENSA NACIONAL</vt:lpstr>
      <vt:lpstr>EJECUCIÓN ACUMULADA DE GASTOS A JUNIO DE 2021  PARTIDA 11 MINISTERIO DE DEFENSA NACIONAL</vt:lpstr>
      <vt:lpstr>COMPORTAMIENTO DE LA EJECUCIÓN MENSUAL DE GASTOS A JUNIO DE 2021 PARTIDA 11 MINISTERIO DE DEFENSA NACIONAL</vt:lpstr>
      <vt:lpstr>COMPORTAMIENTO DE LA EJECUCIÓN ACUMULADA DE GASTOS A JUNIO DE 2021  PARTIDA 11 MINISTERIO DE DEFENSA NACIONAL</vt:lpstr>
      <vt:lpstr>EJECUCIÓN ACUMULADA DE GASTOS A JUNIO DE 2021  PARTIDA 11 MINISTERIO DE DEFENSA NACIONAL</vt:lpstr>
      <vt:lpstr>EJECUCIÓN ACUMULADA DE GASTOS A JUNIO DE 2021  PARTIDA 11 MINISTERIO DE DEFENSA NACIONAL</vt:lpstr>
      <vt:lpstr>EJECUCIÓN ACUMULADA DE GASTOS A JUNIO DE 2021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401</cp:revision>
  <cp:lastPrinted>2019-05-13T15:36:27Z</cp:lastPrinted>
  <dcterms:created xsi:type="dcterms:W3CDTF">2016-06-23T13:38:47Z</dcterms:created>
  <dcterms:modified xsi:type="dcterms:W3CDTF">2021-08-09T20:43:30Z</dcterms:modified>
</cp:coreProperties>
</file>