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8114302137353608"/>
          <c:y val="4.34770030559730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2-44A5-B720-56DE58AF45C5}"/>
            </c:ext>
          </c:extLst>
        </c:ser>
        <c:ser>
          <c:idx val="0"/>
          <c:order val="1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F2-44A5-B720-56DE58AF45C5}"/>
            </c:ext>
          </c:extLst>
        </c:ser>
        <c:ser>
          <c:idx val="1"/>
          <c:order val="2"/>
          <c:tx>
            <c:strRef>
              <c:f>'Partida 14'!$C$30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F2-44A5-B720-56DE58AF45C5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2-44A5-B720-56DE58AF45C5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F2-44A5-B720-56DE58AF45C5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2-44A5-B720-56DE58AF45C5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F2-44A5-B720-56DE58AF4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14'!$D$30:$I$30</c:f>
              <c:numCache>
                <c:formatCode>0.0%</c:formatCode>
                <c:ptCount val="6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  <c:pt idx="4">
                  <c:v>8.2381574754010617E-2</c:v>
                </c:pt>
                <c:pt idx="5">
                  <c:v>8.7857165688746852E-2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3F2-44A5-B720-56DE58AF45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79-4AA5-BA32-62521E99B890}"/>
            </c:ext>
          </c:extLst>
        </c:ser>
        <c:ser>
          <c:idx val="0"/>
          <c:order val="1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79-4AA5-BA32-62521E99B890}"/>
            </c:ext>
          </c:extLst>
        </c:ser>
        <c:ser>
          <c:idx val="1"/>
          <c:order val="2"/>
          <c:tx>
            <c:strRef>
              <c:f>'Partida 14'!$C$23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79-4AA5-BA32-62521E99B890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79-4AA5-BA32-62521E99B890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79-4AA5-BA32-62521E99B890}"/>
                </c:ext>
              </c:extLst>
            </c:dLbl>
            <c:dLbl>
              <c:idx val="3"/>
              <c:layout>
                <c:manualLayout>
                  <c:x val="-4.5826468040613216E-2"/>
                  <c:y val="-2.0802617136027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79-4AA5-BA32-62521E99B890}"/>
                </c:ext>
              </c:extLst>
            </c:dLbl>
            <c:dLbl>
              <c:idx val="4"/>
              <c:layout>
                <c:manualLayout>
                  <c:x val="-1.3093289689034371E-2"/>
                  <c:y val="1.1887070953957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79-4AA5-BA32-62521E99B890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79-4AA5-BA32-62521E99B890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79-4AA5-BA32-62521E99B890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79-4AA5-BA32-62521E99B890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79-4AA5-BA32-62521E99B890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79-4AA5-BA32-62521E99B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14'!$D$23:$I$23</c:f>
              <c:numCache>
                <c:formatCode>0.0%</c:formatCode>
                <c:ptCount val="6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  <c:pt idx="4">
                  <c:v>0.39531662422949609</c:v>
                </c:pt>
                <c:pt idx="5">
                  <c:v>0.48379696355682289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D79-4AA5-BA32-62521E99B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E3B82D4-4DF2-495F-849A-22452D243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127597"/>
              </p:ext>
            </p:extLst>
          </p:nvPr>
        </p:nvGraphicFramePr>
        <p:xfrm>
          <a:off x="557799" y="1801672"/>
          <a:ext cx="7993331" cy="2037228"/>
        </p:xfrm>
        <a:graphic>
          <a:graphicData uri="http://schemas.openxmlformats.org/drawingml/2006/table">
            <a:tbl>
              <a:tblPr/>
              <a:tblGrid>
                <a:gridCol w="258767">
                  <a:extLst>
                    <a:ext uri="{9D8B030D-6E8A-4147-A177-3AD203B41FA5}">
                      <a16:colId xmlns:a16="http://schemas.microsoft.com/office/drawing/2014/main" val="525954022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302290570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1228721783"/>
                    </a:ext>
                  </a:extLst>
                </a:gridCol>
                <a:gridCol w="3190606">
                  <a:extLst>
                    <a:ext uri="{9D8B030D-6E8A-4147-A177-3AD203B41FA5}">
                      <a16:colId xmlns:a16="http://schemas.microsoft.com/office/drawing/2014/main" val="2025440746"/>
                    </a:ext>
                  </a:extLst>
                </a:gridCol>
                <a:gridCol w="693497">
                  <a:extLst>
                    <a:ext uri="{9D8B030D-6E8A-4147-A177-3AD203B41FA5}">
                      <a16:colId xmlns:a16="http://schemas.microsoft.com/office/drawing/2014/main" val="3330649296"/>
                    </a:ext>
                  </a:extLst>
                </a:gridCol>
                <a:gridCol w="693497">
                  <a:extLst>
                    <a:ext uri="{9D8B030D-6E8A-4147-A177-3AD203B41FA5}">
                      <a16:colId xmlns:a16="http://schemas.microsoft.com/office/drawing/2014/main" val="3547397163"/>
                    </a:ext>
                  </a:extLst>
                </a:gridCol>
                <a:gridCol w="693497">
                  <a:extLst>
                    <a:ext uri="{9D8B030D-6E8A-4147-A177-3AD203B41FA5}">
                      <a16:colId xmlns:a16="http://schemas.microsoft.com/office/drawing/2014/main" val="3449630824"/>
                    </a:ext>
                  </a:extLst>
                </a:gridCol>
                <a:gridCol w="693497">
                  <a:extLst>
                    <a:ext uri="{9D8B030D-6E8A-4147-A177-3AD203B41FA5}">
                      <a16:colId xmlns:a16="http://schemas.microsoft.com/office/drawing/2014/main" val="939812563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959680594"/>
                    </a:ext>
                  </a:extLst>
                </a:gridCol>
                <a:gridCol w="621042">
                  <a:extLst>
                    <a:ext uri="{9D8B030D-6E8A-4147-A177-3AD203B41FA5}">
                      <a16:colId xmlns:a16="http://schemas.microsoft.com/office/drawing/2014/main" val="1353745238"/>
                    </a:ext>
                  </a:extLst>
                </a:gridCol>
              </a:tblGrid>
              <a:tr h="122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380833"/>
                  </a:ext>
                </a:extLst>
              </a:tr>
              <a:tr h="375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67215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42.273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3167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73529"/>
                  </a:ext>
                </a:extLst>
              </a:tr>
              <a:tr h="16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093693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833692"/>
                  </a:ext>
                </a:extLst>
              </a:tr>
              <a:tr h="153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10121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431725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949919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975409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02522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55589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122530,0%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758185"/>
                  </a:ext>
                </a:extLst>
              </a:tr>
              <a:tr h="12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122530,0%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05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49532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7988B4-1A00-4C39-AEE1-2B7BC500C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19621"/>
              </p:ext>
            </p:extLst>
          </p:nvPr>
        </p:nvGraphicFramePr>
        <p:xfrm>
          <a:off x="576383" y="1916832"/>
          <a:ext cx="8028060" cy="1696805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1697501364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884266767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306846334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565673215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938540055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18005484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391952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355044881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2928237792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12384218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5555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3427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1.601.702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244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1.460.613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3595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2441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6425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7852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28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36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764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48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315146"/>
              </p:ext>
            </p:extLst>
          </p:nvPr>
        </p:nvGraphicFramePr>
        <p:xfrm>
          <a:off x="450457" y="1988841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7522"/>
              </p:ext>
            </p:extLst>
          </p:nvPr>
        </p:nvGraphicFramePr>
        <p:xfrm>
          <a:off x="4632681" y="1988841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907930"/>
              </p:ext>
            </p:extLst>
          </p:nvPr>
        </p:nvGraphicFramePr>
        <p:xfrm>
          <a:off x="505529" y="2204864"/>
          <a:ext cx="8098918" cy="366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784872"/>
              </p:ext>
            </p:extLst>
          </p:nvPr>
        </p:nvGraphicFramePr>
        <p:xfrm>
          <a:off x="500061" y="2132856"/>
          <a:ext cx="7920881" cy="366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34415A4-7E49-4A6B-8E1F-1697D0BA9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572261"/>
              </p:ext>
            </p:extLst>
          </p:nvPr>
        </p:nvGraphicFramePr>
        <p:xfrm>
          <a:off x="576386" y="1850632"/>
          <a:ext cx="7886700" cy="2189499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3993268989"/>
                    </a:ext>
                  </a:extLst>
                </a:gridCol>
                <a:gridCol w="3009540">
                  <a:extLst>
                    <a:ext uri="{9D8B030D-6E8A-4147-A177-3AD203B41FA5}">
                      <a16:colId xmlns:a16="http://schemas.microsoft.com/office/drawing/2014/main" val="135829330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6585609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0252615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22508924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080726931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480630560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897725706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34849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82408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44.956.481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1.787.531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21.749.809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8073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18.630.441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9.456.378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3985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1.454.910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97762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2018181,8%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6240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545.300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32886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5.129.170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2.598.571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56147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0066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266.975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20759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3271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7.133.855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0839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21703,1%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6887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4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03DFA9-00A2-49A1-9392-2B47DB4B5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583963"/>
              </p:ext>
            </p:extLst>
          </p:nvPr>
        </p:nvGraphicFramePr>
        <p:xfrm>
          <a:off x="534947" y="1844823"/>
          <a:ext cx="7997495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1499869235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3678888331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354041953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634559978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9636442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77998366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673624094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1024168513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2084958569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97211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6201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44.956.481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1.787.531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21.749.809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9320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13.103.218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641.408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6.105.634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318344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3.496.200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1.385.210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94832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24.710.120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12.657.263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1390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3.646.943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240.556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1.601.702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949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0447" y="1410601"/>
            <a:ext cx="798336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448" y="764704"/>
            <a:ext cx="7963106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96F34C-03D9-4693-A42A-4DB2703A7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09962"/>
              </p:ext>
            </p:extLst>
          </p:nvPr>
        </p:nvGraphicFramePr>
        <p:xfrm>
          <a:off x="590445" y="1765446"/>
          <a:ext cx="7963108" cy="2210185"/>
        </p:xfrm>
        <a:graphic>
          <a:graphicData uri="http://schemas.openxmlformats.org/drawingml/2006/table">
            <a:tbl>
              <a:tblPr/>
              <a:tblGrid>
                <a:gridCol w="266861">
                  <a:extLst>
                    <a:ext uri="{9D8B030D-6E8A-4147-A177-3AD203B41FA5}">
                      <a16:colId xmlns:a16="http://schemas.microsoft.com/office/drawing/2014/main" val="3264033534"/>
                    </a:ext>
                  </a:extLst>
                </a:gridCol>
                <a:gridCol w="266861">
                  <a:extLst>
                    <a:ext uri="{9D8B030D-6E8A-4147-A177-3AD203B41FA5}">
                      <a16:colId xmlns:a16="http://schemas.microsoft.com/office/drawing/2014/main" val="3148005803"/>
                    </a:ext>
                  </a:extLst>
                </a:gridCol>
                <a:gridCol w="266861">
                  <a:extLst>
                    <a:ext uri="{9D8B030D-6E8A-4147-A177-3AD203B41FA5}">
                      <a16:colId xmlns:a16="http://schemas.microsoft.com/office/drawing/2014/main" val="2310108633"/>
                    </a:ext>
                  </a:extLst>
                </a:gridCol>
                <a:gridCol w="3010182">
                  <a:extLst>
                    <a:ext uri="{9D8B030D-6E8A-4147-A177-3AD203B41FA5}">
                      <a16:colId xmlns:a16="http://schemas.microsoft.com/office/drawing/2014/main" val="2053424793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2616939412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3635829366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585902427"/>
                    </a:ext>
                  </a:extLst>
                </a:gridCol>
                <a:gridCol w="715185">
                  <a:extLst>
                    <a:ext uri="{9D8B030D-6E8A-4147-A177-3AD203B41FA5}">
                      <a16:colId xmlns:a16="http://schemas.microsoft.com/office/drawing/2014/main" val="3826747199"/>
                    </a:ext>
                  </a:extLst>
                </a:gridCol>
                <a:gridCol w="651139">
                  <a:extLst>
                    <a:ext uri="{9D8B030D-6E8A-4147-A177-3AD203B41FA5}">
                      <a16:colId xmlns:a16="http://schemas.microsoft.com/office/drawing/2014/main" val="3831320240"/>
                    </a:ext>
                  </a:extLst>
                </a:gridCol>
                <a:gridCol w="640464">
                  <a:extLst>
                    <a:ext uri="{9D8B030D-6E8A-4147-A177-3AD203B41FA5}">
                      <a16:colId xmlns:a16="http://schemas.microsoft.com/office/drawing/2014/main" val="3032351962"/>
                    </a:ext>
                  </a:extLst>
                </a:gridCol>
              </a:tblGrid>
              <a:tr h="127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876398"/>
                  </a:ext>
                </a:extLst>
              </a:tr>
              <a:tr h="389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76692"/>
                  </a:ext>
                </a:extLst>
              </a:tr>
              <a:tr h="166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13.103.218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6.105.634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59487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9.548.909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4.799.309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5715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32135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2572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8929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68107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419138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839444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81119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50404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58411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86364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714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36AFAB-C4C9-4D62-A7C7-7F2224432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87862"/>
              </p:ext>
            </p:extLst>
          </p:nvPr>
        </p:nvGraphicFramePr>
        <p:xfrm>
          <a:off x="566188" y="1776721"/>
          <a:ext cx="7886701" cy="220426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43411689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238852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1845577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8011284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3544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764772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4858721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9015370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44058540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8351009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9355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53858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3.496.200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86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380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524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180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90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936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074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0706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907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398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765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34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8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22377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E3F371-6756-4EF3-BBAB-9781B7A00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358396"/>
              </p:ext>
            </p:extLst>
          </p:nvPr>
        </p:nvGraphicFramePr>
        <p:xfrm>
          <a:off x="557675" y="1802636"/>
          <a:ext cx="8015857" cy="3740651"/>
        </p:xfrm>
        <a:graphic>
          <a:graphicData uri="http://schemas.openxmlformats.org/drawingml/2006/table">
            <a:tbl>
              <a:tblPr/>
              <a:tblGrid>
                <a:gridCol w="259496">
                  <a:extLst>
                    <a:ext uri="{9D8B030D-6E8A-4147-A177-3AD203B41FA5}">
                      <a16:colId xmlns:a16="http://schemas.microsoft.com/office/drawing/2014/main" val="1005974984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854465094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2442854228"/>
                    </a:ext>
                  </a:extLst>
                </a:gridCol>
                <a:gridCol w="3199597">
                  <a:extLst>
                    <a:ext uri="{9D8B030D-6E8A-4147-A177-3AD203B41FA5}">
                      <a16:colId xmlns:a16="http://schemas.microsoft.com/office/drawing/2014/main" val="1517351594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3221038004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1303816470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3684037689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472149297"/>
                    </a:ext>
                  </a:extLst>
                </a:gridCol>
                <a:gridCol w="633172">
                  <a:extLst>
                    <a:ext uri="{9D8B030D-6E8A-4147-A177-3AD203B41FA5}">
                      <a16:colId xmlns:a16="http://schemas.microsoft.com/office/drawing/2014/main" val="2835748980"/>
                    </a:ext>
                  </a:extLst>
                </a:gridCol>
                <a:gridCol w="622792">
                  <a:extLst>
                    <a:ext uri="{9D8B030D-6E8A-4147-A177-3AD203B41FA5}">
                      <a16:colId xmlns:a16="http://schemas.microsoft.com/office/drawing/2014/main" val="3681022330"/>
                    </a:ext>
                  </a:extLst>
                </a:gridCol>
              </a:tblGrid>
              <a:tr h="123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753521"/>
                  </a:ext>
                </a:extLst>
              </a:tr>
              <a:tr h="377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779786"/>
                  </a:ext>
                </a:extLst>
              </a:tr>
              <a:tr h="161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24.710.120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12.657.263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69620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4.636.387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2.344.245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970852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284.031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90627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0210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558767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9827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07944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078316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169343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812674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5.128.843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2.598.544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48749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5.128.843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2.598.544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404063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2651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501824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63873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730758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875279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305245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7.133.855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075764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7.133.855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71127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14826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5.542.909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45994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793.117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670613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232933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349199"/>
                  </a:ext>
                </a:extLst>
              </a:tr>
              <a:tr h="12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6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3894</TotalTime>
  <Words>1959</Words>
  <Application>Microsoft Office PowerPoint</Application>
  <PresentationFormat>Presentación en pantalla (4:3)</PresentationFormat>
  <Paragraphs>1030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JUNIO DE 2021 PARTIDA 14:  MINISTERIO DE BIENES NACIONALES</vt:lpstr>
      <vt:lpstr>Presentación de PowerPoint</vt:lpstr>
      <vt:lpstr>Presentación de PowerPoint</vt:lpstr>
      <vt:lpstr>Presentación de PowerPoint</vt:lpstr>
      <vt:lpstr>EJECUCIÓN ACUMULADA DE GASTOS A JUNIO DE 2021  PARTIDA 14 MINISTERIO DE BIENES NACIONALES</vt:lpstr>
      <vt:lpstr>EJECUCIÓN ACUMULADA DE GASTOS A JUNIO DE 2021  PARTIDA 14 RESUMEN POR CAPÍTULOS</vt:lpstr>
      <vt:lpstr>EJECUCIÓN ACUMULADA DE GASTOS A JUNIO DE 2021  PARTIDA 14. CAPÍTULO 01. PROGRAMA 01: SUBSECRETARÍA DE BIENES NACIONALES </vt:lpstr>
      <vt:lpstr>EJECUCIÓN ACUMULADA DE GASTOS A JUNIO DE 2021  PARTIDA 14. CAPÍTULO 01. PROGRAMA 03: REGULARIZACIÓN DE LA PROPIEDAD RAÍZ</vt:lpstr>
      <vt:lpstr>EJECUCIÓN ACUMULADA DE GASTOS A JUNIO DE 2021  PARTIDA 14. CAPÍTULO 01. PROGRAMA 04: ADMINISTRACIÓN DE BIENES</vt:lpstr>
      <vt:lpstr>EJECUCIÓN ACUMULADA DE GASTOS A JUNIO DE 2021  PARTIDA 14. CAPÍTULO 01. PROGRAMA 04: ADMINISTRACIÓN DE BIENES</vt:lpstr>
      <vt:lpstr>EJECUCIÓN ACUMULADA DE GASTOS A JUNIO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271</cp:revision>
  <cp:lastPrinted>2019-10-14T13:03:08Z</cp:lastPrinted>
  <dcterms:created xsi:type="dcterms:W3CDTF">2016-06-23T13:38:47Z</dcterms:created>
  <dcterms:modified xsi:type="dcterms:W3CDTF">2021-08-08T22:08:34Z</dcterms:modified>
</cp:coreProperties>
</file>