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0587082493406403"/>
          <c:y val="2.520630038424722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8B-4646-AB52-8579758E40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98B-4646-AB52-8579758E40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98B-4646-AB52-8579758E40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98B-4646-AB52-8579758E405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</c:strCache>
            </c:strRef>
          </c:cat>
          <c:val>
            <c:numRef>
              <c:f>'Partida 17'!$D$58:$D$61</c:f>
              <c:numCache>
                <c:formatCode>#,##0</c:formatCode>
                <c:ptCount val="4"/>
                <c:pt idx="0">
                  <c:v>23704325</c:v>
                </c:pt>
                <c:pt idx="1">
                  <c:v>6261305</c:v>
                </c:pt>
                <c:pt idx="2">
                  <c:v>17149517</c:v>
                </c:pt>
                <c:pt idx="3">
                  <c:v>188835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98B-4646-AB52-8579758E40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910309333399047"/>
          <c:y val="0.73276332319150128"/>
          <c:w val="0.37930592009332165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2019 - 2020 -2021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8610242277687268E-2"/>
          <c:y val="0.12355710549258936"/>
          <c:w val="0.89067152680474149"/>
          <c:h val="0.67441912829771611"/>
        </c:manualLayout>
      </c:layout>
      <c:lineChart>
        <c:grouping val="standard"/>
        <c:varyColors val="0"/>
        <c:ser>
          <c:idx val="0"/>
          <c:order val="0"/>
          <c:tx>
            <c:strRef>
              <c:f>'[17.xlsx]Partida 17'!$C$18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17'!$D$18:$O$18</c:f>
              <c:numCache>
                <c:formatCode>0.0%</c:formatCode>
                <c:ptCount val="12"/>
                <c:pt idx="0">
                  <c:v>8.1199275365686205E-2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  <c:pt idx="8">
                  <c:v>0.66007102451645883</c:v>
                </c:pt>
                <c:pt idx="9">
                  <c:v>0.76940585560507058</c:v>
                </c:pt>
                <c:pt idx="10">
                  <c:v>0.84676064965392195</c:v>
                </c:pt>
                <c:pt idx="11">
                  <c:v>0.97535974099589673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2"/>
          <c:order val="1"/>
          <c:tx>
            <c:strRef>
              <c:f>'[17.xlsx]Partida 17'!$C$19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17'!$D$19:$O$19</c:f>
              <c:numCache>
                <c:formatCode>0.0%</c:formatCode>
                <c:ptCount val="12"/>
                <c:pt idx="0">
                  <c:v>4.6279738705878717E-2</c:v>
                </c:pt>
                <c:pt idx="1">
                  <c:v>9.7596057525806662E-2</c:v>
                </c:pt>
                <c:pt idx="2">
                  <c:v>0.1824392599855692</c:v>
                </c:pt>
                <c:pt idx="3">
                  <c:v>0.2621434782150609</c:v>
                </c:pt>
                <c:pt idx="4">
                  <c:v>0.4259799415263999</c:v>
                </c:pt>
                <c:pt idx="5">
                  <c:v>0.56248501040154131</c:v>
                </c:pt>
                <c:pt idx="6">
                  <c:v>0.6400047754911834</c:v>
                </c:pt>
                <c:pt idx="7">
                  <c:v>0.70817335603564724</c:v>
                </c:pt>
                <c:pt idx="8">
                  <c:v>0.77307840453530929</c:v>
                </c:pt>
                <c:pt idx="9">
                  <c:v>0.82369587880686501</c:v>
                </c:pt>
                <c:pt idx="10">
                  <c:v>0.88851612442056394</c:v>
                </c:pt>
                <c:pt idx="11">
                  <c:v>0.97762592682706295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52-4C92-8173-22E4FD658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9859608"/>
        <c:axId val="499865880"/>
      </c:lineChart>
      <c:lineChart>
        <c:grouping val="standard"/>
        <c:varyColors val="0"/>
        <c:ser>
          <c:idx val="1"/>
          <c:order val="2"/>
          <c:tx>
            <c:strRef>
              <c:f>'[17.xlsx]Partida 17'!$C$20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4060510812774936E-2"/>
                  <c:y val="2.2761953371898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420279176308978E-3"/>
                  <c:y val="2.0788577813491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692483567673151E-2"/>
                  <c:y val="1.9628865834599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7031480622404923E-2"/>
                  <c:y val="2.7643057110493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1864016367716742E-2"/>
                  <c:y val="2.9270164834899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4469742705854822E-3"/>
                  <c:y val="1.89365496012214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8071203199076687E-2"/>
                  <c:y val="2.8802872122618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7331487770834962E-2"/>
                  <c:y val="2.52025131072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7331487770834962E-2"/>
                  <c:y val="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6961630056714293E-2"/>
                  <c:y val="-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436461835142588E-2"/>
                  <c:y val="-1.0462074978204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EEA-47E7-B34C-825712E29B9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17'!$D$20:$I$20</c:f>
              <c:numCache>
                <c:formatCode>0.0%</c:formatCode>
                <c:ptCount val="6"/>
                <c:pt idx="0">
                  <c:v>6.2783626768931747E-2</c:v>
                </c:pt>
                <c:pt idx="1">
                  <c:v>0.10618057397747568</c:v>
                </c:pt>
                <c:pt idx="2">
                  <c:v>0.19326101061015433</c:v>
                </c:pt>
                <c:pt idx="3">
                  <c:v>0.27442744891355425</c:v>
                </c:pt>
                <c:pt idx="4">
                  <c:v>0.32381593180417328</c:v>
                </c:pt>
                <c:pt idx="5">
                  <c:v>0.44824327125806301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28F-4C6D-8169-27548700C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9866272"/>
        <c:axId val="499860000"/>
      </c:lineChart>
      <c:catAx>
        <c:axId val="499859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9865880"/>
        <c:crosses val="autoZero"/>
        <c:auto val="1"/>
        <c:lblAlgn val="ctr"/>
        <c:lblOffset val="100"/>
        <c:noMultiLvlLbl val="0"/>
      </c:catAx>
      <c:valAx>
        <c:axId val="4998658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9859608"/>
        <c:crosses val="autoZero"/>
        <c:crossBetween val="between"/>
        <c:majorUnit val="0.2"/>
      </c:valAx>
      <c:valAx>
        <c:axId val="499860000"/>
        <c:scaling>
          <c:orientation val="minMax"/>
        </c:scaling>
        <c:delete val="1"/>
        <c:axPos val="r"/>
        <c:numFmt formatCode="0.0%" sourceLinked="1"/>
        <c:majorTickMark val="out"/>
        <c:minorTickMark val="none"/>
        <c:tickLblPos val="nextTo"/>
        <c:crossAx val="499866272"/>
        <c:crosses val="max"/>
        <c:crossBetween val="between"/>
      </c:valAx>
      <c:catAx>
        <c:axId val="499866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98600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'[17.xlsx]Partida 17'!$C$25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-4.8879833931726423E-3"/>
                  <c:y val="9.5207851484147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CB9-437A-9E16-A692E6EC65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17'!$D$25:$P$25</c:f>
              <c:numCache>
                <c:formatCode>0.0%</c:formatCode>
                <c:ptCount val="13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17-47D9-A0B6-A6B5623EBAA4}"/>
            </c:ext>
          </c:extLst>
        </c:ser>
        <c:ser>
          <c:idx val="1"/>
          <c:order val="1"/>
          <c:tx>
            <c:strRef>
              <c:f>'[17.xlsx]Partida 17'!$C$26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17-47D9-A0B6-A6B5623EBA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17'!$D$26:$O$26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  <c:pt idx="8">
                  <c:v>8.0650999280387436E-2</c:v>
                </c:pt>
                <c:pt idx="9">
                  <c:v>0.10933483108861181</c:v>
                </c:pt>
                <c:pt idx="10">
                  <c:v>7.7354794048851358E-2</c:v>
                </c:pt>
                <c:pt idx="11">
                  <c:v>0.1313580914815726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17-47D9-A0B6-A6B5623EBAA4}"/>
            </c:ext>
          </c:extLst>
        </c:ser>
        <c:ser>
          <c:idx val="2"/>
          <c:order val="2"/>
          <c:tx>
            <c:strRef>
              <c:f>'[17.xlsx]Partida 17'!$C$27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17'!$D$27:$I$27</c:f>
              <c:numCache>
                <c:formatCode>0.0%</c:formatCode>
                <c:ptCount val="6"/>
                <c:pt idx="0">
                  <c:v>6.2783626768931747E-2</c:v>
                </c:pt>
                <c:pt idx="1">
                  <c:v>4.3514566563621057E-2</c:v>
                </c:pt>
                <c:pt idx="2">
                  <c:v>8.7080436632678643E-2</c:v>
                </c:pt>
                <c:pt idx="3">
                  <c:v>8.7681847961350159E-2</c:v>
                </c:pt>
                <c:pt idx="4">
                  <c:v>5.0308858765457556E-2</c:v>
                </c:pt>
                <c:pt idx="5">
                  <c:v>0.12394990307967847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617-47D9-A0B6-A6B5623EBA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6641888"/>
        <c:axId val="456636008"/>
      </c:barChart>
      <c:catAx>
        <c:axId val="45664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6636008"/>
        <c:crosses val="autoZero"/>
        <c:auto val="1"/>
        <c:lblAlgn val="ctr"/>
        <c:lblOffset val="100"/>
        <c:noMultiLvlLbl val="0"/>
      </c:catAx>
      <c:valAx>
        <c:axId val="456636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664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04-08-2021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04-08-2021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JUNIO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17: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</a:t>
            </a:r>
            <a:r>
              <a:rPr lang="es-CL" sz="1200" dirty="0" smtClean="0"/>
              <a:t>julio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425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64077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135751"/>
              </p:ext>
            </p:extLst>
          </p:nvPr>
        </p:nvGraphicFramePr>
        <p:xfrm>
          <a:off x="450425" y="1855111"/>
          <a:ext cx="8210799" cy="4355941"/>
        </p:xfrm>
        <a:graphic>
          <a:graphicData uri="http://schemas.openxmlformats.org/drawingml/2006/table">
            <a:tbl>
              <a:tblPr/>
              <a:tblGrid>
                <a:gridCol w="822615"/>
                <a:gridCol w="303876"/>
                <a:gridCol w="303876"/>
                <a:gridCol w="2753303"/>
                <a:gridCol w="822615"/>
                <a:gridCol w="822615"/>
                <a:gridCol w="822615"/>
                <a:gridCol w="822615"/>
                <a:gridCol w="736669"/>
              </a:tblGrid>
              <a:tr h="22482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85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50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16.568.469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968.076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8.592.493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5.489.922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5.480.144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-9.778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2.817.679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752.317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7.998.931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3.807.451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7.998.931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3.807.451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2.335.771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2.343.964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1.207.653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2.287.579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1.152.537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1.872.296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875.142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1.496.718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1.499.163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572.119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2878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663862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344844"/>
              </p:ext>
            </p:extLst>
          </p:nvPr>
        </p:nvGraphicFramePr>
        <p:xfrm>
          <a:off x="530870" y="1850268"/>
          <a:ext cx="8155928" cy="3306923"/>
        </p:xfrm>
        <a:graphic>
          <a:graphicData uri="http://schemas.openxmlformats.org/drawingml/2006/table">
            <a:tbl>
              <a:tblPr/>
              <a:tblGrid>
                <a:gridCol w="883504"/>
                <a:gridCol w="326368"/>
                <a:gridCol w="326368"/>
                <a:gridCol w="2294475"/>
                <a:gridCol w="883504"/>
                <a:gridCol w="883504"/>
                <a:gridCol w="883504"/>
                <a:gridCol w="883504"/>
                <a:gridCol w="791197"/>
              </a:tblGrid>
              <a:tr h="2498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50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78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3.341.525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181.159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2.014.378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65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94928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62" y="742715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989087"/>
              </p:ext>
            </p:extLst>
          </p:nvPr>
        </p:nvGraphicFramePr>
        <p:xfrm>
          <a:off x="518864" y="2158795"/>
          <a:ext cx="8167934" cy="3269184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0"/>
                <a:gridCol w="818320"/>
                <a:gridCol w="818320"/>
                <a:gridCol w="818320"/>
                <a:gridCol w="818320"/>
                <a:gridCol w="732824"/>
              </a:tblGrid>
              <a:tr h="2874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801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772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4.335.228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1.991.472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3.076.604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3.077.518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1.558.570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801.929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090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4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228807"/>
              </p:ext>
            </p:extLst>
          </p:nvPr>
        </p:nvGraphicFramePr>
        <p:xfrm>
          <a:off x="521585" y="2048337"/>
          <a:ext cx="8167935" cy="3030288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663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1584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96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4.543.036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2.474.243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4.061.505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4.038.865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-22.640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2.118.661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435897"/>
              </p:ext>
            </p:extLst>
          </p:nvPr>
        </p:nvGraphicFramePr>
        <p:xfrm>
          <a:off x="395625" y="1665551"/>
          <a:ext cx="8210798" cy="4067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7261203"/>
              </p:ext>
            </p:extLst>
          </p:nvPr>
        </p:nvGraphicFramePr>
        <p:xfrm>
          <a:off x="417237" y="1608138"/>
          <a:ext cx="8210797" cy="4557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CC7380C6-7E82-4D34-B39B-768B7DDE1F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5048"/>
              </p:ext>
            </p:extLst>
          </p:nvPr>
        </p:nvGraphicFramePr>
        <p:xfrm>
          <a:off x="466600" y="1761595"/>
          <a:ext cx="8210797" cy="4259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79469"/>
              </p:ext>
            </p:extLst>
          </p:nvPr>
        </p:nvGraphicFramePr>
        <p:xfrm>
          <a:off x="606313" y="1985947"/>
          <a:ext cx="7638095" cy="3603151"/>
        </p:xfrm>
        <a:graphic>
          <a:graphicData uri="http://schemas.openxmlformats.org/drawingml/2006/table">
            <a:tbl>
              <a:tblPr/>
              <a:tblGrid>
                <a:gridCol w="890004"/>
                <a:gridCol w="2377773"/>
                <a:gridCol w="890004"/>
                <a:gridCol w="890004"/>
                <a:gridCol w="890004"/>
                <a:gridCol w="890004"/>
                <a:gridCol w="810302"/>
              </a:tblGrid>
              <a:tr h="27452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407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1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48.093.574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49.959.079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1.865.505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22.393.821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23.704.325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23.617.966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11.911.186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6.261.305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6.261.305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2.373.933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17.149.517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17.142.839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5.643.350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2.073.953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81772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5138971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100469"/>
              </p:ext>
            </p:extLst>
          </p:nvPr>
        </p:nvGraphicFramePr>
        <p:xfrm>
          <a:off x="601258" y="2012012"/>
          <a:ext cx="7946841" cy="3001163"/>
        </p:xfrm>
        <a:graphic>
          <a:graphicData uri="http://schemas.openxmlformats.org/drawingml/2006/table">
            <a:tbl>
              <a:tblPr/>
              <a:tblGrid>
                <a:gridCol w="329881"/>
                <a:gridCol w="329881"/>
                <a:gridCol w="2959036"/>
                <a:gridCol w="884082"/>
                <a:gridCol w="884082"/>
                <a:gridCol w="884082"/>
                <a:gridCol w="884082"/>
                <a:gridCol w="791715"/>
              </a:tblGrid>
              <a:tr h="2243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71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4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16.107.281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5.334.657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6.845.376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3.449.148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1.885.509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5.063.540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27.144.357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28.788.258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1.643.901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14.673.788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16.568.469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3.341.525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181.159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4.335.228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1.991.472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4.543.036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2.474.243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76544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59751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148939"/>
              </p:ext>
            </p:extLst>
          </p:nvPr>
        </p:nvGraphicFramePr>
        <p:xfrm>
          <a:off x="405026" y="1933877"/>
          <a:ext cx="8210796" cy="4537973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1856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86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37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6.845.376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3.449.148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4.636.243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4.618.873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-17.370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2.244.231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1.657.953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1.657.953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661.135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3926120,0%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3926120,0%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767764"/>
            <a:ext cx="8125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195709"/>
              </p:ext>
            </p:extLst>
          </p:nvPr>
        </p:nvGraphicFramePr>
        <p:xfrm>
          <a:off x="561324" y="1930064"/>
          <a:ext cx="8125476" cy="4061165"/>
        </p:xfrm>
        <a:graphic>
          <a:graphicData uri="http://schemas.openxmlformats.org/drawingml/2006/table">
            <a:tbl>
              <a:tblPr/>
              <a:tblGrid>
                <a:gridCol w="814066"/>
                <a:gridCol w="300719"/>
                <a:gridCol w="300719"/>
                <a:gridCol w="2724693"/>
                <a:gridCol w="814066"/>
                <a:gridCol w="814066"/>
                <a:gridCol w="814066"/>
                <a:gridCol w="814066"/>
                <a:gridCol w="729015"/>
              </a:tblGrid>
              <a:tr h="2210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68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00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1.885.509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91.623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1.835.899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1.835.899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42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1.835.899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para Pequeña Minería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494515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399266"/>
              </p:ext>
            </p:extLst>
          </p:nvPr>
        </p:nvGraphicFramePr>
        <p:xfrm>
          <a:off x="474243" y="1947682"/>
          <a:ext cx="8212557" cy="2777464"/>
        </p:xfrm>
        <a:graphic>
          <a:graphicData uri="http://schemas.openxmlformats.org/drawingml/2006/table">
            <a:tbl>
              <a:tblPr/>
              <a:tblGrid>
                <a:gridCol w="822790"/>
                <a:gridCol w="303942"/>
                <a:gridCol w="303942"/>
                <a:gridCol w="2753895"/>
                <a:gridCol w="822790"/>
                <a:gridCol w="822790"/>
                <a:gridCol w="822790"/>
                <a:gridCol w="822790"/>
                <a:gridCol w="736828"/>
              </a:tblGrid>
              <a:tr h="2441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477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0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5.063.540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129.329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2.385.376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4.334.465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4.295.994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2.170.392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213.441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4049</TotalTime>
  <Words>1624</Words>
  <Application>Microsoft Office PowerPoint</Application>
  <PresentationFormat>Presentación en pantalla (4:3)</PresentationFormat>
  <Paragraphs>967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JUNIO DE 2021 PARTIDA 17: MINISTERIO DE MINERÍA</vt:lpstr>
      <vt:lpstr>EJECUCIÓN ACUMULADA DE GASTOS A JUNIO DE 2021  PARTIDA 17 MINISTERIO DE MINERÍA</vt:lpstr>
      <vt:lpstr>EJECUCIÓN ACUMULADA DE GASTOS A JUNIO DE 2021  PARTIDA 17 MINISTERIO DE MINERÍA</vt:lpstr>
      <vt:lpstr>EJECUCIÓN ACUMULADA DE GASTOS A JUNIO DE 2021  PARTIDA 17 MINISTERIO DE MINERÍA</vt:lpstr>
      <vt:lpstr>EJECUCIÓN ACUMULADA DE GASTOS A JUNIO DE 2021 PARTIDA 17 MINISTERIO DE MINERÍA</vt:lpstr>
      <vt:lpstr>EJECUCIÓN ACUMULADA DE GASTOS A JUNIO DE 2021  PARTIDA 17 MINISTERIO DE MINERÍA RESUMEN POR CAPÍTULOS</vt:lpstr>
      <vt:lpstr>EJECUCIÓN ACUMULADA DE GASTOS A JUNIO DE 2021  PARTIDA 17. CAPÍTULO 01. PROGRAMA 01: SECRETARÍA Y ADMINISTRACIÓN GENERAL</vt:lpstr>
      <vt:lpstr>EJECUCIÓN ACUMULADA DE GASTOS A JUNIO DE 2021 PARTIDA 17. CAPÍTULO 01. PROGRAMA 02:  FOMENTO DE LA PEQUEÑA Y MEDIANA MINERÍA</vt:lpstr>
      <vt:lpstr>EJECUCIÓN ACUMULADA DE GASTOS A JUNIO DE 2021  PARTIDA 17. CAPÍTULO 02. PROGRAMA 01:  COMISIÓN CHILENA DEL COBRE</vt:lpstr>
      <vt:lpstr>EJECUCIÓN ACUMULADA DE GASTOS A JUNIO DE 2021 PARTIDA 17. CAPÍTULO 03. PROGRAMA 01:  SERVICIO NACIONAL DE GEOLOGÍA Y MINERÍA</vt:lpstr>
      <vt:lpstr>EJECUCIÓN ACUMULADA DE GASTOS A JUNIO DE 2021 PARTIDA 17. CAPÍTULO 03. PROGRAMA 02:  RED NACIONAL DE VIGILANCIA VOLCÁNICA</vt:lpstr>
      <vt:lpstr>EJECUCIÓN ACUMULADA DE GASTOS A JUNIO DE 2021 PARTIDA 17. CAPÍTULO 03. PROGRAMA 03:  PLAN NACIONAL DE GEOLOGÍA</vt:lpstr>
      <vt:lpstr>EJECUCIÓN ACUMULADA DE GASTOS A JUNIO DE 2021 PARTIDA 17. CAPÍTULO 03. PROGRAMA 04:  PROGRAMA DE SEGURIDAD MINERA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326</cp:revision>
  <cp:lastPrinted>2019-06-03T14:10:49Z</cp:lastPrinted>
  <dcterms:created xsi:type="dcterms:W3CDTF">2016-06-23T13:38:47Z</dcterms:created>
  <dcterms:modified xsi:type="dcterms:W3CDTF">2021-08-04T16:08:08Z</dcterms:modified>
</cp:coreProperties>
</file>