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9"/>
  </p:notesMasterIdLst>
  <p:sldIdLst>
    <p:sldId id="257" r:id="rId2"/>
    <p:sldId id="258" r:id="rId3"/>
    <p:sldId id="260" r:id="rId4"/>
    <p:sldId id="259" r:id="rId5"/>
    <p:sldId id="261" r:id="rId6"/>
    <p:sldId id="271" r:id="rId7"/>
    <p:sldId id="272" r:id="rId8"/>
    <p:sldId id="263" r:id="rId9"/>
    <p:sldId id="264" r:id="rId10"/>
    <p:sldId id="273" r:id="rId11"/>
    <p:sldId id="265" r:id="rId12"/>
    <p:sldId id="266" r:id="rId13"/>
    <p:sldId id="267" r:id="rId14"/>
    <p:sldId id="268" r:id="rId15"/>
    <p:sldId id="274" r:id="rId16"/>
    <p:sldId id="269" r:id="rId17"/>
    <p:sldId id="270" r:id="rId1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50" b="1" i="0" baseline="0" dirty="0">
                <a:effectLst/>
              </a:rPr>
              <a:t>Distribución Presupuesto Inicial por Subtítulos de Gasto</a:t>
            </a:r>
            <a:endParaRPr lang="es-CL" sz="1050" b="1" dirty="0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142253741461124E-2"/>
          <c:y val="0.25148937683602562"/>
          <c:w val="0.97875302011089671"/>
          <c:h val="0.4774586916472839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04C-4EDC-9859-103E49F536A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04C-4EDC-9859-103E49F536A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04C-4EDC-9859-103E49F536A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04C-4EDC-9859-103E49F536A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04C-4EDC-9859-103E49F536A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04C-4EDC-9859-103E49F536AC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29'!$C$60:$C$65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FINANCIEROS                                              </c:v>
                </c:pt>
                <c:pt idx="4">
                  <c:v>TRANSFERENCIAS DE CAPITAL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'Partida 29'!$D$60:$D$65</c:f>
              <c:numCache>
                <c:formatCode>#,##0</c:formatCode>
                <c:ptCount val="6"/>
                <c:pt idx="0">
                  <c:v>58340420</c:v>
                </c:pt>
                <c:pt idx="1">
                  <c:v>20721996</c:v>
                </c:pt>
                <c:pt idx="2">
                  <c:v>115021891</c:v>
                </c:pt>
                <c:pt idx="3">
                  <c:v>15314000</c:v>
                </c:pt>
                <c:pt idx="4">
                  <c:v>11072126</c:v>
                </c:pt>
                <c:pt idx="5">
                  <c:v>5618277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04C-4EDC-9859-103E49F536A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77294098400301592"/>
          <c:w val="0.97600337209504462"/>
          <c:h val="0.205378799194816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 i="0" baseline="0" dirty="0">
                <a:effectLst/>
              </a:rPr>
              <a:t>Distribución Presupuesto Inicial por Programa</a:t>
            </a:r>
          </a:p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 i="0" baseline="0" dirty="0">
                <a:effectLst/>
              </a:rPr>
              <a:t>(en millones de $)</a:t>
            </a:r>
            <a:endParaRPr lang="es-CL" sz="1050" dirty="0">
              <a:effectLst/>
            </a:endParaRPr>
          </a:p>
        </c:rich>
      </c:tx>
      <c:layout>
        <c:manualLayout>
          <c:xMode val="edge"/>
          <c:yMode val="edge"/>
          <c:x val="0.25108183057759342"/>
          <c:y val="1.088435218678348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29'!$I$62:$I$67</c:f>
              <c:strCache>
                <c:ptCount val="6"/>
                <c:pt idx="0">
                  <c:v>Subse. de las Culturas y las Artes</c:v>
                </c:pt>
                <c:pt idx="1">
                  <c:v>Fondos Culturales y Artísticos</c:v>
                </c:pt>
                <c:pt idx="2">
                  <c:v>Subs. del Patrimonio Cultural</c:v>
                </c:pt>
                <c:pt idx="3">
                  <c:v>Serv. Nac. del Patrimonio Cultural</c:v>
                </c:pt>
                <c:pt idx="4">
                  <c:v>Red de Bibliotecas Públicas</c:v>
                </c:pt>
                <c:pt idx="5">
                  <c:v>Consejo de Monumentos Nacionales</c:v>
                </c:pt>
              </c:strCache>
            </c:strRef>
          </c:cat>
          <c:val>
            <c:numRef>
              <c:f>'Partida 29'!$J$62:$J$67</c:f>
              <c:numCache>
                <c:formatCode>#,##0</c:formatCode>
                <c:ptCount val="6"/>
                <c:pt idx="0">
                  <c:v>101133518000</c:v>
                </c:pt>
                <c:pt idx="1">
                  <c:v>43816908000</c:v>
                </c:pt>
                <c:pt idx="2">
                  <c:v>2177177000</c:v>
                </c:pt>
                <c:pt idx="3">
                  <c:v>66359127000</c:v>
                </c:pt>
                <c:pt idx="4">
                  <c:v>6442392000</c:v>
                </c:pt>
                <c:pt idx="5">
                  <c:v>6161428000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AB-4AD4-852C-7B12E798E42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64790272"/>
        <c:axId val="164792960"/>
      </c:barChart>
      <c:catAx>
        <c:axId val="16479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168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4792960"/>
        <c:crosses val="autoZero"/>
        <c:auto val="1"/>
        <c:lblAlgn val="ctr"/>
        <c:lblOffset val="100"/>
        <c:noMultiLvlLbl val="0"/>
      </c:catAx>
      <c:valAx>
        <c:axId val="16479296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64790272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317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2019 - 2020 - 2021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29'!$C$27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29'!$D$27:$O$27</c:f>
              <c:numCache>
                <c:formatCode>0.0%</c:formatCode>
                <c:ptCount val="12"/>
                <c:pt idx="0">
                  <c:v>4.5857071044580776E-2</c:v>
                </c:pt>
                <c:pt idx="1">
                  <c:v>7.9921513604330585E-2</c:v>
                </c:pt>
                <c:pt idx="2">
                  <c:v>0.13717439423748901</c:v>
                </c:pt>
                <c:pt idx="3">
                  <c:v>7.2538866589701587E-2</c:v>
                </c:pt>
                <c:pt idx="4">
                  <c:v>5.6511295592515033E-2</c:v>
                </c:pt>
                <c:pt idx="5">
                  <c:v>6.4773785837824296E-2</c:v>
                </c:pt>
                <c:pt idx="6">
                  <c:v>7.6502888629789739E-2</c:v>
                </c:pt>
                <c:pt idx="7">
                  <c:v>6.9076216464543885E-2</c:v>
                </c:pt>
                <c:pt idx="8">
                  <c:v>6.014651930510749E-2</c:v>
                </c:pt>
                <c:pt idx="9">
                  <c:v>4.9851262513173289E-2</c:v>
                </c:pt>
                <c:pt idx="10">
                  <c:v>7.318275867085236E-2</c:v>
                </c:pt>
                <c:pt idx="11">
                  <c:v>0.16684786670763763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33-40D5-9EF1-403B09D45575}"/>
            </c:ext>
          </c:extLst>
        </c:ser>
        <c:ser>
          <c:idx val="1"/>
          <c:order val="1"/>
          <c:tx>
            <c:strRef>
              <c:f>'Partida 29'!$C$28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29'!$D$26:$O$26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29'!$D$28:$O$28</c:f>
              <c:numCache>
                <c:formatCode>0.0%</c:formatCode>
                <c:ptCount val="12"/>
                <c:pt idx="0">
                  <c:v>6.9646111836758742E-2</c:v>
                </c:pt>
                <c:pt idx="1">
                  <c:v>5.983056108391762E-2</c:v>
                </c:pt>
                <c:pt idx="2">
                  <c:v>0.13887111053917356</c:v>
                </c:pt>
                <c:pt idx="3">
                  <c:v>5.0673262663486762E-2</c:v>
                </c:pt>
                <c:pt idx="4">
                  <c:v>5.002137621721383E-2</c:v>
                </c:pt>
                <c:pt idx="5">
                  <c:v>5.1665009361961875E-2</c:v>
                </c:pt>
                <c:pt idx="6">
                  <c:v>8.4079187580167164E-2</c:v>
                </c:pt>
                <c:pt idx="7">
                  <c:v>5.9959157315838923E-2</c:v>
                </c:pt>
                <c:pt idx="8">
                  <c:v>6.7166294575593657E-2</c:v>
                </c:pt>
                <c:pt idx="9">
                  <c:v>5.8614863808057867E-2</c:v>
                </c:pt>
                <c:pt idx="10">
                  <c:v>6.1215464332056345E-2</c:v>
                </c:pt>
                <c:pt idx="11">
                  <c:v>0.16430728635697872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33-40D5-9EF1-403B09D45575}"/>
            </c:ext>
          </c:extLst>
        </c:ser>
        <c:ser>
          <c:idx val="0"/>
          <c:order val="2"/>
          <c:tx>
            <c:strRef>
              <c:f>'Partida 29'!$C$29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52528548123978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333-40D5-9EF1-403B09D45575}"/>
                </c:ext>
              </c:extLst>
            </c:dLbl>
            <c:dLbl>
              <c:idx val="1"/>
              <c:layout>
                <c:manualLayout>
                  <c:x val="1.5361267654630209E-2"/>
                  <c:y val="-7.25880201188836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333-40D5-9EF1-403B09D45575}"/>
                </c:ext>
              </c:extLst>
            </c:dLbl>
            <c:dLbl>
              <c:idx val="2"/>
              <c:layout>
                <c:manualLayout>
                  <c:x val="1.546302094204411E-2"/>
                  <c:y val="3.62940100594418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333-40D5-9EF1-403B09D45575}"/>
                </c:ext>
              </c:extLst>
            </c:dLbl>
            <c:dLbl>
              <c:idx val="3"/>
              <c:layout>
                <c:manualLayout>
                  <c:x val="8.83601196688234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333-40D5-9EF1-403B09D45575}"/>
                </c:ext>
              </c:extLst>
            </c:dLbl>
            <c:dLbl>
              <c:idx val="4"/>
              <c:layout>
                <c:manualLayout>
                  <c:x val="6.525285481239804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333-40D5-9EF1-403B09D45575}"/>
                </c:ext>
              </c:extLst>
            </c:dLbl>
            <c:dLbl>
              <c:idx val="5"/>
              <c:layout>
                <c:manualLayout>
                  <c:x val="1.087547580206626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333-40D5-9EF1-403B09D45575}"/>
                </c:ext>
              </c:extLst>
            </c:dLbl>
            <c:dLbl>
              <c:idx val="6"/>
              <c:layout>
                <c:manualLayout>
                  <c:x val="6.525285481239724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333-40D5-9EF1-403B09D455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29'!$D$26:$O$26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29'!$D$29:$I$29</c:f>
              <c:numCache>
                <c:formatCode>0.0%</c:formatCode>
                <c:ptCount val="6"/>
                <c:pt idx="0">
                  <c:v>5.349040904212117E-2</c:v>
                </c:pt>
                <c:pt idx="1">
                  <c:v>3.3876371177723033E-2</c:v>
                </c:pt>
                <c:pt idx="2">
                  <c:v>8.2147799165064816E-2</c:v>
                </c:pt>
                <c:pt idx="3">
                  <c:v>5.6696561029509422E-2</c:v>
                </c:pt>
                <c:pt idx="4">
                  <c:v>7.485901354871749E-2</c:v>
                </c:pt>
                <c:pt idx="5">
                  <c:v>0.12159505908260365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333-40D5-9EF1-403B09D4557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9433472"/>
        <c:axId val="139435008"/>
      </c:barChart>
      <c:catAx>
        <c:axId val="13943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5008"/>
        <c:crosses val="autoZero"/>
        <c:auto val="1"/>
        <c:lblAlgn val="ctr"/>
        <c:lblOffset val="100"/>
        <c:noMultiLvlLbl val="0"/>
      </c:catAx>
      <c:valAx>
        <c:axId val="13943500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3472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2019 - 2020 - 2021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6700803484276066E-2"/>
          <c:y val="0.1257142677573492"/>
          <c:w val="0.88341519176235084"/>
          <c:h val="0.57204384137070852"/>
        </c:manualLayout>
      </c:layout>
      <c:lineChart>
        <c:grouping val="standard"/>
        <c:varyColors val="0"/>
        <c:ser>
          <c:idx val="2"/>
          <c:order val="0"/>
          <c:tx>
            <c:strRef>
              <c:f>'Partida 29'!$C$21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29'!$D$21:$O$21</c:f>
              <c:numCache>
                <c:formatCode>0.0%</c:formatCode>
                <c:ptCount val="12"/>
                <c:pt idx="0">
                  <c:v>4.5857071044580776E-2</c:v>
                </c:pt>
                <c:pt idx="1">
                  <c:v>0.12577858464891137</c:v>
                </c:pt>
                <c:pt idx="2">
                  <c:v>0.26048616862761192</c:v>
                </c:pt>
                <c:pt idx="3">
                  <c:v>0.3327555477648913</c:v>
                </c:pt>
                <c:pt idx="4">
                  <c:v>0.3890051871839908</c:v>
                </c:pt>
                <c:pt idx="5">
                  <c:v>0.45367588589596824</c:v>
                </c:pt>
                <c:pt idx="6">
                  <c:v>0.52656162063434608</c:v>
                </c:pt>
                <c:pt idx="7">
                  <c:v>0.59552774774358397</c:v>
                </c:pt>
                <c:pt idx="8">
                  <c:v>0.65567426704869147</c:v>
                </c:pt>
                <c:pt idx="9">
                  <c:v>0.70552552956186476</c:v>
                </c:pt>
                <c:pt idx="10">
                  <c:v>0.77732792109935456</c:v>
                </c:pt>
                <c:pt idx="11">
                  <c:v>0.96752980970302327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A02-45C4-972F-4B8BA89FEC08}"/>
            </c:ext>
          </c:extLst>
        </c:ser>
        <c:ser>
          <c:idx val="1"/>
          <c:order val="1"/>
          <c:tx>
            <c:strRef>
              <c:f>'Partida 29'!$C$22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'Partida 29'!$D$20:$O$20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29'!$D$22:$O$22</c:f>
              <c:numCache>
                <c:formatCode>0.0%</c:formatCode>
                <c:ptCount val="12"/>
                <c:pt idx="0">
                  <c:v>6.9646111836758742E-2</c:v>
                </c:pt>
                <c:pt idx="1">
                  <c:v>0.12947667292067636</c:v>
                </c:pt>
                <c:pt idx="2">
                  <c:v>0.26610432265078637</c:v>
                </c:pt>
                <c:pt idx="3">
                  <c:v>0.31987672534576783</c:v>
                </c:pt>
                <c:pt idx="4">
                  <c:v>0.3992652242505364</c:v>
                </c:pt>
                <c:pt idx="5">
                  <c:v>0.45093023361249823</c:v>
                </c:pt>
                <c:pt idx="6">
                  <c:v>0.53937400946041036</c:v>
                </c:pt>
                <c:pt idx="7">
                  <c:v>0.59933316677624926</c:v>
                </c:pt>
                <c:pt idx="8">
                  <c:v>0.66519525941704938</c:v>
                </c:pt>
                <c:pt idx="9">
                  <c:v>0.71399082901982214</c:v>
                </c:pt>
                <c:pt idx="10">
                  <c:v>0.77520629335187852</c:v>
                </c:pt>
                <c:pt idx="11">
                  <c:v>0.93930979922414171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A02-45C4-972F-4B8BA89FEC08}"/>
            </c:ext>
          </c:extLst>
        </c:ser>
        <c:ser>
          <c:idx val="0"/>
          <c:order val="2"/>
          <c:tx>
            <c:strRef>
              <c:f>'Partida 29'!$C$23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28575" cap="rnd">
              <a:solidFill>
                <a:srgbClr val="C0504D"/>
              </a:solidFill>
              <a:round/>
            </a:ln>
            <a:effectLst>
              <a:outerShdw blurRad="40000" dist="23000" dir="5400000" rotWithShape="0">
                <a:sysClr val="windowText" lastClr="000000">
                  <a:alpha val="35000"/>
                </a:sysClr>
              </a:outerShdw>
            </a:effectLst>
          </c:spPr>
          <c:marker>
            <c:symbol val="circle"/>
            <c:size val="5"/>
            <c:spPr>
              <a:solidFill>
                <a:srgbClr val="C0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4.6396011091203913E-2"/>
                  <c:y val="-3.9909291351539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A02-45C4-972F-4B8BA89FEC08}"/>
                </c:ext>
              </c:extLst>
            </c:dLbl>
            <c:dLbl>
              <c:idx val="1"/>
              <c:layout>
                <c:manualLayout>
                  <c:x val="-3.9768009506746228E-2"/>
                  <c:y val="-3.6281173955945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A02-45C4-972F-4B8BA89FEC08}"/>
                </c:ext>
              </c:extLst>
            </c:dLbl>
            <c:dLbl>
              <c:idx val="2"/>
              <c:layout>
                <c:manualLayout>
                  <c:x val="-4.4186677229718009E-2"/>
                  <c:y val="-2.9024939164756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A02-45C4-972F-4B8BA89FEC08}"/>
                </c:ext>
              </c:extLst>
            </c:dLbl>
            <c:dLbl>
              <c:idx val="3"/>
              <c:layout>
                <c:manualLayout>
                  <c:x val="-4.6396011091203913E-2"/>
                  <c:y val="-2.539682176916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A02-45C4-972F-4B8BA89FEC08}"/>
                </c:ext>
              </c:extLst>
            </c:dLbl>
            <c:dLbl>
              <c:idx val="4"/>
              <c:layout>
                <c:manualLayout>
                  <c:x val="-4.1977343368232188E-2"/>
                  <c:y val="-2.9024939164755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A02-45C4-972F-4B8BA89FEC08}"/>
                </c:ext>
              </c:extLst>
            </c:dLbl>
            <c:dLbl>
              <c:idx val="5"/>
              <c:layout>
                <c:manualLayout>
                  <c:x val="-4.1977343368232112E-2"/>
                  <c:y val="-3.2653056560350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A02-45C4-972F-4B8BA89FEC08}"/>
                </c:ext>
              </c:extLst>
            </c:dLbl>
            <c:dLbl>
              <c:idx val="6"/>
              <c:layout>
                <c:manualLayout>
                  <c:x val="-6.6280015844577017E-2"/>
                  <c:y val="-2.9024939164755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A02-45C4-972F-4B8BA89FEC08}"/>
                </c:ext>
              </c:extLst>
            </c:dLbl>
            <c:dLbl>
              <c:idx val="7"/>
              <c:layout>
                <c:manualLayout>
                  <c:x val="-3.9768009506746291E-2"/>
                  <c:y val="-1.4512469582377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A02-45C4-972F-4B8BA89FEC08}"/>
                </c:ext>
              </c:extLst>
            </c:dLbl>
            <c:dLbl>
              <c:idx val="8"/>
              <c:layout>
                <c:manualLayout>
                  <c:x val="-2.6512006337830806E-2"/>
                  <c:y val="-2.1768704373566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A02-45C4-972F-4B8BA89FEC08}"/>
                </c:ext>
              </c:extLst>
            </c:dLbl>
            <c:dLbl>
              <c:idx val="9"/>
              <c:layout>
                <c:manualLayout>
                  <c:x val="-3.9768009506746207E-2"/>
                  <c:y val="-2.1768704373566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A02-45C4-972F-4B8BA89FEC08}"/>
                </c:ext>
              </c:extLst>
            </c:dLbl>
            <c:dLbl>
              <c:idx val="10"/>
              <c:layout>
                <c:manualLayout>
                  <c:x val="-5.0814678814175715E-2"/>
                  <c:y val="-1.0884352186783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A02-45C4-972F-4B8BA89FEC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29'!$D$23:$I$23</c:f>
              <c:numCache>
                <c:formatCode>0.0%</c:formatCode>
                <c:ptCount val="6"/>
                <c:pt idx="0">
                  <c:v>5.349040904212117E-2</c:v>
                </c:pt>
                <c:pt idx="1">
                  <c:v>8.6502340233906752E-2</c:v>
                </c:pt>
                <c:pt idx="2">
                  <c:v>0.168056103215907</c:v>
                </c:pt>
                <c:pt idx="3">
                  <c:v>0.22475266424541643</c:v>
                </c:pt>
                <c:pt idx="4">
                  <c:v>0.29950714656175231</c:v>
                </c:pt>
                <c:pt idx="5">
                  <c:v>0.42086620311970541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9A02-45C4-972F-4B8BA89FEC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191232"/>
        <c:axId val="142205312"/>
      </c:lineChart>
      <c:catAx>
        <c:axId val="14219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205312"/>
        <c:crosses val="autoZero"/>
        <c:auto val="1"/>
        <c:lblAlgn val="ctr"/>
        <c:lblOffset val="100"/>
        <c:noMultiLvlLbl val="0"/>
      </c:catAx>
      <c:valAx>
        <c:axId val="1422053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1912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D4DEC-61F1-414F-88E2-A20A5E2A0AB2}" type="datetimeFigureOut">
              <a:rPr lang="es-CL" smtClean="0"/>
              <a:t>08-08-2021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58E5D-982C-4964-BCA6-92D5A4FE39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331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08-08-2021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76966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08-08-2021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8599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08-08-2021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14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08-08-2021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3668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08-08-2021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450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08-08-2021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702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08-08-2021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5511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08-08-2021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28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08-08-2021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4258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08-08-2021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0504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08-08-2021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562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81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10078" y="1988840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JUNIO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29: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LAS CULTURAS, LAS ARTES Y EL PATRIMONIO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dirty="0"/>
              <a:t>Valparaíso, julio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4771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24113" y="770380"/>
            <a:ext cx="8080335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– Covid - 19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23017" y="1693945"/>
            <a:ext cx="8080334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24510F1-2571-4443-9F78-F1D945EBF7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00241"/>
              </p:ext>
            </p:extLst>
          </p:nvPr>
        </p:nvGraphicFramePr>
        <p:xfrm>
          <a:off x="523016" y="2064790"/>
          <a:ext cx="8080335" cy="2445898"/>
        </p:xfrm>
        <a:graphic>
          <a:graphicData uri="http://schemas.openxmlformats.org/drawingml/2006/table">
            <a:tbl>
              <a:tblPr/>
              <a:tblGrid>
                <a:gridCol w="270789">
                  <a:extLst>
                    <a:ext uri="{9D8B030D-6E8A-4147-A177-3AD203B41FA5}">
                      <a16:colId xmlns:a16="http://schemas.microsoft.com/office/drawing/2014/main" val="2669039292"/>
                    </a:ext>
                  </a:extLst>
                </a:gridCol>
                <a:gridCol w="270789">
                  <a:extLst>
                    <a:ext uri="{9D8B030D-6E8A-4147-A177-3AD203B41FA5}">
                      <a16:colId xmlns:a16="http://schemas.microsoft.com/office/drawing/2014/main" val="1980535228"/>
                    </a:ext>
                  </a:extLst>
                </a:gridCol>
                <a:gridCol w="270789">
                  <a:extLst>
                    <a:ext uri="{9D8B030D-6E8A-4147-A177-3AD203B41FA5}">
                      <a16:colId xmlns:a16="http://schemas.microsoft.com/office/drawing/2014/main" val="1915776231"/>
                    </a:ext>
                  </a:extLst>
                </a:gridCol>
                <a:gridCol w="3054495">
                  <a:extLst>
                    <a:ext uri="{9D8B030D-6E8A-4147-A177-3AD203B41FA5}">
                      <a16:colId xmlns:a16="http://schemas.microsoft.com/office/drawing/2014/main" val="2692948026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3113230596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3646233790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2079476219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2513479117"/>
                    </a:ext>
                  </a:extLst>
                </a:gridCol>
                <a:gridCol w="660724">
                  <a:extLst>
                    <a:ext uri="{9D8B030D-6E8A-4147-A177-3AD203B41FA5}">
                      <a16:colId xmlns:a16="http://schemas.microsoft.com/office/drawing/2014/main" val="422634507"/>
                    </a:ext>
                  </a:extLst>
                </a:gridCol>
                <a:gridCol w="649893">
                  <a:extLst>
                    <a:ext uri="{9D8B030D-6E8A-4147-A177-3AD203B41FA5}">
                      <a16:colId xmlns:a16="http://schemas.microsoft.com/office/drawing/2014/main" val="3077923579"/>
                    </a:ext>
                  </a:extLst>
                </a:gridCol>
              </a:tblGrid>
              <a:tr h="1260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62060"/>
                  </a:ext>
                </a:extLst>
              </a:tr>
              <a:tr h="3859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599442"/>
                  </a:ext>
                </a:extLst>
              </a:tr>
              <a:tr h="157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4.735.949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39913"/>
                  </a:ext>
                </a:extLst>
              </a:tr>
              <a:tr h="157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3160403"/>
                  </a:ext>
                </a:extLst>
              </a:tr>
              <a:tr h="157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12.199.880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12.199.880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4.684.915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74367"/>
                  </a:ext>
                </a:extLst>
              </a:tr>
              <a:tr h="157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12.199.880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12.199.880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4.684.915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192608"/>
                  </a:ext>
                </a:extLst>
              </a:tr>
              <a:tr h="157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del Libro y la Lectura, Ley N° 19.227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775.856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029754"/>
                  </a:ext>
                </a:extLst>
              </a:tr>
              <a:tr h="157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Cultural y las Artes, Ley N° 19.891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895.548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365543"/>
                  </a:ext>
                </a:extLst>
              </a:tr>
              <a:tr h="123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Cultura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607736"/>
                  </a:ext>
                </a:extLst>
              </a:tr>
              <a:tr h="157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Organizaciones Culturales Colaboradoras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933.998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6051033"/>
                  </a:ext>
                </a:extLst>
              </a:tr>
              <a:tr h="157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el Fomento de la Música Nacional, Ley N° 19.928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405.552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209044"/>
                  </a:ext>
                </a:extLst>
              </a:tr>
              <a:tr h="1575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Audiovisual, Ley N° 19.981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943.687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370872"/>
                  </a:ext>
                </a:extLst>
              </a:tr>
              <a:tr h="141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y Desarrollo de las Artes Escénicas, Ley N° 21.175.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2.337.836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2.337.836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730.274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892143"/>
                  </a:ext>
                </a:extLst>
              </a:tr>
              <a:tr h="12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672346"/>
                  </a:ext>
                </a:extLst>
              </a:tr>
              <a:tr h="126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886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871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0291" y="709025"/>
            <a:ext cx="8061370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02: FONDOS CULTURALES Y ARTÍSTICOS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4078" y="1532816"/>
            <a:ext cx="8020072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07CB486-38CA-4E4B-8BC1-15315C809B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85296"/>
              </p:ext>
            </p:extLst>
          </p:nvPr>
        </p:nvGraphicFramePr>
        <p:xfrm>
          <a:off x="540291" y="1857416"/>
          <a:ext cx="8061369" cy="2495476"/>
        </p:xfrm>
        <a:graphic>
          <a:graphicData uri="http://schemas.openxmlformats.org/drawingml/2006/table">
            <a:tbl>
              <a:tblPr/>
              <a:tblGrid>
                <a:gridCol w="270154">
                  <a:extLst>
                    <a:ext uri="{9D8B030D-6E8A-4147-A177-3AD203B41FA5}">
                      <a16:colId xmlns:a16="http://schemas.microsoft.com/office/drawing/2014/main" val="2200916035"/>
                    </a:ext>
                  </a:extLst>
                </a:gridCol>
                <a:gridCol w="270154">
                  <a:extLst>
                    <a:ext uri="{9D8B030D-6E8A-4147-A177-3AD203B41FA5}">
                      <a16:colId xmlns:a16="http://schemas.microsoft.com/office/drawing/2014/main" val="4001151285"/>
                    </a:ext>
                  </a:extLst>
                </a:gridCol>
                <a:gridCol w="270154">
                  <a:extLst>
                    <a:ext uri="{9D8B030D-6E8A-4147-A177-3AD203B41FA5}">
                      <a16:colId xmlns:a16="http://schemas.microsoft.com/office/drawing/2014/main" val="1748361978"/>
                    </a:ext>
                  </a:extLst>
                </a:gridCol>
                <a:gridCol w="3047326">
                  <a:extLst>
                    <a:ext uri="{9D8B030D-6E8A-4147-A177-3AD203B41FA5}">
                      <a16:colId xmlns:a16="http://schemas.microsoft.com/office/drawing/2014/main" val="3886022477"/>
                    </a:ext>
                  </a:extLst>
                </a:gridCol>
                <a:gridCol w="724010">
                  <a:extLst>
                    <a:ext uri="{9D8B030D-6E8A-4147-A177-3AD203B41FA5}">
                      <a16:colId xmlns:a16="http://schemas.microsoft.com/office/drawing/2014/main" val="17109347"/>
                    </a:ext>
                  </a:extLst>
                </a:gridCol>
                <a:gridCol w="724010">
                  <a:extLst>
                    <a:ext uri="{9D8B030D-6E8A-4147-A177-3AD203B41FA5}">
                      <a16:colId xmlns:a16="http://schemas.microsoft.com/office/drawing/2014/main" val="2341323649"/>
                    </a:ext>
                  </a:extLst>
                </a:gridCol>
                <a:gridCol w="724010">
                  <a:extLst>
                    <a:ext uri="{9D8B030D-6E8A-4147-A177-3AD203B41FA5}">
                      <a16:colId xmlns:a16="http://schemas.microsoft.com/office/drawing/2014/main" val="3098105768"/>
                    </a:ext>
                  </a:extLst>
                </a:gridCol>
                <a:gridCol w="724010">
                  <a:extLst>
                    <a:ext uri="{9D8B030D-6E8A-4147-A177-3AD203B41FA5}">
                      <a16:colId xmlns:a16="http://schemas.microsoft.com/office/drawing/2014/main" val="3739632080"/>
                    </a:ext>
                  </a:extLst>
                </a:gridCol>
                <a:gridCol w="659174">
                  <a:extLst>
                    <a:ext uri="{9D8B030D-6E8A-4147-A177-3AD203B41FA5}">
                      <a16:colId xmlns:a16="http://schemas.microsoft.com/office/drawing/2014/main" val="2104147227"/>
                    </a:ext>
                  </a:extLst>
                </a:gridCol>
                <a:gridCol w="648367">
                  <a:extLst>
                    <a:ext uri="{9D8B030D-6E8A-4147-A177-3AD203B41FA5}">
                      <a16:colId xmlns:a16="http://schemas.microsoft.com/office/drawing/2014/main" val="417440041"/>
                    </a:ext>
                  </a:extLst>
                </a:gridCol>
              </a:tblGrid>
              <a:tr h="1271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212079"/>
                  </a:ext>
                </a:extLst>
              </a:tr>
              <a:tr h="3894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394078"/>
                  </a:ext>
                </a:extLst>
              </a:tr>
              <a:tr h="1669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43.816.908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44.803.297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986.389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22.340.552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636047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3.207.863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3.211.222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1.154.462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541997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301.176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301.176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778861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40.306.069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40.468.843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20.360.369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027181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39.841.914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40.004.688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19.919.875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824779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del Libro y la Lectura, Ley N° 19.227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7.584.526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7.584.526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3.002.979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846517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Cultural y las Artes, Ley N° 19.891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12.521.679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12.521.679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8.659.131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798087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el Fomento de la Música Nacional, Ley N° 19.928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5.571.408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5.571.408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1.946.951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572828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Audiovisual, Ley N° 19.981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10.096.640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10.259.414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3.924.251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414215"/>
                  </a:ext>
                </a:extLst>
              </a:tr>
              <a:tr h="1586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y Desarrollo de las Artes Escénicas, Ley N° 21.175.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4.067.661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4.067.661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2.386.563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285591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464.155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464.155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440.494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22945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464.155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464.155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440.494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160604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821.156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820.256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821.156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91239,6%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10692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821.156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820.256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821.156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91239,6%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717589"/>
                  </a:ext>
                </a:extLst>
              </a:tr>
              <a:tr h="127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007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969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0856" y="710917"/>
            <a:ext cx="8026937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02. PROGRAMA 01: SUBSECRETARÍA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0856" y="1533500"/>
            <a:ext cx="8053591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CA4076B-67C3-4766-AB7B-298EFFE1D4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935777"/>
              </p:ext>
            </p:extLst>
          </p:nvPr>
        </p:nvGraphicFramePr>
        <p:xfrm>
          <a:off x="550856" y="1891648"/>
          <a:ext cx="8005857" cy="2331125"/>
        </p:xfrm>
        <a:graphic>
          <a:graphicData uri="http://schemas.openxmlformats.org/drawingml/2006/table">
            <a:tbl>
              <a:tblPr/>
              <a:tblGrid>
                <a:gridCol w="268293">
                  <a:extLst>
                    <a:ext uri="{9D8B030D-6E8A-4147-A177-3AD203B41FA5}">
                      <a16:colId xmlns:a16="http://schemas.microsoft.com/office/drawing/2014/main" val="1296617131"/>
                    </a:ext>
                  </a:extLst>
                </a:gridCol>
                <a:gridCol w="268293">
                  <a:extLst>
                    <a:ext uri="{9D8B030D-6E8A-4147-A177-3AD203B41FA5}">
                      <a16:colId xmlns:a16="http://schemas.microsoft.com/office/drawing/2014/main" val="3289510293"/>
                    </a:ext>
                  </a:extLst>
                </a:gridCol>
                <a:gridCol w="268293">
                  <a:extLst>
                    <a:ext uri="{9D8B030D-6E8A-4147-A177-3AD203B41FA5}">
                      <a16:colId xmlns:a16="http://schemas.microsoft.com/office/drawing/2014/main" val="2701394634"/>
                    </a:ext>
                  </a:extLst>
                </a:gridCol>
                <a:gridCol w="3026341">
                  <a:extLst>
                    <a:ext uri="{9D8B030D-6E8A-4147-A177-3AD203B41FA5}">
                      <a16:colId xmlns:a16="http://schemas.microsoft.com/office/drawing/2014/main" val="2331654317"/>
                    </a:ext>
                  </a:extLst>
                </a:gridCol>
                <a:gridCol w="719025">
                  <a:extLst>
                    <a:ext uri="{9D8B030D-6E8A-4147-A177-3AD203B41FA5}">
                      <a16:colId xmlns:a16="http://schemas.microsoft.com/office/drawing/2014/main" val="1579819019"/>
                    </a:ext>
                  </a:extLst>
                </a:gridCol>
                <a:gridCol w="719025">
                  <a:extLst>
                    <a:ext uri="{9D8B030D-6E8A-4147-A177-3AD203B41FA5}">
                      <a16:colId xmlns:a16="http://schemas.microsoft.com/office/drawing/2014/main" val="4181532253"/>
                    </a:ext>
                  </a:extLst>
                </a:gridCol>
                <a:gridCol w="719025">
                  <a:extLst>
                    <a:ext uri="{9D8B030D-6E8A-4147-A177-3AD203B41FA5}">
                      <a16:colId xmlns:a16="http://schemas.microsoft.com/office/drawing/2014/main" val="3942763783"/>
                    </a:ext>
                  </a:extLst>
                </a:gridCol>
                <a:gridCol w="719025">
                  <a:extLst>
                    <a:ext uri="{9D8B030D-6E8A-4147-A177-3AD203B41FA5}">
                      <a16:colId xmlns:a16="http://schemas.microsoft.com/office/drawing/2014/main" val="3918446338"/>
                    </a:ext>
                  </a:extLst>
                </a:gridCol>
                <a:gridCol w="654634">
                  <a:extLst>
                    <a:ext uri="{9D8B030D-6E8A-4147-A177-3AD203B41FA5}">
                      <a16:colId xmlns:a16="http://schemas.microsoft.com/office/drawing/2014/main" val="4233969467"/>
                    </a:ext>
                  </a:extLst>
                </a:gridCol>
                <a:gridCol w="643903">
                  <a:extLst>
                    <a:ext uri="{9D8B030D-6E8A-4147-A177-3AD203B41FA5}">
                      <a16:colId xmlns:a16="http://schemas.microsoft.com/office/drawing/2014/main" val="1587460900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2183367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365337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2.177.177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2.286.729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109.552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906.202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436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1.225.369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1.230.762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569.816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7708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843.634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843.634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304.418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3417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7713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7023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7228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85.169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6010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5235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7334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8076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53.886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0574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71141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0722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146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895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2965" y="660037"/>
            <a:ext cx="81014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498046" y="1248543"/>
            <a:ext cx="811637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6004782-8B41-4591-BB4D-982B305C91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597914"/>
              </p:ext>
            </p:extLst>
          </p:nvPr>
        </p:nvGraphicFramePr>
        <p:xfrm>
          <a:off x="512964" y="1613669"/>
          <a:ext cx="8101450" cy="4380135"/>
        </p:xfrm>
        <a:graphic>
          <a:graphicData uri="http://schemas.openxmlformats.org/drawingml/2006/table">
            <a:tbl>
              <a:tblPr/>
              <a:tblGrid>
                <a:gridCol w="271496">
                  <a:extLst>
                    <a:ext uri="{9D8B030D-6E8A-4147-A177-3AD203B41FA5}">
                      <a16:colId xmlns:a16="http://schemas.microsoft.com/office/drawing/2014/main" val="1066309867"/>
                    </a:ext>
                  </a:extLst>
                </a:gridCol>
                <a:gridCol w="271496">
                  <a:extLst>
                    <a:ext uri="{9D8B030D-6E8A-4147-A177-3AD203B41FA5}">
                      <a16:colId xmlns:a16="http://schemas.microsoft.com/office/drawing/2014/main" val="3314597371"/>
                    </a:ext>
                  </a:extLst>
                </a:gridCol>
                <a:gridCol w="271496">
                  <a:extLst>
                    <a:ext uri="{9D8B030D-6E8A-4147-A177-3AD203B41FA5}">
                      <a16:colId xmlns:a16="http://schemas.microsoft.com/office/drawing/2014/main" val="3080686181"/>
                    </a:ext>
                  </a:extLst>
                </a:gridCol>
                <a:gridCol w="3062479">
                  <a:extLst>
                    <a:ext uri="{9D8B030D-6E8A-4147-A177-3AD203B41FA5}">
                      <a16:colId xmlns:a16="http://schemas.microsoft.com/office/drawing/2014/main" val="539290549"/>
                    </a:ext>
                  </a:extLst>
                </a:gridCol>
                <a:gridCol w="727610">
                  <a:extLst>
                    <a:ext uri="{9D8B030D-6E8A-4147-A177-3AD203B41FA5}">
                      <a16:colId xmlns:a16="http://schemas.microsoft.com/office/drawing/2014/main" val="2641902473"/>
                    </a:ext>
                  </a:extLst>
                </a:gridCol>
                <a:gridCol w="727610">
                  <a:extLst>
                    <a:ext uri="{9D8B030D-6E8A-4147-A177-3AD203B41FA5}">
                      <a16:colId xmlns:a16="http://schemas.microsoft.com/office/drawing/2014/main" val="30752539"/>
                    </a:ext>
                  </a:extLst>
                </a:gridCol>
                <a:gridCol w="727610">
                  <a:extLst>
                    <a:ext uri="{9D8B030D-6E8A-4147-A177-3AD203B41FA5}">
                      <a16:colId xmlns:a16="http://schemas.microsoft.com/office/drawing/2014/main" val="628330494"/>
                    </a:ext>
                  </a:extLst>
                </a:gridCol>
                <a:gridCol w="727610">
                  <a:extLst>
                    <a:ext uri="{9D8B030D-6E8A-4147-A177-3AD203B41FA5}">
                      <a16:colId xmlns:a16="http://schemas.microsoft.com/office/drawing/2014/main" val="80631141"/>
                    </a:ext>
                  </a:extLst>
                </a:gridCol>
                <a:gridCol w="662451">
                  <a:extLst>
                    <a:ext uri="{9D8B030D-6E8A-4147-A177-3AD203B41FA5}">
                      <a16:colId xmlns:a16="http://schemas.microsoft.com/office/drawing/2014/main" val="3529794072"/>
                    </a:ext>
                  </a:extLst>
                </a:gridCol>
                <a:gridCol w="651592">
                  <a:extLst>
                    <a:ext uri="{9D8B030D-6E8A-4147-A177-3AD203B41FA5}">
                      <a16:colId xmlns:a16="http://schemas.microsoft.com/office/drawing/2014/main" val="1711918812"/>
                    </a:ext>
                  </a:extLst>
                </a:gridCol>
              </a:tblGrid>
              <a:tr h="1274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107149"/>
                  </a:ext>
                </a:extLst>
              </a:tr>
              <a:tr h="3902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533965"/>
                  </a:ext>
                </a:extLst>
              </a:tr>
              <a:tr h="1672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66.359.127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64.273.791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-2.085.336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32.140.106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776925"/>
                  </a:ext>
                </a:extLst>
              </a:tr>
              <a:tr h="127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28.694.044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28.994.961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300.917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15.359.241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196231"/>
                  </a:ext>
                </a:extLst>
              </a:tr>
              <a:tr h="127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8.131.296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8.131.296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2.888.243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772308"/>
                  </a:ext>
                </a:extLst>
              </a:tr>
              <a:tr h="127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12.672.074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12.672.074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5.807.137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773885"/>
                  </a:ext>
                </a:extLst>
              </a:tr>
              <a:tr h="127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5.292.762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5.292.762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2.378.257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702436"/>
                  </a:ext>
                </a:extLst>
              </a:tr>
              <a:tr h="127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1.780.700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1.780.700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941.530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865190"/>
                  </a:ext>
                </a:extLst>
              </a:tr>
              <a:tr h="127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San Francisco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71.118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71.118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35.559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581215"/>
                  </a:ext>
                </a:extLst>
              </a:tr>
              <a:tr h="127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Museo de la Memoria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1.874.090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1.874.090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1.249.394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400713"/>
                  </a:ext>
                </a:extLst>
              </a:tr>
              <a:tr h="127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Sitios Patrimonio Mundial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166.854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166.854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151.774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281469"/>
                  </a:ext>
                </a:extLst>
              </a:tr>
              <a:tr h="127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del Patrimonio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1.400.000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69214"/>
                  </a:ext>
                </a:extLst>
              </a:tr>
              <a:tr h="127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2.444.275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2.444.275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2.444.275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976665"/>
                  </a:ext>
                </a:extLst>
              </a:tr>
              <a:tr h="127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2.444.275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2.444.275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2.444.275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630304"/>
                  </a:ext>
                </a:extLst>
              </a:tr>
              <a:tr h="127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4.826.251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4.826.251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879.698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283374"/>
                  </a:ext>
                </a:extLst>
              </a:tr>
              <a:tr h="127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Acciones culturales complementarias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2.602.032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2.602.032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463.244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938443"/>
                  </a:ext>
                </a:extLst>
              </a:tr>
              <a:tr h="127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del Patrimonio Mundial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115.968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115.968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31.031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042348"/>
                  </a:ext>
                </a:extLst>
              </a:tr>
              <a:tr h="127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del Patrimonio Nacional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290.629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290.629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64.867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218047"/>
                  </a:ext>
                </a:extLst>
              </a:tr>
              <a:tr h="127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Patrimonio Material e Inmaterial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524.474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524.474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108.459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80698"/>
                  </a:ext>
                </a:extLst>
              </a:tr>
              <a:tr h="127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Difusión del Arte y las Culturas de Pueblos Indígenas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847.307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847.307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68.988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957237"/>
                  </a:ext>
                </a:extLst>
              </a:tr>
              <a:tr h="127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Sector Público, Archivo Nacional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445.841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445.841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143.109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106938"/>
                  </a:ext>
                </a:extLst>
              </a:tr>
              <a:tr h="127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108.786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108.786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104.907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866455"/>
                  </a:ext>
                </a:extLst>
              </a:tr>
              <a:tr h="127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108.786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108.786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104.907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539225"/>
                  </a:ext>
                </a:extLst>
              </a:tr>
              <a:tr h="127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23.746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65545"/>
                  </a:ext>
                </a:extLst>
              </a:tr>
              <a:tr h="127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16.918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48422"/>
                  </a:ext>
                </a:extLst>
              </a:tr>
              <a:tr h="127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318721"/>
                  </a:ext>
                </a:extLst>
              </a:tr>
              <a:tr h="127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2.544.902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2.550.855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285.712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864150"/>
                  </a:ext>
                </a:extLst>
              </a:tr>
              <a:tr h="127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16.533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16.533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001208"/>
                  </a:ext>
                </a:extLst>
              </a:tr>
              <a:tr h="127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2.275.436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2.275.436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241.476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100262"/>
                  </a:ext>
                </a:extLst>
              </a:tr>
              <a:tr h="127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66.091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66.091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880935"/>
                  </a:ext>
                </a:extLst>
              </a:tr>
              <a:tr h="127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101.866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107.819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1.047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072589"/>
                  </a:ext>
                </a:extLst>
              </a:tr>
              <a:tr h="127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84.976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84.976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36.099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06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265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7109" y="847140"/>
            <a:ext cx="8037395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567108" y="1689235"/>
            <a:ext cx="803733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A836CD2-EE84-4D9F-AA92-008A78EA33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215160"/>
              </p:ext>
            </p:extLst>
          </p:nvPr>
        </p:nvGraphicFramePr>
        <p:xfrm>
          <a:off x="564210" y="2043603"/>
          <a:ext cx="8037337" cy="2838476"/>
        </p:xfrm>
        <a:graphic>
          <a:graphicData uri="http://schemas.openxmlformats.org/drawingml/2006/table">
            <a:tbl>
              <a:tblPr/>
              <a:tblGrid>
                <a:gridCol w="269348">
                  <a:extLst>
                    <a:ext uri="{9D8B030D-6E8A-4147-A177-3AD203B41FA5}">
                      <a16:colId xmlns:a16="http://schemas.microsoft.com/office/drawing/2014/main" val="3327719089"/>
                    </a:ext>
                  </a:extLst>
                </a:gridCol>
                <a:gridCol w="269348">
                  <a:extLst>
                    <a:ext uri="{9D8B030D-6E8A-4147-A177-3AD203B41FA5}">
                      <a16:colId xmlns:a16="http://schemas.microsoft.com/office/drawing/2014/main" val="794607206"/>
                    </a:ext>
                  </a:extLst>
                </a:gridCol>
                <a:gridCol w="269348">
                  <a:extLst>
                    <a:ext uri="{9D8B030D-6E8A-4147-A177-3AD203B41FA5}">
                      <a16:colId xmlns:a16="http://schemas.microsoft.com/office/drawing/2014/main" val="285800254"/>
                    </a:ext>
                  </a:extLst>
                </a:gridCol>
                <a:gridCol w="3038242">
                  <a:extLst>
                    <a:ext uri="{9D8B030D-6E8A-4147-A177-3AD203B41FA5}">
                      <a16:colId xmlns:a16="http://schemas.microsoft.com/office/drawing/2014/main" val="1332668788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2509462058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4293031926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3528631482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3941690460"/>
                    </a:ext>
                  </a:extLst>
                </a:gridCol>
                <a:gridCol w="657208">
                  <a:extLst>
                    <a:ext uri="{9D8B030D-6E8A-4147-A177-3AD203B41FA5}">
                      <a16:colId xmlns:a16="http://schemas.microsoft.com/office/drawing/2014/main" val="394319511"/>
                    </a:ext>
                  </a:extLst>
                </a:gridCol>
                <a:gridCol w="646435">
                  <a:extLst>
                    <a:ext uri="{9D8B030D-6E8A-4147-A177-3AD203B41FA5}">
                      <a16:colId xmlns:a16="http://schemas.microsoft.com/office/drawing/2014/main" val="708310296"/>
                    </a:ext>
                  </a:extLst>
                </a:gridCol>
              </a:tblGrid>
              <a:tr h="1292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0345672"/>
                  </a:ext>
                </a:extLst>
              </a:tr>
              <a:tr h="3877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4809389"/>
                  </a:ext>
                </a:extLst>
              </a:tr>
              <a:tr h="12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4.551.500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-4.551.500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643485"/>
                  </a:ext>
                </a:extLst>
              </a:tr>
              <a:tr h="12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4.551.500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-4.551.500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364768"/>
                  </a:ext>
                </a:extLst>
              </a:tr>
              <a:tr h="12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178.730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25608"/>
                  </a:ext>
                </a:extLst>
              </a:tr>
              <a:tr h="12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178.730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21533"/>
                  </a:ext>
                </a:extLst>
              </a:tr>
              <a:tr h="12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7.924.871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7.924.871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5.471.511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053104"/>
                  </a:ext>
                </a:extLst>
              </a:tr>
              <a:tr h="12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534.875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1.600.904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1.066.029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524.842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692094"/>
                  </a:ext>
                </a:extLst>
              </a:tr>
              <a:tr h="12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534.875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534.875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515.129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709096"/>
                  </a:ext>
                </a:extLst>
              </a:tr>
              <a:tr h="12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1.066.029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1.066.029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674852"/>
                  </a:ext>
                </a:extLst>
              </a:tr>
              <a:tr h="12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4.605.737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4.605.737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4.605.737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647183"/>
                  </a:ext>
                </a:extLst>
              </a:tr>
              <a:tr h="2584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Administrativo-Programa de Desarrollo Local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4.605.737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4.605.737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4.605.737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896399"/>
                  </a:ext>
                </a:extLst>
              </a:tr>
              <a:tr h="12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2.784.259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1.718.230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-1.066.029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340.932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384812"/>
                  </a:ext>
                </a:extLst>
              </a:tr>
              <a:tr h="12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Mejoramiento Integral de Bibliotecas Públicas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573.703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573.703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995782"/>
                  </a:ext>
                </a:extLst>
              </a:tr>
              <a:tr h="12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544.527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544.527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282.694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358407"/>
                  </a:ext>
                </a:extLst>
              </a:tr>
              <a:tr h="12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1.666.029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-1.066.029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714571"/>
                  </a:ext>
                </a:extLst>
              </a:tr>
              <a:tr h="1243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2.152.476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2.152.466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2.142.491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21424910,0%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674530"/>
                  </a:ext>
                </a:extLst>
              </a:tr>
              <a:tr h="12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2.152.476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2.152.466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2.142.491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21424910,0%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754545"/>
                  </a:ext>
                </a:extLst>
              </a:tr>
              <a:tr h="129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891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278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7109" y="816364"/>
            <a:ext cx="8037395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– Covid - 19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567108" y="1689235"/>
            <a:ext cx="803733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D2EA46D-5872-4228-9E4E-7D9ACC7B16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45941"/>
              </p:ext>
            </p:extLst>
          </p:nvPr>
        </p:nvGraphicFramePr>
        <p:xfrm>
          <a:off x="567108" y="2012824"/>
          <a:ext cx="8037341" cy="2924684"/>
        </p:xfrm>
        <a:graphic>
          <a:graphicData uri="http://schemas.openxmlformats.org/drawingml/2006/table">
            <a:tbl>
              <a:tblPr/>
              <a:tblGrid>
                <a:gridCol w="269349">
                  <a:extLst>
                    <a:ext uri="{9D8B030D-6E8A-4147-A177-3AD203B41FA5}">
                      <a16:colId xmlns:a16="http://schemas.microsoft.com/office/drawing/2014/main" val="7405311"/>
                    </a:ext>
                  </a:extLst>
                </a:gridCol>
                <a:gridCol w="269349">
                  <a:extLst>
                    <a:ext uri="{9D8B030D-6E8A-4147-A177-3AD203B41FA5}">
                      <a16:colId xmlns:a16="http://schemas.microsoft.com/office/drawing/2014/main" val="2021148926"/>
                    </a:ext>
                  </a:extLst>
                </a:gridCol>
                <a:gridCol w="269349">
                  <a:extLst>
                    <a:ext uri="{9D8B030D-6E8A-4147-A177-3AD203B41FA5}">
                      <a16:colId xmlns:a16="http://schemas.microsoft.com/office/drawing/2014/main" val="1373753421"/>
                    </a:ext>
                  </a:extLst>
                </a:gridCol>
                <a:gridCol w="3038242">
                  <a:extLst>
                    <a:ext uri="{9D8B030D-6E8A-4147-A177-3AD203B41FA5}">
                      <a16:colId xmlns:a16="http://schemas.microsoft.com/office/drawing/2014/main" val="3677107569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2409123670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1851287775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2437633473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2589879498"/>
                    </a:ext>
                  </a:extLst>
                </a:gridCol>
                <a:gridCol w="657209">
                  <a:extLst>
                    <a:ext uri="{9D8B030D-6E8A-4147-A177-3AD203B41FA5}">
                      <a16:colId xmlns:a16="http://schemas.microsoft.com/office/drawing/2014/main" val="2894964246"/>
                    </a:ext>
                  </a:extLst>
                </a:gridCol>
                <a:gridCol w="646435">
                  <a:extLst>
                    <a:ext uri="{9D8B030D-6E8A-4147-A177-3AD203B41FA5}">
                      <a16:colId xmlns:a16="http://schemas.microsoft.com/office/drawing/2014/main" val="3399685537"/>
                    </a:ext>
                  </a:extLst>
                </a:gridCol>
              </a:tblGrid>
              <a:tr h="1278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8750157"/>
                  </a:ext>
                </a:extLst>
              </a:tr>
              <a:tr h="3915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09587"/>
                  </a:ext>
                </a:extLst>
              </a:tr>
              <a:tr h="135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831422"/>
                  </a:ext>
                </a:extLst>
              </a:tr>
              <a:tr h="127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115392"/>
                  </a:ext>
                </a:extLst>
              </a:tr>
              <a:tr h="127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612152"/>
                  </a:ext>
                </a:extLst>
              </a:tr>
              <a:tr h="127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192241"/>
                  </a:ext>
                </a:extLst>
              </a:tr>
              <a:tr h="127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636810"/>
                  </a:ext>
                </a:extLst>
              </a:tr>
              <a:tr h="127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Sitios Patrimonio Mundial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446635"/>
                  </a:ext>
                </a:extLst>
              </a:tr>
              <a:tr h="127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171919"/>
                  </a:ext>
                </a:extLst>
              </a:tr>
              <a:tr h="127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750442"/>
                  </a:ext>
                </a:extLst>
              </a:tr>
              <a:tr h="127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820201"/>
                  </a:ext>
                </a:extLst>
              </a:tr>
              <a:tr h="127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374074"/>
                  </a:ext>
                </a:extLst>
              </a:tr>
              <a:tr h="159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4.081.342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4.081.342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256701"/>
                  </a:ext>
                </a:extLst>
              </a:tr>
              <a:tr h="159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3.205.293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3.205.293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653065"/>
                  </a:ext>
                </a:extLst>
              </a:tr>
              <a:tr h="159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673.884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673.884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155205"/>
                  </a:ext>
                </a:extLst>
              </a:tr>
              <a:tr h="159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2.531.409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2.531.409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729521"/>
                  </a:ext>
                </a:extLst>
              </a:tr>
              <a:tr h="159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876.049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876.049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788948"/>
                  </a:ext>
                </a:extLst>
              </a:tr>
              <a:tr h="159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Mejoramiento Integral de Bibliotecas Públicas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539.107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539.107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428185"/>
                  </a:ext>
                </a:extLst>
              </a:tr>
              <a:tr h="1598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336.942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336.942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412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993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8175" y="781032"/>
            <a:ext cx="8019339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02: RED DE BIBLIOTECAS PÚBLICAS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2559" y="1637375"/>
            <a:ext cx="8070457" cy="2880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49376E7-CED1-47EC-A3E0-112069AF11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697171"/>
              </p:ext>
            </p:extLst>
          </p:nvPr>
        </p:nvGraphicFramePr>
        <p:xfrm>
          <a:off x="519150" y="2005992"/>
          <a:ext cx="8028364" cy="2225615"/>
        </p:xfrm>
        <a:graphic>
          <a:graphicData uri="http://schemas.openxmlformats.org/drawingml/2006/table">
            <a:tbl>
              <a:tblPr/>
              <a:tblGrid>
                <a:gridCol w="269048">
                  <a:extLst>
                    <a:ext uri="{9D8B030D-6E8A-4147-A177-3AD203B41FA5}">
                      <a16:colId xmlns:a16="http://schemas.microsoft.com/office/drawing/2014/main" val="4179592400"/>
                    </a:ext>
                  </a:extLst>
                </a:gridCol>
                <a:gridCol w="269048">
                  <a:extLst>
                    <a:ext uri="{9D8B030D-6E8A-4147-A177-3AD203B41FA5}">
                      <a16:colId xmlns:a16="http://schemas.microsoft.com/office/drawing/2014/main" val="313074399"/>
                    </a:ext>
                  </a:extLst>
                </a:gridCol>
                <a:gridCol w="269048">
                  <a:extLst>
                    <a:ext uri="{9D8B030D-6E8A-4147-A177-3AD203B41FA5}">
                      <a16:colId xmlns:a16="http://schemas.microsoft.com/office/drawing/2014/main" val="3780543020"/>
                    </a:ext>
                  </a:extLst>
                </a:gridCol>
                <a:gridCol w="3034849">
                  <a:extLst>
                    <a:ext uri="{9D8B030D-6E8A-4147-A177-3AD203B41FA5}">
                      <a16:colId xmlns:a16="http://schemas.microsoft.com/office/drawing/2014/main" val="3098190428"/>
                    </a:ext>
                  </a:extLst>
                </a:gridCol>
                <a:gridCol w="721046">
                  <a:extLst>
                    <a:ext uri="{9D8B030D-6E8A-4147-A177-3AD203B41FA5}">
                      <a16:colId xmlns:a16="http://schemas.microsoft.com/office/drawing/2014/main" val="2728658491"/>
                    </a:ext>
                  </a:extLst>
                </a:gridCol>
                <a:gridCol w="721046">
                  <a:extLst>
                    <a:ext uri="{9D8B030D-6E8A-4147-A177-3AD203B41FA5}">
                      <a16:colId xmlns:a16="http://schemas.microsoft.com/office/drawing/2014/main" val="1665725604"/>
                    </a:ext>
                  </a:extLst>
                </a:gridCol>
                <a:gridCol w="721046">
                  <a:extLst>
                    <a:ext uri="{9D8B030D-6E8A-4147-A177-3AD203B41FA5}">
                      <a16:colId xmlns:a16="http://schemas.microsoft.com/office/drawing/2014/main" val="723058830"/>
                    </a:ext>
                  </a:extLst>
                </a:gridCol>
                <a:gridCol w="721046">
                  <a:extLst>
                    <a:ext uri="{9D8B030D-6E8A-4147-A177-3AD203B41FA5}">
                      <a16:colId xmlns:a16="http://schemas.microsoft.com/office/drawing/2014/main" val="1299018192"/>
                    </a:ext>
                  </a:extLst>
                </a:gridCol>
                <a:gridCol w="656475">
                  <a:extLst>
                    <a:ext uri="{9D8B030D-6E8A-4147-A177-3AD203B41FA5}">
                      <a16:colId xmlns:a16="http://schemas.microsoft.com/office/drawing/2014/main" val="314095802"/>
                    </a:ext>
                  </a:extLst>
                </a:gridCol>
                <a:gridCol w="645712">
                  <a:extLst>
                    <a:ext uri="{9D8B030D-6E8A-4147-A177-3AD203B41FA5}">
                      <a16:colId xmlns:a16="http://schemas.microsoft.com/office/drawing/2014/main" val="3325403570"/>
                    </a:ext>
                  </a:extLst>
                </a:gridCol>
              </a:tblGrid>
              <a:tr h="1280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5203691"/>
                  </a:ext>
                </a:extLst>
              </a:tr>
              <a:tr h="3922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518844"/>
                  </a:ext>
                </a:extLst>
              </a:tr>
              <a:tr h="1681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6.442.392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7.076.529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634.137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3.567.386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660090"/>
                  </a:ext>
                </a:extLst>
              </a:tr>
              <a:tr h="128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1.343.960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1.349.875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689.268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013482"/>
                  </a:ext>
                </a:extLst>
              </a:tr>
              <a:tr h="128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4.971.576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4.971.576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2.240.954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757251"/>
                  </a:ext>
                </a:extLst>
              </a:tr>
              <a:tr h="128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829685"/>
                  </a:ext>
                </a:extLst>
              </a:tr>
              <a:tr h="128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715043"/>
                  </a:ext>
                </a:extLst>
              </a:tr>
              <a:tr h="128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125.612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825345"/>
                  </a:ext>
                </a:extLst>
              </a:tr>
              <a:tr h="128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67.178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67.178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528648"/>
                  </a:ext>
                </a:extLst>
              </a:tr>
              <a:tr h="128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1791661"/>
                  </a:ext>
                </a:extLst>
              </a:tr>
              <a:tr h="128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096354"/>
                  </a:ext>
                </a:extLst>
              </a:tr>
              <a:tr h="128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230872"/>
                  </a:ext>
                </a:extLst>
              </a:tr>
              <a:tr h="128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6282320,0%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409276"/>
                  </a:ext>
                </a:extLst>
              </a:tr>
              <a:tr h="128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6282320,0%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377053"/>
                  </a:ext>
                </a:extLst>
              </a:tr>
              <a:tr h="128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232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390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4156" y="692696"/>
            <a:ext cx="799260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03: CONSEJO DE MONUMENTOS NACIONALES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4156" y="1535217"/>
            <a:ext cx="7886702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94EBC5B-E332-46A2-8948-056EE1B6BF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28859"/>
              </p:ext>
            </p:extLst>
          </p:nvPr>
        </p:nvGraphicFramePr>
        <p:xfrm>
          <a:off x="514156" y="1887774"/>
          <a:ext cx="7982301" cy="1854432"/>
        </p:xfrm>
        <a:graphic>
          <a:graphicData uri="http://schemas.openxmlformats.org/drawingml/2006/table">
            <a:tbl>
              <a:tblPr/>
              <a:tblGrid>
                <a:gridCol w="267504">
                  <a:extLst>
                    <a:ext uri="{9D8B030D-6E8A-4147-A177-3AD203B41FA5}">
                      <a16:colId xmlns:a16="http://schemas.microsoft.com/office/drawing/2014/main" val="2528466678"/>
                    </a:ext>
                  </a:extLst>
                </a:gridCol>
                <a:gridCol w="267504">
                  <a:extLst>
                    <a:ext uri="{9D8B030D-6E8A-4147-A177-3AD203B41FA5}">
                      <a16:colId xmlns:a16="http://schemas.microsoft.com/office/drawing/2014/main" val="1751903788"/>
                    </a:ext>
                  </a:extLst>
                </a:gridCol>
                <a:gridCol w="267504">
                  <a:extLst>
                    <a:ext uri="{9D8B030D-6E8A-4147-A177-3AD203B41FA5}">
                      <a16:colId xmlns:a16="http://schemas.microsoft.com/office/drawing/2014/main" val="199159708"/>
                    </a:ext>
                  </a:extLst>
                </a:gridCol>
                <a:gridCol w="3017437">
                  <a:extLst>
                    <a:ext uri="{9D8B030D-6E8A-4147-A177-3AD203B41FA5}">
                      <a16:colId xmlns:a16="http://schemas.microsoft.com/office/drawing/2014/main" val="2545910786"/>
                    </a:ext>
                  </a:extLst>
                </a:gridCol>
                <a:gridCol w="716909">
                  <a:extLst>
                    <a:ext uri="{9D8B030D-6E8A-4147-A177-3AD203B41FA5}">
                      <a16:colId xmlns:a16="http://schemas.microsoft.com/office/drawing/2014/main" val="763365856"/>
                    </a:ext>
                  </a:extLst>
                </a:gridCol>
                <a:gridCol w="716909">
                  <a:extLst>
                    <a:ext uri="{9D8B030D-6E8A-4147-A177-3AD203B41FA5}">
                      <a16:colId xmlns:a16="http://schemas.microsoft.com/office/drawing/2014/main" val="1899209263"/>
                    </a:ext>
                  </a:extLst>
                </a:gridCol>
                <a:gridCol w="716909">
                  <a:extLst>
                    <a:ext uri="{9D8B030D-6E8A-4147-A177-3AD203B41FA5}">
                      <a16:colId xmlns:a16="http://schemas.microsoft.com/office/drawing/2014/main" val="2240351191"/>
                    </a:ext>
                  </a:extLst>
                </a:gridCol>
                <a:gridCol w="716909">
                  <a:extLst>
                    <a:ext uri="{9D8B030D-6E8A-4147-A177-3AD203B41FA5}">
                      <a16:colId xmlns:a16="http://schemas.microsoft.com/office/drawing/2014/main" val="3865789445"/>
                    </a:ext>
                  </a:extLst>
                </a:gridCol>
                <a:gridCol w="652708">
                  <a:extLst>
                    <a:ext uri="{9D8B030D-6E8A-4147-A177-3AD203B41FA5}">
                      <a16:colId xmlns:a16="http://schemas.microsoft.com/office/drawing/2014/main" val="217926529"/>
                    </a:ext>
                  </a:extLst>
                </a:gridCol>
                <a:gridCol w="642008">
                  <a:extLst>
                    <a:ext uri="{9D8B030D-6E8A-4147-A177-3AD203B41FA5}">
                      <a16:colId xmlns:a16="http://schemas.microsoft.com/office/drawing/2014/main" val="327249626"/>
                    </a:ext>
                  </a:extLst>
                </a:gridCol>
              </a:tblGrid>
              <a:tr h="1290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4760834"/>
                  </a:ext>
                </a:extLst>
              </a:tr>
              <a:tr h="3950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510351"/>
                  </a:ext>
                </a:extLst>
              </a:tr>
              <a:tr h="1693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6.161.428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6.483.363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321.935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2.712.901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395926"/>
                  </a:ext>
                </a:extLst>
              </a:tr>
              <a:tr h="129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4.290.940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4.425.024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134.084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2.086.460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516794"/>
                  </a:ext>
                </a:extLst>
              </a:tr>
              <a:tr h="129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1.776.051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1.785.446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452.707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764756"/>
                  </a:ext>
                </a:extLst>
              </a:tr>
              <a:tr h="129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94.417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129.417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274404"/>
                  </a:ext>
                </a:extLst>
              </a:tr>
              <a:tr h="129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812589"/>
                  </a:ext>
                </a:extLst>
              </a:tr>
              <a:tr h="129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463432"/>
                  </a:ext>
                </a:extLst>
              </a:tr>
              <a:tr h="129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28.325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18312"/>
                  </a:ext>
                </a:extLst>
              </a:tr>
              <a:tr h="129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1434660,0%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003315"/>
                  </a:ext>
                </a:extLst>
              </a:tr>
              <a:tr h="129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1434660,0%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047959"/>
                  </a:ext>
                </a:extLst>
              </a:tr>
              <a:tr h="129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664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629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908720"/>
            <a:ext cx="82630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D62D8A99-DF16-4596-8E96-C63929870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4413487"/>
              </p:ext>
            </p:extLst>
          </p:nvPr>
        </p:nvGraphicFramePr>
        <p:xfrm>
          <a:off x="427914" y="1844823"/>
          <a:ext cx="4086000" cy="3096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2E8823F8-26E4-4935-9C68-757F2C84FD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6336233"/>
              </p:ext>
            </p:extLst>
          </p:nvPr>
        </p:nvGraphicFramePr>
        <p:xfrm>
          <a:off x="4580148" y="1844823"/>
          <a:ext cx="4080771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388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764704"/>
            <a:ext cx="809905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MENSUAL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AF9E3CC4-14DC-460C-8B88-8F3E1F55EA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1103876"/>
              </p:ext>
            </p:extLst>
          </p:nvPr>
        </p:nvGraphicFramePr>
        <p:xfrm>
          <a:off x="524736" y="2204864"/>
          <a:ext cx="8064896" cy="3801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7713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783569"/>
            <a:ext cx="810438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7002AC0F-BA35-4B75-B4C8-AA1BCB7144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2488260"/>
              </p:ext>
            </p:extLst>
          </p:nvPr>
        </p:nvGraphicFramePr>
        <p:xfrm>
          <a:off x="539552" y="2060848"/>
          <a:ext cx="8104386" cy="3797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6935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9172" y="756403"/>
            <a:ext cx="809436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09171" y="1412776"/>
            <a:ext cx="8177630" cy="3738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3145355-C805-44D1-82A1-9438EB7259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765624"/>
              </p:ext>
            </p:extLst>
          </p:nvPr>
        </p:nvGraphicFramePr>
        <p:xfrm>
          <a:off x="509171" y="1786669"/>
          <a:ext cx="8080621" cy="2448271"/>
        </p:xfrm>
        <a:graphic>
          <a:graphicData uri="http://schemas.openxmlformats.org/drawingml/2006/table">
            <a:tbl>
              <a:tblPr/>
              <a:tblGrid>
                <a:gridCol w="289836">
                  <a:extLst>
                    <a:ext uri="{9D8B030D-6E8A-4147-A177-3AD203B41FA5}">
                      <a16:colId xmlns:a16="http://schemas.microsoft.com/office/drawing/2014/main" val="1689430969"/>
                    </a:ext>
                  </a:extLst>
                </a:gridCol>
                <a:gridCol w="3269347">
                  <a:extLst>
                    <a:ext uri="{9D8B030D-6E8A-4147-A177-3AD203B41FA5}">
                      <a16:colId xmlns:a16="http://schemas.microsoft.com/office/drawing/2014/main" val="2410326004"/>
                    </a:ext>
                  </a:extLst>
                </a:gridCol>
                <a:gridCol w="776760">
                  <a:extLst>
                    <a:ext uri="{9D8B030D-6E8A-4147-A177-3AD203B41FA5}">
                      <a16:colId xmlns:a16="http://schemas.microsoft.com/office/drawing/2014/main" val="1302293035"/>
                    </a:ext>
                  </a:extLst>
                </a:gridCol>
                <a:gridCol w="776760">
                  <a:extLst>
                    <a:ext uri="{9D8B030D-6E8A-4147-A177-3AD203B41FA5}">
                      <a16:colId xmlns:a16="http://schemas.microsoft.com/office/drawing/2014/main" val="3224834864"/>
                    </a:ext>
                  </a:extLst>
                </a:gridCol>
                <a:gridCol w="776760">
                  <a:extLst>
                    <a:ext uri="{9D8B030D-6E8A-4147-A177-3AD203B41FA5}">
                      <a16:colId xmlns:a16="http://schemas.microsoft.com/office/drawing/2014/main" val="4134849715"/>
                    </a:ext>
                  </a:extLst>
                </a:gridCol>
                <a:gridCol w="776760">
                  <a:extLst>
                    <a:ext uri="{9D8B030D-6E8A-4147-A177-3AD203B41FA5}">
                      <a16:colId xmlns:a16="http://schemas.microsoft.com/office/drawing/2014/main" val="3099309186"/>
                    </a:ext>
                  </a:extLst>
                </a:gridCol>
                <a:gridCol w="707199">
                  <a:extLst>
                    <a:ext uri="{9D8B030D-6E8A-4147-A177-3AD203B41FA5}">
                      <a16:colId xmlns:a16="http://schemas.microsoft.com/office/drawing/2014/main" val="962449542"/>
                    </a:ext>
                  </a:extLst>
                </a:gridCol>
                <a:gridCol w="707199">
                  <a:extLst>
                    <a:ext uri="{9D8B030D-6E8A-4147-A177-3AD203B41FA5}">
                      <a16:colId xmlns:a16="http://schemas.microsoft.com/office/drawing/2014/main" val="2609807464"/>
                    </a:ext>
                  </a:extLst>
                </a:gridCol>
              </a:tblGrid>
              <a:tr h="1389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627991"/>
                  </a:ext>
                </a:extLst>
              </a:tr>
              <a:tr h="4254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199048"/>
                  </a:ext>
                </a:extLst>
              </a:tr>
              <a:tr h="147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226.090.550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238.821.398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12.730.848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100.511.855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819731"/>
                  </a:ext>
                </a:extLst>
              </a:tr>
              <a:tr h="173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58.340.420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59.142.265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801.845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29.754.572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28919"/>
                  </a:ext>
                </a:extLst>
              </a:tr>
              <a:tr h="173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20.721.996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20.779.690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7.204.230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336595"/>
                  </a:ext>
                </a:extLst>
              </a:tr>
              <a:tr h="173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55.718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5068,4%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794476"/>
                  </a:ext>
                </a:extLst>
              </a:tr>
              <a:tr h="173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115.021.891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127.437.144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12.415.253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50.193.791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978633"/>
                  </a:ext>
                </a:extLst>
              </a:tr>
              <a:tr h="173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18.828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390373"/>
                  </a:ext>
                </a:extLst>
              </a:tr>
              <a:tr h="173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3.773.163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3.818.916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45.753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415.715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892870"/>
                  </a:ext>
                </a:extLst>
              </a:tr>
              <a:tr h="138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15.314.000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-15.314.000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713938"/>
                  </a:ext>
                </a:extLst>
              </a:tr>
              <a:tr h="138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5.051.878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3.228.376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180.730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73484"/>
                  </a:ext>
                </a:extLst>
              </a:tr>
              <a:tr h="138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11.072.126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15.153.468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4.081.342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5.471.511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144629"/>
                  </a:ext>
                </a:extLst>
              </a:tr>
              <a:tr h="138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7.354.823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7.352.983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7.236.419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393283,6%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86171"/>
                  </a:ext>
                </a:extLst>
              </a:tr>
              <a:tr h="138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3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0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9171" y="760554"/>
            <a:ext cx="799810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RESUMEN POR CAPÍTULOS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09171" y="1412776"/>
            <a:ext cx="8177630" cy="3738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580FB1A-1C0A-4FE8-BD60-6B857CC737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352928"/>
              </p:ext>
            </p:extLst>
          </p:nvPr>
        </p:nvGraphicFramePr>
        <p:xfrm>
          <a:off x="506905" y="1804957"/>
          <a:ext cx="7998107" cy="1674197"/>
        </p:xfrm>
        <a:graphic>
          <a:graphicData uri="http://schemas.openxmlformats.org/drawingml/2006/table">
            <a:tbl>
              <a:tblPr/>
              <a:tblGrid>
                <a:gridCol w="277327">
                  <a:extLst>
                    <a:ext uri="{9D8B030D-6E8A-4147-A177-3AD203B41FA5}">
                      <a16:colId xmlns:a16="http://schemas.microsoft.com/office/drawing/2014/main" val="1548737446"/>
                    </a:ext>
                  </a:extLst>
                </a:gridCol>
                <a:gridCol w="277327">
                  <a:extLst>
                    <a:ext uri="{9D8B030D-6E8A-4147-A177-3AD203B41FA5}">
                      <a16:colId xmlns:a16="http://schemas.microsoft.com/office/drawing/2014/main" val="2304545967"/>
                    </a:ext>
                  </a:extLst>
                </a:gridCol>
                <a:gridCol w="3128247">
                  <a:extLst>
                    <a:ext uri="{9D8B030D-6E8A-4147-A177-3AD203B41FA5}">
                      <a16:colId xmlns:a16="http://schemas.microsoft.com/office/drawing/2014/main" val="1811063831"/>
                    </a:ext>
                  </a:extLst>
                </a:gridCol>
                <a:gridCol w="743236">
                  <a:extLst>
                    <a:ext uri="{9D8B030D-6E8A-4147-A177-3AD203B41FA5}">
                      <a16:colId xmlns:a16="http://schemas.microsoft.com/office/drawing/2014/main" val="3544832544"/>
                    </a:ext>
                  </a:extLst>
                </a:gridCol>
                <a:gridCol w="743236">
                  <a:extLst>
                    <a:ext uri="{9D8B030D-6E8A-4147-A177-3AD203B41FA5}">
                      <a16:colId xmlns:a16="http://schemas.microsoft.com/office/drawing/2014/main" val="2112380277"/>
                    </a:ext>
                  </a:extLst>
                </a:gridCol>
                <a:gridCol w="743236">
                  <a:extLst>
                    <a:ext uri="{9D8B030D-6E8A-4147-A177-3AD203B41FA5}">
                      <a16:colId xmlns:a16="http://schemas.microsoft.com/office/drawing/2014/main" val="3618390517"/>
                    </a:ext>
                  </a:extLst>
                </a:gridCol>
                <a:gridCol w="743236">
                  <a:extLst>
                    <a:ext uri="{9D8B030D-6E8A-4147-A177-3AD203B41FA5}">
                      <a16:colId xmlns:a16="http://schemas.microsoft.com/office/drawing/2014/main" val="2343213458"/>
                    </a:ext>
                  </a:extLst>
                </a:gridCol>
                <a:gridCol w="676678">
                  <a:extLst>
                    <a:ext uri="{9D8B030D-6E8A-4147-A177-3AD203B41FA5}">
                      <a16:colId xmlns:a16="http://schemas.microsoft.com/office/drawing/2014/main" val="855055736"/>
                    </a:ext>
                  </a:extLst>
                </a:gridCol>
                <a:gridCol w="665584">
                  <a:extLst>
                    <a:ext uri="{9D8B030D-6E8A-4147-A177-3AD203B41FA5}">
                      <a16:colId xmlns:a16="http://schemas.microsoft.com/office/drawing/2014/main" val="109468239"/>
                    </a:ext>
                  </a:extLst>
                </a:gridCol>
              </a:tblGrid>
              <a:tr h="1299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967558"/>
                  </a:ext>
                </a:extLst>
              </a:tr>
              <a:tr h="3979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8419819"/>
                  </a:ext>
                </a:extLst>
              </a:tr>
              <a:tr h="170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144.950.426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138.595.581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-6.354.845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56.418.752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018155"/>
                  </a:ext>
                </a:extLst>
              </a:tr>
              <a:tr h="129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101.133.518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93.792.284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-7.341.234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34.078.200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586078"/>
                  </a:ext>
                </a:extLst>
              </a:tr>
              <a:tr h="129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Culturales y Artísticos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43.816.908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44.803.297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986.389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22.340.552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496544"/>
                  </a:ext>
                </a:extLst>
              </a:tr>
              <a:tr h="162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2.177.177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2.286.729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109.552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906.202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129017"/>
                  </a:ext>
                </a:extLst>
              </a:tr>
              <a:tr h="162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78.962.947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77.833.683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-1.129.264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38.420.393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241329"/>
                  </a:ext>
                </a:extLst>
              </a:tr>
              <a:tr h="129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66.359.127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64.273.791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-2.085.336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32.140.106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660256"/>
                  </a:ext>
                </a:extLst>
              </a:tr>
              <a:tr h="129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de Bibliotecas Públicas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6.442.392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7.076.529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634.137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3.567.386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169263"/>
                  </a:ext>
                </a:extLst>
              </a:tr>
              <a:tr h="129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Monumentos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6.161.428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6.483.363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321.935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2.712.901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379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813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9171" y="760554"/>
            <a:ext cx="799810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RESUMEN FET – Covid - 19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09171" y="1412776"/>
            <a:ext cx="8177630" cy="3738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13BB576-88BC-4F9C-B1BD-D7841CAF2F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055076"/>
              </p:ext>
            </p:extLst>
          </p:nvPr>
        </p:nvGraphicFramePr>
        <p:xfrm>
          <a:off x="509171" y="1846662"/>
          <a:ext cx="7987803" cy="1138327"/>
        </p:xfrm>
        <a:graphic>
          <a:graphicData uri="http://schemas.openxmlformats.org/drawingml/2006/table">
            <a:tbl>
              <a:tblPr/>
              <a:tblGrid>
                <a:gridCol w="276970">
                  <a:extLst>
                    <a:ext uri="{9D8B030D-6E8A-4147-A177-3AD203B41FA5}">
                      <a16:colId xmlns:a16="http://schemas.microsoft.com/office/drawing/2014/main" val="999331582"/>
                    </a:ext>
                  </a:extLst>
                </a:gridCol>
                <a:gridCol w="276970">
                  <a:extLst>
                    <a:ext uri="{9D8B030D-6E8A-4147-A177-3AD203B41FA5}">
                      <a16:colId xmlns:a16="http://schemas.microsoft.com/office/drawing/2014/main" val="2133514661"/>
                    </a:ext>
                  </a:extLst>
                </a:gridCol>
                <a:gridCol w="3124218">
                  <a:extLst>
                    <a:ext uri="{9D8B030D-6E8A-4147-A177-3AD203B41FA5}">
                      <a16:colId xmlns:a16="http://schemas.microsoft.com/office/drawing/2014/main" val="279674130"/>
                    </a:ext>
                  </a:extLst>
                </a:gridCol>
                <a:gridCol w="742278">
                  <a:extLst>
                    <a:ext uri="{9D8B030D-6E8A-4147-A177-3AD203B41FA5}">
                      <a16:colId xmlns:a16="http://schemas.microsoft.com/office/drawing/2014/main" val="734134530"/>
                    </a:ext>
                  </a:extLst>
                </a:gridCol>
                <a:gridCol w="742278">
                  <a:extLst>
                    <a:ext uri="{9D8B030D-6E8A-4147-A177-3AD203B41FA5}">
                      <a16:colId xmlns:a16="http://schemas.microsoft.com/office/drawing/2014/main" val="975485245"/>
                    </a:ext>
                  </a:extLst>
                </a:gridCol>
                <a:gridCol w="742278">
                  <a:extLst>
                    <a:ext uri="{9D8B030D-6E8A-4147-A177-3AD203B41FA5}">
                      <a16:colId xmlns:a16="http://schemas.microsoft.com/office/drawing/2014/main" val="3350069966"/>
                    </a:ext>
                  </a:extLst>
                </a:gridCol>
                <a:gridCol w="742278">
                  <a:extLst>
                    <a:ext uri="{9D8B030D-6E8A-4147-A177-3AD203B41FA5}">
                      <a16:colId xmlns:a16="http://schemas.microsoft.com/office/drawing/2014/main" val="476525009"/>
                    </a:ext>
                  </a:extLst>
                </a:gridCol>
                <a:gridCol w="675806">
                  <a:extLst>
                    <a:ext uri="{9D8B030D-6E8A-4147-A177-3AD203B41FA5}">
                      <a16:colId xmlns:a16="http://schemas.microsoft.com/office/drawing/2014/main" val="3489554843"/>
                    </a:ext>
                  </a:extLst>
                </a:gridCol>
                <a:gridCol w="664727">
                  <a:extLst>
                    <a:ext uri="{9D8B030D-6E8A-4147-A177-3AD203B41FA5}">
                      <a16:colId xmlns:a16="http://schemas.microsoft.com/office/drawing/2014/main" val="3268446448"/>
                    </a:ext>
                  </a:extLst>
                </a:gridCol>
              </a:tblGrid>
              <a:tr h="1319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09747"/>
                  </a:ext>
                </a:extLst>
              </a:tr>
              <a:tr h="4041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698103"/>
                  </a:ext>
                </a:extLst>
              </a:tr>
              <a:tr h="1732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4.735.949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921087"/>
                  </a:ext>
                </a:extLst>
              </a:tr>
              <a:tr h="131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 FET - Covid - 19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4.735.949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200230"/>
                  </a:ext>
                </a:extLst>
              </a:tr>
              <a:tr h="164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30.559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56028"/>
                  </a:ext>
                </a:extLst>
              </a:tr>
              <a:tr h="131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 FET - Covid - 19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30.559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686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034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43021" y="711057"/>
            <a:ext cx="8072837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2261" y="1562075"/>
            <a:ext cx="8051069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0A4D8B9-D67B-4B1E-BBE7-B6FAC5AC26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903055"/>
              </p:ext>
            </p:extLst>
          </p:nvPr>
        </p:nvGraphicFramePr>
        <p:xfrm>
          <a:off x="552238" y="1927200"/>
          <a:ext cx="8056788" cy="4299520"/>
        </p:xfrm>
        <a:graphic>
          <a:graphicData uri="http://schemas.openxmlformats.org/drawingml/2006/table">
            <a:tbl>
              <a:tblPr/>
              <a:tblGrid>
                <a:gridCol w="269999">
                  <a:extLst>
                    <a:ext uri="{9D8B030D-6E8A-4147-A177-3AD203B41FA5}">
                      <a16:colId xmlns:a16="http://schemas.microsoft.com/office/drawing/2014/main" val="3766862467"/>
                    </a:ext>
                  </a:extLst>
                </a:gridCol>
                <a:gridCol w="269999">
                  <a:extLst>
                    <a:ext uri="{9D8B030D-6E8A-4147-A177-3AD203B41FA5}">
                      <a16:colId xmlns:a16="http://schemas.microsoft.com/office/drawing/2014/main" val="276184063"/>
                    </a:ext>
                  </a:extLst>
                </a:gridCol>
                <a:gridCol w="269999">
                  <a:extLst>
                    <a:ext uri="{9D8B030D-6E8A-4147-A177-3AD203B41FA5}">
                      <a16:colId xmlns:a16="http://schemas.microsoft.com/office/drawing/2014/main" val="1410286602"/>
                    </a:ext>
                  </a:extLst>
                </a:gridCol>
                <a:gridCol w="3045596">
                  <a:extLst>
                    <a:ext uri="{9D8B030D-6E8A-4147-A177-3AD203B41FA5}">
                      <a16:colId xmlns:a16="http://schemas.microsoft.com/office/drawing/2014/main" val="989810524"/>
                    </a:ext>
                  </a:extLst>
                </a:gridCol>
                <a:gridCol w="723599">
                  <a:extLst>
                    <a:ext uri="{9D8B030D-6E8A-4147-A177-3AD203B41FA5}">
                      <a16:colId xmlns:a16="http://schemas.microsoft.com/office/drawing/2014/main" val="3947773945"/>
                    </a:ext>
                  </a:extLst>
                </a:gridCol>
                <a:gridCol w="723599">
                  <a:extLst>
                    <a:ext uri="{9D8B030D-6E8A-4147-A177-3AD203B41FA5}">
                      <a16:colId xmlns:a16="http://schemas.microsoft.com/office/drawing/2014/main" val="3567020230"/>
                    </a:ext>
                  </a:extLst>
                </a:gridCol>
                <a:gridCol w="723599">
                  <a:extLst>
                    <a:ext uri="{9D8B030D-6E8A-4147-A177-3AD203B41FA5}">
                      <a16:colId xmlns:a16="http://schemas.microsoft.com/office/drawing/2014/main" val="4245076348"/>
                    </a:ext>
                  </a:extLst>
                </a:gridCol>
                <a:gridCol w="723599">
                  <a:extLst>
                    <a:ext uri="{9D8B030D-6E8A-4147-A177-3AD203B41FA5}">
                      <a16:colId xmlns:a16="http://schemas.microsoft.com/office/drawing/2014/main" val="1172582659"/>
                    </a:ext>
                  </a:extLst>
                </a:gridCol>
                <a:gridCol w="658800">
                  <a:extLst>
                    <a:ext uri="{9D8B030D-6E8A-4147-A177-3AD203B41FA5}">
                      <a16:colId xmlns:a16="http://schemas.microsoft.com/office/drawing/2014/main" val="3479234775"/>
                    </a:ext>
                  </a:extLst>
                </a:gridCol>
                <a:gridCol w="647999">
                  <a:extLst>
                    <a:ext uri="{9D8B030D-6E8A-4147-A177-3AD203B41FA5}">
                      <a16:colId xmlns:a16="http://schemas.microsoft.com/office/drawing/2014/main" val="1008231007"/>
                    </a:ext>
                  </a:extLst>
                </a:gridCol>
              </a:tblGrid>
              <a:tr h="126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1377120"/>
                  </a:ext>
                </a:extLst>
              </a:tr>
              <a:tr h="3876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941422"/>
                  </a:ext>
                </a:extLst>
              </a:tr>
              <a:tr h="1661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101.133.518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93.792.284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-7.341.234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34.078.200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59591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19.578.244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19.598.901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20.657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9.815.732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646930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4.698.263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4.698.263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1.313.343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56585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55.718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54.774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47.846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5068,4%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446400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55.718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54.774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47.846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5068,4%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20266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62.020.763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61.787.203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-233.560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19.321.917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231347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21.117.998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21.117.998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11.380.372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656899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Artesanías de Chile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841.804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841.804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420.902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639431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Cultural Municipalidad de Santiago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3.037.505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3.037.505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2.025.004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579486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Orquestas Sinfónicas Juveniles e Infantiles de Chile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3.295.978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3.295.978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2.197.318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785434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Cultural Palacio de la Moneda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2.066.093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2.066.093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1.377.396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646096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Centro Cultural Gabriela Mistral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3.281.843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3.281.843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2.112.362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745020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Instituciones Colaboradoras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3.642.710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3.642.710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1.821.356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938412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Cultural Valparaíso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1.224.317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1.224.317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612.158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922168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Orquestas Regionales Profesionales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1.627.748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1.627.748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813.876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303481"/>
                  </a:ext>
                </a:extLst>
              </a:tr>
              <a:tr h="201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Instituciones Colaboradoras de las Artes y las Culturas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2.100.000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999901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9.181.616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9.181.616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3.026.600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986986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Gobierno-Consejo Nacional de Televisión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4.404.487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4.404.487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11327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993.879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993.879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468235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Educación-Programa 01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3.783.250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3.783.250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3.026.600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657463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31.654.684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31.421.124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-233.560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4.880.743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850863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Actividades de Fomento y Desarrollo Cultural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10.016.667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9.778.922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-237.745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1.659.260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383877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Conjuntos Artísticos Estables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3.350.618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3.354.803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1.336.772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187927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del Arte en la Educación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1.686.497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1.686.497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37.586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111473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Cultura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3.260.338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3.260.338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477.253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751255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Creación y Desarrollo Artístico para Niños y Jóvenes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2.568.198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2.568.198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669.101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128896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Organizaciones Culturales Colaboradoras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7.367.852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7.367.852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44.801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467599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Desarrollo Artístico en la Educación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1.268.594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1.268.594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464.636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604097"/>
                  </a:ext>
                </a:extLst>
              </a:tr>
              <a:tr h="126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Exportación de Servicios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359.826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359.826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56.996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176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374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24113" y="801157"/>
            <a:ext cx="8080335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24113" y="1628801"/>
            <a:ext cx="8001580" cy="3582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DFF94B8-B2D4-4076-9385-33EAF43219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162031"/>
              </p:ext>
            </p:extLst>
          </p:nvPr>
        </p:nvGraphicFramePr>
        <p:xfrm>
          <a:off x="524113" y="1987063"/>
          <a:ext cx="8063714" cy="3262689"/>
        </p:xfrm>
        <a:graphic>
          <a:graphicData uri="http://schemas.openxmlformats.org/drawingml/2006/table">
            <a:tbl>
              <a:tblPr/>
              <a:tblGrid>
                <a:gridCol w="270232">
                  <a:extLst>
                    <a:ext uri="{9D8B030D-6E8A-4147-A177-3AD203B41FA5}">
                      <a16:colId xmlns:a16="http://schemas.microsoft.com/office/drawing/2014/main" val="158270412"/>
                    </a:ext>
                  </a:extLst>
                </a:gridCol>
                <a:gridCol w="270232">
                  <a:extLst>
                    <a:ext uri="{9D8B030D-6E8A-4147-A177-3AD203B41FA5}">
                      <a16:colId xmlns:a16="http://schemas.microsoft.com/office/drawing/2014/main" val="2439598886"/>
                    </a:ext>
                  </a:extLst>
                </a:gridCol>
                <a:gridCol w="270232">
                  <a:extLst>
                    <a:ext uri="{9D8B030D-6E8A-4147-A177-3AD203B41FA5}">
                      <a16:colId xmlns:a16="http://schemas.microsoft.com/office/drawing/2014/main" val="2305590966"/>
                    </a:ext>
                  </a:extLst>
                </a:gridCol>
                <a:gridCol w="3048213">
                  <a:extLst>
                    <a:ext uri="{9D8B030D-6E8A-4147-A177-3AD203B41FA5}">
                      <a16:colId xmlns:a16="http://schemas.microsoft.com/office/drawing/2014/main" val="2446216911"/>
                    </a:ext>
                  </a:extLst>
                </a:gridCol>
                <a:gridCol w="724221">
                  <a:extLst>
                    <a:ext uri="{9D8B030D-6E8A-4147-A177-3AD203B41FA5}">
                      <a16:colId xmlns:a16="http://schemas.microsoft.com/office/drawing/2014/main" val="980188678"/>
                    </a:ext>
                  </a:extLst>
                </a:gridCol>
                <a:gridCol w="724221">
                  <a:extLst>
                    <a:ext uri="{9D8B030D-6E8A-4147-A177-3AD203B41FA5}">
                      <a16:colId xmlns:a16="http://schemas.microsoft.com/office/drawing/2014/main" val="2998461209"/>
                    </a:ext>
                  </a:extLst>
                </a:gridCol>
                <a:gridCol w="724221">
                  <a:extLst>
                    <a:ext uri="{9D8B030D-6E8A-4147-A177-3AD203B41FA5}">
                      <a16:colId xmlns:a16="http://schemas.microsoft.com/office/drawing/2014/main" val="3024995286"/>
                    </a:ext>
                  </a:extLst>
                </a:gridCol>
                <a:gridCol w="724221">
                  <a:extLst>
                    <a:ext uri="{9D8B030D-6E8A-4147-A177-3AD203B41FA5}">
                      <a16:colId xmlns:a16="http://schemas.microsoft.com/office/drawing/2014/main" val="1630825504"/>
                    </a:ext>
                  </a:extLst>
                </a:gridCol>
                <a:gridCol w="659365">
                  <a:extLst>
                    <a:ext uri="{9D8B030D-6E8A-4147-A177-3AD203B41FA5}">
                      <a16:colId xmlns:a16="http://schemas.microsoft.com/office/drawing/2014/main" val="1425019400"/>
                    </a:ext>
                  </a:extLst>
                </a:gridCol>
                <a:gridCol w="648556">
                  <a:extLst>
                    <a:ext uri="{9D8B030D-6E8A-4147-A177-3AD203B41FA5}">
                      <a16:colId xmlns:a16="http://schemas.microsoft.com/office/drawing/2014/main" val="2294432248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1815796"/>
                  </a:ext>
                </a:extLst>
              </a:tr>
              <a:tr h="380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64168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 Artes de la Visualidad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1.776.094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1.776.094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134.338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4768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66.465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98867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66.465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6475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5025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63880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923.063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923.063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97556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68063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9408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4497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393.622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368.622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4613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413.295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438.295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57.394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6434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10.762.500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-10.762.500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0155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10.762.500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-10.762.500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15596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3642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9796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52898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025980"/>
                  </a:ext>
                </a:extLst>
              </a:tr>
              <a:tr h="1862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Financiamiento de Infraestructura Cultural Pública y/o Privada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1987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3.505.324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3.504.424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3.501.074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389008,2%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1503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3.505.324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3.504.424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3.501.074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389008,2%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4301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367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1564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3979</Words>
  <Application>Microsoft Office PowerPoint</Application>
  <PresentationFormat>Presentación en pantalla (4:3)</PresentationFormat>
  <Paragraphs>2258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0" baseType="lpstr">
      <vt:lpstr>Arial</vt:lpstr>
      <vt:lpstr>Calibri</vt:lpstr>
      <vt:lpstr>1_Tema de Office</vt:lpstr>
      <vt:lpstr>EJECUCIÓN ACUMULADA DE GASTOS PRESUPUESTARIOS AL MES DE JUNIO DE 2021 PARTIDA 29: MINISTERIO DE LAS CULTURAS, LAS ARTES Y EL PATRIMONIO</vt:lpstr>
      <vt:lpstr>EJECUCIÓN ACUMULADA DE GASTOS A JUNIO DE 2021  PARTIDA 29 MINISTERIO DE LAS CULTURAS, LAS ARTES Y EL PATRIMONIO</vt:lpstr>
      <vt:lpstr>EJECUCIÓN MENSUAL DE GASTOS A JUNIO DE 2021  PARTIDA 29 MINISTERIO DE LAS CULTURAS, LAS ARTES Y EL PATRIMONIO</vt:lpstr>
      <vt:lpstr>EJECUCIÓN ACUMULADA DE GASTOS A JUNIO DE 2021  PARTIDA 29 MINISTERIO DE LAS CULTURAS, LAS ARTES Y EL PATRIMONIO</vt:lpstr>
      <vt:lpstr>EJECUCIÓN ACUMULADA DE GASTOS A JUNIO DE 2021  PARTIDA 29 MINISTERIO DE LAS CULTURAS, LAS ARTES Y EL PATRIMONIO</vt:lpstr>
      <vt:lpstr>EJECUCIÓN ACUMULADA DE GASTOS A JUNIO DE 2021  PARTIDA 29 RESUMEN POR CAPÍTULOS</vt:lpstr>
      <vt:lpstr>EJECUCIÓN ACUMULADA DE GASTOS A JUNIO DE 2021  PARTIDA 29 RESUMEN FET – Covid - 19</vt:lpstr>
      <vt:lpstr>EJECUCIÓN ACUMULADA DE GASTOS A JUNIO DE 2021  PARTIDA 29. CAPÍTUO 01. PROGRAMA 01: SUBSECRETARÍA DE LAS CULTURAS Y LAS ARTES </vt:lpstr>
      <vt:lpstr>EJECUCIÓN ACUMULADA DE GASTOS A JUNIO DE 2021  PARTIDA 29. CAPÍTUO 01. PROGRAMA 01: SUBSECRETARÍA DE LAS CULTURAS Y LAS ARTES </vt:lpstr>
      <vt:lpstr>EJECUCIÓN ACUMULADA DE GASTOS A JUNIO DE 2021  PARTIDA 29. CAPÍTUO 01. PROGRAMA 01: SUBSECRETARÍA DE LAS CULTURAS Y LAS ARTES FET – Covid - 19</vt:lpstr>
      <vt:lpstr>EJECUCIÓN ACUMULADA DE GASTOS A JUNIO DE 2021  PARTIDA 29. CAPÍTUO 01. PROGRAMA 02: FONDOS CULTURALES Y ARTÍSTICOS </vt:lpstr>
      <vt:lpstr>EJECUCIÓN ACUMULADA DE GASTOS A JUNIO DE 2021  PARTIDA 29. CAPÍTUO 02. PROGRAMA 01: SUBSECRETARÍA DEL PATRIMONIO CULTURAL </vt:lpstr>
      <vt:lpstr>EJECUCIÓN ACUMULADA DE GASTOS A JUNIO DE 2021  PARTIDA 29. CAPÍTUO 03. PROGRAMA 01: SERVICIO NACIONAL DEL PATRIMONIO CULTURAL</vt:lpstr>
      <vt:lpstr>EJECUCIÓN ACUMULADA DE GASTOS A JUNIO DE 2021  PARTIDA 29. CAPÍTUO 03. PROGRAMA 01: SERVICIO NACIONAL DEL PATRIMONIO CULTURAL </vt:lpstr>
      <vt:lpstr>EJECUCIÓN ACUMULADA DE GASTOS A JUNIO DE 2021  PARTIDA 29. CAPÍTUO 03. PROGRAMA 01: SERVICIO NACIONAL DEL PATRIMONIO CULTURAL FET – Covid - 19</vt:lpstr>
      <vt:lpstr>EJECUCIÓN ACUMULADA DE GASTOS A JUNIO DE 2021  PARTIDA 29. CAPÍTUO 03. PROGRAMA 02: RED DE BIBLIOTECAS PÚBLICAS </vt:lpstr>
      <vt:lpstr>EJECUCIÓN ACUMULADA DE GASTOS A JUNIO DE 2021  PARTIDA 29. CAPÍTUO 03. PROGRAMA 03: CONSEJO DE MONUMENTOS NACIONALES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52</cp:revision>
  <dcterms:created xsi:type="dcterms:W3CDTF">2020-01-02T20:22:07Z</dcterms:created>
  <dcterms:modified xsi:type="dcterms:W3CDTF">2021-08-08T22:19:50Z</dcterms:modified>
</cp:coreProperties>
</file>