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8" r:id="rId3"/>
    <p:sldId id="300" r:id="rId4"/>
    <p:sldId id="307" r:id="rId5"/>
    <p:sldId id="264" r:id="rId6"/>
    <p:sldId id="263" r:id="rId7"/>
    <p:sldId id="281" r:id="rId8"/>
    <p:sldId id="282" r:id="rId9"/>
    <p:sldId id="302" r:id="rId10"/>
    <p:sldId id="306" r:id="rId11"/>
    <p:sldId id="309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</a:t>
            </a:r>
            <a:r>
              <a:rPr lang="en-US" sz="800" b="1" baseline="0" dirty="0"/>
              <a:t> </a:t>
            </a:r>
            <a:r>
              <a:rPr lang="en-US" sz="800" b="1" dirty="0"/>
              <a:t>Presupuesto Inicial por Subtítulos</a:t>
            </a:r>
            <a:r>
              <a:rPr lang="en-US" sz="800" b="1" baseline="0" dirty="0"/>
              <a:t> de Gasto</a:t>
            </a:r>
            <a:endParaRPr lang="en-US" sz="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02'!$D$53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65A-49F2-B808-CCC9ACA4B91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65A-49F2-B808-CCC9ACA4B91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65A-49F2-B808-CCC9ACA4B9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2700">
                <a:solidFill>
                  <a:schemeClr val="lt1"/>
                </a:solidFill>
              </a:ln>
              <a:effectLst/>
              <a:sp3d contourW="127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65A-49F2-B808-CCC9ACA4B91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02'!$C$54:$C$57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02'!$D$54:$D$57</c:f>
              <c:numCache>
                <c:formatCode>General</c:formatCode>
                <c:ptCount val="4"/>
                <c:pt idx="0" formatCode="_-* #,##0_-;\-* #,##0_-;_-* &quot;-&quot;??_-;_-@_-">
                  <c:v>72031688</c:v>
                </c:pt>
                <c:pt idx="1">
                  <c:v>12697510</c:v>
                </c:pt>
                <c:pt idx="2">
                  <c:v>43033869</c:v>
                </c:pt>
                <c:pt idx="3" formatCode="#,##0">
                  <c:v>2443983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5A-49F2-B808-CCC9ACA4B91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380923228375109E-3"/>
          <c:y val="0.76270793650793656"/>
          <c:w val="0.97238485782392481"/>
          <c:h val="0.215611904761904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800" b="1" dirty="0"/>
              <a:t>Distribución Presupuesto Inicial por Capítulo </a:t>
            </a:r>
          </a:p>
          <a:p>
            <a:pPr algn="ctr">
              <a:defRPr sz="1200" b="1"/>
            </a:pPr>
            <a:r>
              <a:rPr lang="en-US" sz="800" b="1" dirty="0"/>
              <a:t>(en</a:t>
            </a:r>
            <a:r>
              <a:rPr lang="en-US" sz="800" b="1" baseline="0" dirty="0"/>
              <a:t> millones de $)</a:t>
            </a:r>
            <a:endParaRPr lang="en-US" sz="800" b="1" dirty="0"/>
          </a:p>
        </c:rich>
      </c:tx>
      <c:layout>
        <c:manualLayout>
          <c:xMode val="edge"/>
          <c:yMode val="edge"/>
          <c:x val="0.23508027196895792"/>
          <c:y val="1.4453477868112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02'!$J$53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02'!$I$54:$I$58</c:f>
              <c:strCache>
                <c:ptCount val="5"/>
                <c:pt idx="0">
                  <c:v>Senado</c:v>
                </c:pt>
                <c:pt idx="1">
                  <c:v>Cámara de Diputados</c:v>
                </c:pt>
                <c:pt idx="2">
                  <c:v>Biblioteca del Congreso</c:v>
                </c:pt>
                <c:pt idx="3">
                  <c:v>Consejo Resolutivo de Asignaciones Parlamentarias</c:v>
                </c:pt>
                <c:pt idx="4">
                  <c:v>Comité de Auditoria Parlamentaria</c:v>
                </c:pt>
              </c:strCache>
            </c:strRef>
          </c:cat>
          <c:val>
            <c:numRef>
              <c:f>'Partida 02'!$J$54:$J$58</c:f>
              <c:numCache>
                <c:formatCode>#,##0</c:formatCode>
                <c:ptCount val="5"/>
                <c:pt idx="0">
                  <c:v>44454704000</c:v>
                </c:pt>
                <c:pt idx="1">
                  <c:v>71602098000</c:v>
                </c:pt>
                <c:pt idx="2">
                  <c:v>12873806000</c:v>
                </c:pt>
                <c:pt idx="3">
                  <c:v>510164000</c:v>
                </c:pt>
                <c:pt idx="4">
                  <c:v>766278000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B-438C-8CAA-62B5F1A8FF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49651776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2019- 2020 - 2021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7.5223901170098112E-2</c:v>
                </c:pt>
                <c:pt idx="2">
                  <c:v>9.4547420023096004E-2</c:v>
                </c:pt>
                <c:pt idx="3">
                  <c:v>8.2244324251765019E-2</c:v>
                </c:pt>
                <c:pt idx="4">
                  <c:v>8.0373148453954879E-2</c:v>
                </c:pt>
                <c:pt idx="5">
                  <c:v>9.8565732350681612E-2</c:v>
                </c:pt>
                <c:pt idx="6">
                  <c:v>8.2183004744627808E-2</c:v>
                </c:pt>
                <c:pt idx="7">
                  <c:v>7.3367207155906944E-2</c:v>
                </c:pt>
                <c:pt idx="8">
                  <c:v>9.351456681412279E-2</c:v>
                </c:pt>
                <c:pt idx="9">
                  <c:v>7.5157128743297219E-2</c:v>
                </c:pt>
                <c:pt idx="10">
                  <c:v>7.373373602559434E-2</c:v>
                </c:pt>
                <c:pt idx="11">
                  <c:v>0.10477600575884213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C-4C32-96C8-76BFC3981CAD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6.9888165313804679E-2</c:v>
                </c:pt>
                <c:pt idx="2">
                  <c:v>9.806016439684867E-2</c:v>
                </c:pt>
                <c:pt idx="3">
                  <c:v>7.3979494927084291E-2</c:v>
                </c:pt>
                <c:pt idx="4">
                  <c:v>7.0127101316141693E-2</c:v>
                </c:pt>
                <c:pt idx="5">
                  <c:v>8.847072546089646E-2</c:v>
                </c:pt>
                <c:pt idx="6">
                  <c:v>7.7096284261562342E-2</c:v>
                </c:pt>
                <c:pt idx="7">
                  <c:v>6.5930461112732403E-2</c:v>
                </c:pt>
                <c:pt idx="8">
                  <c:v>9.2724814471508141E-2</c:v>
                </c:pt>
                <c:pt idx="9">
                  <c:v>7.0980931335861683E-2</c:v>
                </c:pt>
                <c:pt idx="10">
                  <c:v>6.9320724449625837E-2</c:v>
                </c:pt>
                <c:pt idx="11">
                  <c:v>0.10423060905283879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4C-4C32-96C8-76BFC3981CAD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8154285270043639E-3"/>
                  <c:y val="3.62811635911952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14C-4C32-96C8-76BFC3981CAD}"/>
                </c:ext>
              </c:extLst>
            </c:dLbl>
            <c:dLbl>
              <c:idx val="1"/>
              <c:layout>
                <c:manualLayout>
                  <c:x val="1.101928565875545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14C-4C32-96C8-76BFC3981CAD}"/>
                </c:ext>
              </c:extLst>
            </c:dLbl>
            <c:dLbl>
              <c:idx val="2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14C-4C32-96C8-76BFC3981CAD}"/>
                </c:ext>
              </c:extLst>
            </c:dLbl>
            <c:dLbl>
              <c:idx val="3"/>
              <c:layout>
                <c:manualLayout>
                  <c:x val="1.1019285658755457E-2"/>
                  <c:y val="7.256232718239055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14C-4C32-96C8-76BFC3981CAD}"/>
                </c:ext>
              </c:extLst>
            </c:dLbl>
            <c:dLbl>
              <c:idx val="4"/>
              <c:layout>
                <c:manualLayout>
                  <c:x val="1.0993234934124898E-2"/>
                  <c:y val="3.62811635911952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7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78929624947321E-2"/>
                      <c:h val="4.91429789235007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14C-4C32-96C8-76BFC3981CAD}"/>
                </c:ext>
              </c:extLst>
            </c:dLbl>
            <c:dLbl>
              <c:idx val="5"/>
              <c:layout>
                <c:manualLayout>
                  <c:x val="1.5426999922257639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14C-4C32-96C8-76BFC3981CAD}"/>
                </c:ext>
              </c:extLst>
            </c:dLbl>
            <c:dLbl>
              <c:idx val="6"/>
              <c:layout>
                <c:manualLayout>
                  <c:x val="4.4598960528163248E-3"/>
                  <c:y val="-6.651469820038847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14C-4C32-96C8-76BFC3981CAD}"/>
                </c:ext>
              </c:extLst>
            </c:dLbl>
            <c:dLbl>
              <c:idx val="8"/>
              <c:layout>
                <c:manualLayout>
                  <c:x val="1.3223142790506548E-2"/>
                  <c:y val="-3.32573491001942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14C-4C32-96C8-76BFC3981CAD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C14C-4C32-96C8-76BFC3981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02'!$D$24:$F$24</c:f>
              <c:numCache>
                <c:formatCode>0.0%</c:formatCode>
                <c:ptCount val="3"/>
                <c:pt idx="0">
                  <c:v>7.0577215289033893E-2</c:v>
                </c:pt>
                <c:pt idx="1">
                  <c:v>6.3726879612125462E-2</c:v>
                </c:pt>
                <c:pt idx="2">
                  <c:v>9.0198840350818543E-2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14C-4C32-96C8-76BFC3981C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2019 - 2020 - 2021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7.8770762277669992E-2</c:v>
                </c:pt>
                <c:pt idx="1">
                  <c:v>0.15292043094898852</c:v>
                </c:pt>
                <c:pt idx="2">
                  <c:v>0.24746785097208454</c:v>
                </c:pt>
                <c:pt idx="3">
                  <c:v>0.32898344420372277</c:v>
                </c:pt>
                <c:pt idx="4">
                  <c:v>0.40927128758975723</c:v>
                </c:pt>
                <c:pt idx="5">
                  <c:v>0.50613386856102771</c:v>
                </c:pt>
                <c:pt idx="6">
                  <c:v>0.5759371686068292</c:v>
                </c:pt>
                <c:pt idx="7">
                  <c:v>0.64678600932012842</c:v>
                </c:pt>
                <c:pt idx="8">
                  <c:v>0.73494894803233013</c:v>
                </c:pt>
                <c:pt idx="9">
                  <c:v>0.81010607677562729</c:v>
                </c:pt>
                <c:pt idx="10">
                  <c:v>0.88367129430788371</c:v>
                </c:pt>
                <c:pt idx="11">
                  <c:v>0.98485037350797855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8C-4AED-8F19-418388BEF237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8.8593306981596148E-2</c:v>
                </c:pt>
                <c:pt idx="1">
                  <c:v>0.15839784081697289</c:v>
                </c:pt>
                <c:pt idx="2">
                  <c:v>0.25645800521382156</c:v>
                </c:pt>
                <c:pt idx="3">
                  <c:v>0.32926607344430781</c:v>
                </c:pt>
                <c:pt idx="4">
                  <c:v>0.39873679872111378</c:v>
                </c:pt>
                <c:pt idx="5">
                  <c:v>0.48650364975528221</c:v>
                </c:pt>
                <c:pt idx="6">
                  <c:v>0.56359993401684449</c:v>
                </c:pt>
                <c:pt idx="7">
                  <c:v>0.62953039512957698</c:v>
                </c:pt>
                <c:pt idx="8">
                  <c:v>0.71157291278393331</c:v>
                </c:pt>
                <c:pt idx="9">
                  <c:v>0.79741710830752943</c:v>
                </c:pt>
                <c:pt idx="10">
                  <c:v>0.86673783275715532</c:v>
                </c:pt>
                <c:pt idx="11">
                  <c:v>0.96970734130481084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8C-4AED-8F19-418388BEF237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5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Lbls>
            <c:dLbl>
              <c:idx val="0"/>
              <c:layout>
                <c:manualLayout>
                  <c:x val="-5.9880957543349655E-2"/>
                  <c:y val="-2.9058069573559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8C-4AED-8F19-418388BEF237}"/>
                </c:ext>
              </c:extLst>
            </c:dLbl>
            <c:dLbl>
              <c:idx val="1"/>
              <c:layout>
                <c:manualLayout>
                  <c:x val="-6.8184926450385527E-2"/>
                  <c:y val="-3.628116359119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8C-4AED-8F19-418388BEF237}"/>
                </c:ext>
              </c:extLst>
            </c:dLbl>
            <c:dLbl>
              <c:idx val="2"/>
              <c:layout>
                <c:manualLayout>
                  <c:x val="-6.0200658327292531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A8C-4AED-8F19-418388BEF237}"/>
                </c:ext>
              </c:extLst>
            </c:dLbl>
            <c:dLbl>
              <c:idx val="3"/>
              <c:layout>
                <c:manualLayout>
                  <c:x val="-6.4659966351536424E-2"/>
                  <c:y val="-3.265304723207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8C-4AED-8F19-418388BEF237}"/>
                </c:ext>
              </c:extLst>
            </c:dLbl>
            <c:dLbl>
              <c:idx val="4"/>
              <c:layout>
                <c:manualLayout>
                  <c:x val="-5.5741350303048685E-2"/>
                  <c:y val="-2.539681451383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A8C-4AED-8F19-418388BEF237}"/>
                </c:ext>
              </c:extLst>
            </c:dLbl>
            <c:dLbl>
              <c:idx val="5"/>
              <c:layout>
                <c:manualLayout>
                  <c:x val="-4.4593080242438965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8C-4AED-8F19-418388BEF237}"/>
                </c:ext>
              </c:extLst>
            </c:dLbl>
            <c:dLbl>
              <c:idx val="6"/>
              <c:layout>
                <c:manualLayout>
                  <c:x val="-5.3511696290926662E-2"/>
                  <c:y val="-3.2653047232075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A8C-4AED-8F19-418388BEF237}"/>
                </c:ext>
              </c:extLst>
            </c:dLbl>
            <c:dLbl>
              <c:idx val="7"/>
              <c:layout>
                <c:manualLayout>
                  <c:x val="-5.7971004315170549E-2"/>
                  <c:y val="-2.1768698154717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8C-4AED-8F19-418388BEF237}"/>
                </c:ext>
              </c:extLst>
            </c:dLbl>
            <c:dLbl>
              <c:idx val="8"/>
              <c:layout>
                <c:manualLayout>
                  <c:x val="-6.6889620363658406E-2"/>
                  <c:y val="-1.0884349077358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A8C-4AED-8F19-418388BEF237}"/>
                </c:ext>
              </c:extLst>
            </c:dLbl>
            <c:dLbl>
              <c:idx val="9"/>
              <c:layout>
                <c:manualLayout>
                  <c:x val="-7.3578582400024156E-2"/>
                  <c:y val="-1.4512465436478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8C-4AED-8F19-418388BEF237}"/>
                </c:ext>
              </c:extLst>
            </c:dLbl>
            <c:dLbl>
              <c:idx val="10"/>
              <c:layout>
                <c:manualLayout>
                  <c:x val="-6.4659966351536383E-2"/>
                  <c:y val="-1.45124654364781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A8C-4AED-8F19-418388BEF2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02'!$D$18:$F$18</c:f>
              <c:numCache>
                <c:formatCode>0.0%</c:formatCode>
                <c:ptCount val="3"/>
                <c:pt idx="0">
                  <c:v>7.0577215289033893E-2</c:v>
                </c:pt>
                <c:pt idx="1">
                  <c:v>0.13430409490115935</c:v>
                </c:pt>
                <c:pt idx="2">
                  <c:v>0.22450213380797762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A8C-4AED-8F19-418388BEF2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09-05-2021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09-05-2021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251520" y="6356349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09-05-2021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262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09-05-2021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80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09-05-2021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2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09-05-2021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407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09-05-2021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563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09-05-2021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3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09-05-2021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8719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09-05-2021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25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09-05-2021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415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09-05-2021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0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09-05-2021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9516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34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632848" cy="2100733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661248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756663"/>
            <a:ext cx="793610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9C9D37C-79D7-4B3C-BBCE-54E346FC4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531069"/>
              </p:ext>
            </p:extLst>
          </p:nvPr>
        </p:nvGraphicFramePr>
        <p:xfrm>
          <a:off x="537893" y="2020836"/>
          <a:ext cx="7936110" cy="1352857"/>
        </p:xfrm>
        <a:graphic>
          <a:graphicData uri="http://schemas.openxmlformats.org/drawingml/2006/table">
            <a:tbl>
              <a:tblPr/>
              <a:tblGrid>
                <a:gridCol w="288272">
                  <a:extLst>
                    <a:ext uri="{9D8B030D-6E8A-4147-A177-3AD203B41FA5}">
                      <a16:colId xmlns:a16="http://schemas.microsoft.com/office/drawing/2014/main" val="1371457342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980852493"/>
                    </a:ext>
                  </a:extLst>
                </a:gridCol>
                <a:gridCol w="288272">
                  <a:extLst>
                    <a:ext uri="{9D8B030D-6E8A-4147-A177-3AD203B41FA5}">
                      <a16:colId xmlns:a16="http://schemas.microsoft.com/office/drawing/2014/main" val="2506205161"/>
                    </a:ext>
                  </a:extLst>
                </a:gridCol>
                <a:gridCol w="2585794">
                  <a:extLst>
                    <a:ext uri="{9D8B030D-6E8A-4147-A177-3AD203B41FA5}">
                      <a16:colId xmlns:a16="http://schemas.microsoft.com/office/drawing/2014/main" val="392206615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3698575708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1530950489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848871394"/>
                    </a:ext>
                  </a:extLst>
                </a:gridCol>
                <a:gridCol w="772567">
                  <a:extLst>
                    <a:ext uri="{9D8B030D-6E8A-4147-A177-3AD203B41FA5}">
                      <a16:colId xmlns:a16="http://schemas.microsoft.com/office/drawing/2014/main" val="2671266804"/>
                    </a:ext>
                  </a:extLst>
                </a:gridCol>
                <a:gridCol w="703382">
                  <a:extLst>
                    <a:ext uri="{9D8B030D-6E8A-4147-A177-3AD203B41FA5}">
                      <a16:colId xmlns:a16="http://schemas.microsoft.com/office/drawing/2014/main" val="1432126193"/>
                    </a:ext>
                  </a:extLst>
                </a:gridCol>
                <a:gridCol w="691850">
                  <a:extLst>
                    <a:ext uri="{9D8B030D-6E8A-4147-A177-3AD203B41FA5}">
                      <a16:colId xmlns:a16="http://schemas.microsoft.com/office/drawing/2014/main" val="1055123105"/>
                    </a:ext>
                  </a:extLst>
                </a:gridCol>
              </a:tblGrid>
              <a:tr h="14430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97772"/>
                  </a:ext>
                </a:extLst>
              </a:tr>
              <a:tr h="4419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281590"/>
                  </a:ext>
                </a:extLst>
              </a:tr>
              <a:tr h="189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868133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474.202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500542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54631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61698"/>
                  </a:ext>
                </a:extLst>
              </a:tr>
              <a:tr h="1443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273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321" y="879773"/>
            <a:ext cx="7936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02: COMITÉ DE AUDITORÍA PARLAMENTARIA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507381" y="1664208"/>
            <a:ext cx="7953051" cy="3164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18CAEE5-2E5F-49F4-8B28-0DC969782459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22C3A2A-661B-4F83-B7F7-AF98E6954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356988"/>
              </p:ext>
            </p:extLst>
          </p:nvPr>
        </p:nvGraphicFramePr>
        <p:xfrm>
          <a:off x="523200" y="2002536"/>
          <a:ext cx="7935000" cy="981293"/>
        </p:xfrm>
        <a:graphic>
          <a:graphicData uri="http://schemas.openxmlformats.org/drawingml/2006/table">
            <a:tbl>
              <a:tblPr/>
              <a:tblGrid>
                <a:gridCol w="288231">
                  <a:extLst>
                    <a:ext uri="{9D8B030D-6E8A-4147-A177-3AD203B41FA5}">
                      <a16:colId xmlns:a16="http://schemas.microsoft.com/office/drawing/2014/main" val="4197748032"/>
                    </a:ext>
                  </a:extLst>
                </a:gridCol>
                <a:gridCol w="288231">
                  <a:extLst>
                    <a:ext uri="{9D8B030D-6E8A-4147-A177-3AD203B41FA5}">
                      <a16:colId xmlns:a16="http://schemas.microsoft.com/office/drawing/2014/main" val="617154368"/>
                    </a:ext>
                  </a:extLst>
                </a:gridCol>
                <a:gridCol w="288231">
                  <a:extLst>
                    <a:ext uri="{9D8B030D-6E8A-4147-A177-3AD203B41FA5}">
                      <a16:colId xmlns:a16="http://schemas.microsoft.com/office/drawing/2014/main" val="1173697750"/>
                    </a:ext>
                  </a:extLst>
                </a:gridCol>
                <a:gridCol w="2585433">
                  <a:extLst>
                    <a:ext uri="{9D8B030D-6E8A-4147-A177-3AD203B41FA5}">
                      <a16:colId xmlns:a16="http://schemas.microsoft.com/office/drawing/2014/main" val="3843713292"/>
                    </a:ext>
                  </a:extLst>
                </a:gridCol>
                <a:gridCol w="772459">
                  <a:extLst>
                    <a:ext uri="{9D8B030D-6E8A-4147-A177-3AD203B41FA5}">
                      <a16:colId xmlns:a16="http://schemas.microsoft.com/office/drawing/2014/main" val="2777574434"/>
                    </a:ext>
                  </a:extLst>
                </a:gridCol>
                <a:gridCol w="772459">
                  <a:extLst>
                    <a:ext uri="{9D8B030D-6E8A-4147-A177-3AD203B41FA5}">
                      <a16:colId xmlns:a16="http://schemas.microsoft.com/office/drawing/2014/main" val="1273983518"/>
                    </a:ext>
                  </a:extLst>
                </a:gridCol>
                <a:gridCol w="772459">
                  <a:extLst>
                    <a:ext uri="{9D8B030D-6E8A-4147-A177-3AD203B41FA5}">
                      <a16:colId xmlns:a16="http://schemas.microsoft.com/office/drawing/2014/main" val="3052242338"/>
                    </a:ext>
                  </a:extLst>
                </a:gridCol>
                <a:gridCol w="772459">
                  <a:extLst>
                    <a:ext uri="{9D8B030D-6E8A-4147-A177-3AD203B41FA5}">
                      <a16:colId xmlns:a16="http://schemas.microsoft.com/office/drawing/2014/main" val="1638128424"/>
                    </a:ext>
                  </a:extLst>
                </a:gridCol>
                <a:gridCol w="703284">
                  <a:extLst>
                    <a:ext uri="{9D8B030D-6E8A-4147-A177-3AD203B41FA5}">
                      <a16:colId xmlns:a16="http://schemas.microsoft.com/office/drawing/2014/main" val="3638099939"/>
                    </a:ext>
                  </a:extLst>
                </a:gridCol>
                <a:gridCol w="691754">
                  <a:extLst>
                    <a:ext uri="{9D8B030D-6E8A-4147-A177-3AD203B41FA5}">
                      <a16:colId xmlns:a16="http://schemas.microsoft.com/office/drawing/2014/main" val="2828643506"/>
                    </a:ext>
                  </a:extLst>
                </a:gridCol>
              </a:tblGrid>
              <a:tr h="1330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731295"/>
                  </a:ext>
                </a:extLst>
              </a:tr>
              <a:tr h="407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224254"/>
                  </a:ext>
                </a:extLst>
              </a:tr>
              <a:tr h="1746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130.164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36904"/>
                  </a:ext>
                </a:extLst>
              </a:tr>
              <a:tr h="133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126.509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85301"/>
                  </a:ext>
                </a:extLst>
              </a:tr>
              <a:tr h="133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976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24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0438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95A855A-947D-471A-8AEB-D7BFBC7E3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149208"/>
              </p:ext>
            </p:extLst>
          </p:nvPr>
        </p:nvGraphicFramePr>
        <p:xfrm>
          <a:off x="539552" y="2226993"/>
          <a:ext cx="395698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70CB42E9-4E5B-491E-B86C-2E72F16482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6430944"/>
              </p:ext>
            </p:extLst>
          </p:nvPr>
        </p:nvGraphicFramePr>
        <p:xfrm>
          <a:off x="4655460" y="2226993"/>
          <a:ext cx="3936675" cy="25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13324" y="842885"/>
            <a:ext cx="777686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7389507"/>
              </p:ext>
            </p:extLst>
          </p:nvPr>
        </p:nvGraphicFramePr>
        <p:xfrm>
          <a:off x="595068" y="2204864"/>
          <a:ext cx="77768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851971"/>
            <a:ext cx="81424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620344"/>
              </p:ext>
            </p:extLst>
          </p:nvPr>
        </p:nvGraphicFramePr>
        <p:xfrm>
          <a:off x="539552" y="2333621"/>
          <a:ext cx="80648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22350" y="804028"/>
            <a:ext cx="78660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22349" y="1434015"/>
            <a:ext cx="8013574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1A5B9E-BFAA-430B-BF75-0D7A42083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569956"/>
              </p:ext>
            </p:extLst>
          </p:nvPr>
        </p:nvGraphicFramePr>
        <p:xfrm>
          <a:off x="522349" y="1838034"/>
          <a:ext cx="7866071" cy="1746114"/>
        </p:xfrm>
        <a:graphic>
          <a:graphicData uri="http://schemas.openxmlformats.org/drawingml/2006/table">
            <a:tbl>
              <a:tblPr/>
              <a:tblGrid>
                <a:gridCol w="828658">
                  <a:extLst>
                    <a:ext uri="{9D8B030D-6E8A-4147-A177-3AD203B41FA5}">
                      <a16:colId xmlns:a16="http://schemas.microsoft.com/office/drawing/2014/main" val="1298029423"/>
                    </a:ext>
                  </a:extLst>
                </a:gridCol>
                <a:gridCol w="2213879">
                  <a:extLst>
                    <a:ext uri="{9D8B030D-6E8A-4147-A177-3AD203B41FA5}">
                      <a16:colId xmlns:a16="http://schemas.microsoft.com/office/drawing/2014/main" val="3267302022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2641846829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789577598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25442726"/>
                    </a:ext>
                  </a:extLst>
                </a:gridCol>
                <a:gridCol w="828658">
                  <a:extLst>
                    <a:ext uri="{9D8B030D-6E8A-4147-A177-3AD203B41FA5}">
                      <a16:colId xmlns:a16="http://schemas.microsoft.com/office/drawing/2014/main" val="3854128920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522191580"/>
                    </a:ext>
                  </a:extLst>
                </a:gridCol>
                <a:gridCol w="754451">
                  <a:extLst>
                    <a:ext uri="{9D8B030D-6E8A-4147-A177-3AD203B41FA5}">
                      <a16:colId xmlns:a16="http://schemas.microsoft.com/office/drawing/2014/main" val="2239217470"/>
                    </a:ext>
                  </a:extLst>
                </a:gridCol>
              </a:tblGrid>
              <a:tr h="15695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128838"/>
                  </a:ext>
                </a:extLst>
              </a:tr>
              <a:tr h="48067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85121"/>
                  </a:ext>
                </a:extLst>
              </a:tr>
              <a:tr h="1667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29.231.935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24858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72.031.688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17.234.548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716364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12.697.510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386652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99155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43.033.869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9.387.277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707530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425167"/>
                  </a:ext>
                </a:extLst>
              </a:tr>
              <a:tr h="1569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196.803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26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21044" y="917039"/>
            <a:ext cx="808340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500832" y="1556792"/>
            <a:ext cx="8122172" cy="4291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ECCD792-92EB-415D-9B39-2DCB73594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90537"/>
              </p:ext>
            </p:extLst>
          </p:nvPr>
        </p:nvGraphicFramePr>
        <p:xfrm>
          <a:off x="500832" y="1985956"/>
          <a:ext cx="8103613" cy="1558499"/>
        </p:xfrm>
        <a:graphic>
          <a:graphicData uri="http://schemas.openxmlformats.org/drawingml/2006/table">
            <a:tbl>
              <a:tblPr/>
              <a:tblGrid>
                <a:gridCol w="305451">
                  <a:extLst>
                    <a:ext uri="{9D8B030D-6E8A-4147-A177-3AD203B41FA5}">
                      <a16:colId xmlns:a16="http://schemas.microsoft.com/office/drawing/2014/main" val="3262589119"/>
                    </a:ext>
                  </a:extLst>
                </a:gridCol>
                <a:gridCol w="305451">
                  <a:extLst>
                    <a:ext uri="{9D8B030D-6E8A-4147-A177-3AD203B41FA5}">
                      <a16:colId xmlns:a16="http://schemas.microsoft.com/office/drawing/2014/main" val="1399251080"/>
                    </a:ext>
                  </a:extLst>
                </a:gridCol>
                <a:gridCol w="2739896">
                  <a:extLst>
                    <a:ext uri="{9D8B030D-6E8A-4147-A177-3AD203B41FA5}">
                      <a16:colId xmlns:a16="http://schemas.microsoft.com/office/drawing/2014/main" val="939017366"/>
                    </a:ext>
                  </a:extLst>
                </a:gridCol>
                <a:gridCol w="818608">
                  <a:extLst>
                    <a:ext uri="{9D8B030D-6E8A-4147-A177-3AD203B41FA5}">
                      <a16:colId xmlns:a16="http://schemas.microsoft.com/office/drawing/2014/main" val="3103389872"/>
                    </a:ext>
                  </a:extLst>
                </a:gridCol>
                <a:gridCol w="818608">
                  <a:extLst>
                    <a:ext uri="{9D8B030D-6E8A-4147-A177-3AD203B41FA5}">
                      <a16:colId xmlns:a16="http://schemas.microsoft.com/office/drawing/2014/main" val="2337577847"/>
                    </a:ext>
                  </a:extLst>
                </a:gridCol>
                <a:gridCol w="818608">
                  <a:extLst>
                    <a:ext uri="{9D8B030D-6E8A-4147-A177-3AD203B41FA5}">
                      <a16:colId xmlns:a16="http://schemas.microsoft.com/office/drawing/2014/main" val="3618364303"/>
                    </a:ext>
                  </a:extLst>
                </a:gridCol>
                <a:gridCol w="818608">
                  <a:extLst>
                    <a:ext uri="{9D8B030D-6E8A-4147-A177-3AD203B41FA5}">
                      <a16:colId xmlns:a16="http://schemas.microsoft.com/office/drawing/2014/main" val="902833196"/>
                    </a:ext>
                  </a:extLst>
                </a:gridCol>
                <a:gridCol w="745301">
                  <a:extLst>
                    <a:ext uri="{9D8B030D-6E8A-4147-A177-3AD203B41FA5}">
                      <a16:colId xmlns:a16="http://schemas.microsoft.com/office/drawing/2014/main" val="1311435769"/>
                    </a:ext>
                  </a:extLst>
                </a:gridCol>
                <a:gridCol w="733082">
                  <a:extLst>
                    <a:ext uri="{9D8B030D-6E8A-4147-A177-3AD203B41FA5}">
                      <a16:colId xmlns:a16="http://schemas.microsoft.com/office/drawing/2014/main" val="3038426364"/>
                    </a:ext>
                  </a:extLst>
                </a:gridCol>
              </a:tblGrid>
              <a:tr h="141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07997"/>
                  </a:ext>
                </a:extLst>
              </a:tr>
              <a:tr h="4339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336853"/>
                  </a:ext>
                </a:extLst>
              </a:tr>
              <a:tr h="1859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130.207.050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130.207.827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29.231.935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7089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8.887.707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6453196"/>
                  </a:ext>
                </a:extLst>
              </a:tr>
              <a:tr h="1593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17.038.057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021886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3.097.727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184546"/>
                  </a:ext>
                </a:extLst>
              </a:tr>
              <a:tr h="1771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510.941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78.280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243116"/>
                  </a:ext>
                </a:extLst>
              </a:tr>
              <a:tr h="1416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 Auditoria Parlamentaria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766.278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130.164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50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9870" y="788191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559870" y="1412776"/>
            <a:ext cx="7903790" cy="301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5B5AF94-969F-4494-86BB-D8ED3A38F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699423"/>
              </p:ext>
            </p:extLst>
          </p:nvPr>
        </p:nvGraphicFramePr>
        <p:xfrm>
          <a:off x="568415" y="1774572"/>
          <a:ext cx="7886700" cy="417835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2129146053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77923645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71107776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411653858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60266047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49470923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575478716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6686317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54728066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82016543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365729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562866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44.454.704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8.887.707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26334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22.552.529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5.098.343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7858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5.811.030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778.495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8163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3403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110.168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1157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14.882.145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2.753.579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104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8960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707.504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134.740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1473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14.101.178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2.548.165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2921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4.503.851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1.312.605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50805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1.866.952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192.730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48538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4.834.899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503.294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4348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758.387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135.609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4125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773.400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82.153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16982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3.304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4067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1.345.357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318.470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32363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6151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73.463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70.674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141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1.098.822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7390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85771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109.653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32655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370.759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31147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329.725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27.062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04247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288.685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84450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38606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2130340,0%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808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432" y="755895"/>
            <a:ext cx="80140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94464" y="1420665"/>
            <a:ext cx="8125504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A503CF4-0949-4C51-A8B0-754FB704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02380"/>
              </p:ext>
            </p:extLst>
          </p:nvPr>
        </p:nvGraphicFramePr>
        <p:xfrm>
          <a:off x="524699" y="1844824"/>
          <a:ext cx="8007741" cy="3498703"/>
        </p:xfrm>
        <a:graphic>
          <a:graphicData uri="http://schemas.openxmlformats.org/drawingml/2006/table">
            <a:tbl>
              <a:tblPr/>
              <a:tblGrid>
                <a:gridCol w="290874">
                  <a:extLst>
                    <a:ext uri="{9D8B030D-6E8A-4147-A177-3AD203B41FA5}">
                      <a16:colId xmlns:a16="http://schemas.microsoft.com/office/drawing/2014/main" val="2137819045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3231128419"/>
                    </a:ext>
                  </a:extLst>
                </a:gridCol>
                <a:gridCol w="290874">
                  <a:extLst>
                    <a:ext uri="{9D8B030D-6E8A-4147-A177-3AD203B41FA5}">
                      <a16:colId xmlns:a16="http://schemas.microsoft.com/office/drawing/2014/main" val="2918457344"/>
                    </a:ext>
                  </a:extLst>
                </a:gridCol>
                <a:gridCol w="2609133">
                  <a:extLst>
                    <a:ext uri="{9D8B030D-6E8A-4147-A177-3AD203B41FA5}">
                      <a16:colId xmlns:a16="http://schemas.microsoft.com/office/drawing/2014/main" val="159392862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4055965769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1587534007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2066141741"/>
                    </a:ext>
                  </a:extLst>
                </a:gridCol>
                <a:gridCol w="779540">
                  <a:extLst>
                    <a:ext uri="{9D8B030D-6E8A-4147-A177-3AD203B41FA5}">
                      <a16:colId xmlns:a16="http://schemas.microsoft.com/office/drawing/2014/main" val="3687631889"/>
                    </a:ext>
                  </a:extLst>
                </a:gridCol>
                <a:gridCol w="709731">
                  <a:extLst>
                    <a:ext uri="{9D8B030D-6E8A-4147-A177-3AD203B41FA5}">
                      <a16:colId xmlns:a16="http://schemas.microsoft.com/office/drawing/2014/main" val="2492039299"/>
                    </a:ext>
                  </a:extLst>
                </a:gridCol>
                <a:gridCol w="698095">
                  <a:extLst>
                    <a:ext uri="{9D8B030D-6E8A-4147-A177-3AD203B41FA5}">
                      <a16:colId xmlns:a16="http://schemas.microsoft.com/office/drawing/2014/main" val="2300476955"/>
                    </a:ext>
                  </a:extLst>
                </a:gridCol>
              </a:tblGrid>
              <a:tr h="1378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156847"/>
                  </a:ext>
                </a:extLst>
              </a:tr>
              <a:tr h="4222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467656"/>
                  </a:ext>
                </a:extLst>
              </a:tr>
              <a:tr h="1809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71.602.098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17.038.057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8161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37.330.819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9.225.991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127846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5.383.718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1.047.446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3702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1464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477.507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35481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28.034.358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6.627.544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96163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27.947.445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6.553.323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482927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12.007.679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2.714.136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52333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1.958.906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445.294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62362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10.337.383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2.328.543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8326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464.140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13314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64892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1.656.450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597.563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351569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64875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599152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375.686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87.510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76666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854488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67980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123.344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3939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7184291"/>
                  </a:ext>
                </a:extLst>
              </a:tr>
              <a:tr h="1378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48.926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489260,0%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061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73632" y="833294"/>
            <a:ext cx="7958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MARZO 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535707" y="1482016"/>
            <a:ext cx="7958808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95E68D18-06BC-487A-A6CF-4868AB22ABD0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7CF2F0F-D165-4ADE-BBB3-B740A92DB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636828"/>
              </p:ext>
            </p:extLst>
          </p:nvPr>
        </p:nvGraphicFramePr>
        <p:xfrm>
          <a:off x="573632" y="1852215"/>
          <a:ext cx="7939841" cy="2928801"/>
        </p:xfrm>
        <a:graphic>
          <a:graphicData uri="http://schemas.openxmlformats.org/drawingml/2006/table">
            <a:tbl>
              <a:tblPr/>
              <a:tblGrid>
                <a:gridCol w="288407">
                  <a:extLst>
                    <a:ext uri="{9D8B030D-6E8A-4147-A177-3AD203B41FA5}">
                      <a16:colId xmlns:a16="http://schemas.microsoft.com/office/drawing/2014/main" val="981506505"/>
                    </a:ext>
                  </a:extLst>
                </a:gridCol>
                <a:gridCol w="288407">
                  <a:extLst>
                    <a:ext uri="{9D8B030D-6E8A-4147-A177-3AD203B41FA5}">
                      <a16:colId xmlns:a16="http://schemas.microsoft.com/office/drawing/2014/main" val="1839591432"/>
                    </a:ext>
                  </a:extLst>
                </a:gridCol>
                <a:gridCol w="288407">
                  <a:extLst>
                    <a:ext uri="{9D8B030D-6E8A-4147-A177-3AD203B41FA5}">
                      <a16:colId xmlns:a16="http://schemas.microsoft.com/office/drawing/2014/main" val="915576920"/>
                    </a:ext>
                  </a:extLst>
                </a:gridCol>
                <a:gridCol w="2587011">
                  <a:extLst>
                    <a:ext uri="{9D8B030D-6E8A-4147-A177-3AD203B41FA5}">
                      <a16:colId xmlns:a16="http://schemas.microsoft.com/office/drawing/2014/main" val="203409525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3118830160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1400643469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2352102561"/>
                    </a:ext>
                  </a:extLst>
                </a:gridCol>
                <a:gridCol w="772930">
                  <a:extLst>
                    <a:ext uri="{9D8B030D-6E8A-4147-A177-3AD203B41FA5}">
                      <a16:colId xmlns:a16="http://schemas.microsoft.com/office/drawing/2014/main" val="3914019784"/>
                    </a:ext>
                  </a:extLst>
                </a:gridCol>
                <a:gridCol w="703713">
                  <a:extLst>
                    <a:ext uri="{9D8B030D-6E8A-4147-A177-3AD203B41FA5}">
                      <a16:colId xmlns:a16="http://schemas.microsoft.com/office/drawing/2014/main" val="2760130374"/>
                    </a:ext>
                  </a:extLst>
                </a:gridCol>
                <a:gridCol w="692176">
                  <a:extLst>
                    <a:ext uri="{9D8B030D-6E8A-4147-A177-3AD203B41FA5}">
                      <a16:colId xmlns:a16="http://schemas.microsoft.com/office/drawing/2014/main" val="3014851127"/>
                    </a:ext>
                  </a:extLst>
                </a:gridCol>
              </a:tblGrid>
              <a:tr h="137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724696"/>
                  </a:ext>
                </a:extLst>
              </a:tr>
              <a:tr h="4196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54062"/>
                  </a:ext>
                </a:extLst>
              </a:tr>
              <a:tr h="1798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12.873.806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3.097.727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9137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10.936.148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2.708.958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081462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1.438.522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55285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501270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95.630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66257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84465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349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117.366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7884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27530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Inclusión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61167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89.367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17.249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22289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73927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84.254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727324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791121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85.231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097758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6883"/>
                  </a:ext>
                </a:extLst>
              </a:tr>
              <a:tr h="1370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99.544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995440,0%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891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4219</TotalTime>
  <Words>1810</Words>
  <Application>Microsoft Office PowerPoint</Application>
  <PresentationFormat>Presentación en pantalla (4:3)</PresentationFormat>
  <Paragraphs>985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EJECUCIÓN ACUMULADA DE GASTOS PRESUPUESTARIOS  AL MES DE MARZO DE 2021 PARTIDA 02: CONGRESO NACIONAL</vt:lpstr>
      <vt:lpstr>DISTRIBUCIÓN POR SUBTÍTULO DE GASTO Y CÁPITULO  PARTIDA 02 CONGRESO NACIONAL</vt:lpstr>
      <vt:lpstr>COMPORTAMIENTO DE LA EJECUCIÓN MENSUAL DE GASTOS A MARZO DE 2021 PARTIDA 02 CONGRESO NACIONAL</vt:lpstr>
      <vt:lpstr>COMPORTAMIENTO DE LA EJECUCIÓN ACUMULADA DE GASTOS A MARZO DE 2021 PARTIDA 02 CONGRESO NACIONAL</vt:lpstr>
      <vt:lpstr>EJECUCIÓN ACUMULADA DE GASTOS A MARZO DE 2021 PARTIDA 02 CONGRESO NACIONAL</vt:lpstr>
      <vt:lpstr>EJECUCIÓN ACUMULADA DE GASTOS A MARZO DE 2021 PARTIDA 02 RESUMEN POR CAPÍTULOS</vt:lpstr>
      <vt:lpstr>EJECUCIÓN ACUMULADA DE GASTOS A MARZO DE 2021 PARTIDA 02. CAPÍTULO 01. PROGRAMA 01: SENADO</vt:lpstr>
      <vt:lpstr>EJECUCIÓN ACUMULADA DE GASTOS A MARZO DE 2021 PARTIDA 02. CAPÍTULO 02. PROGRAMA 01: CAMARA DE DIPUTADOS</vt:lpstr>
      <vt:lpstr>EJECUCIÓN ACUMULADA DE GASTOS A MARZO DE 2021 PARTIDA 02. CAPÍTULO 03. PROGRAMA 01: BIBLIOTECA DEL CONGRESO NACIONAL</vt:lpstr>
      <vt:lpstr>EJECUCIÓN ACUMULADA DE GASTOS A MARZO DE 2021 PARTIDA 02. CAPÍTULO 04. PROGRAMA 01: CONSEJO RESOLUTIVO DE ASIGNACIONES PARLAMENTARIAS</vt:lpstr>
      <vt:lpstr>EJECUCIÓN ACUMULADA DE GASTOS A MARZO DE 2021 PARTIDA 02. CAPÍTULO 04. PROGRAMA 02: COMITÉ DE AUDITORÍA PARLAMENTARIA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288</cp:revision>
  <cp:lastPrinted>2019-11-05T12:34:56Z</cp:lastPrinted>
  <dcterms:created xsi:type="dcterms:W3CDTF">2016-06-23T13:38:47Z</dcterms:created>
  <dcterms:modified xsi:type="dcterms:W3CDTF">2021-05-10T01:05:56Z</dcterms:modified>
</cp:coreProperties>
</file>